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1"/>
  </p:notes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11" r:id="rId12"/>
    <p:sldId id="312" r:id="rId13"/>
    <p:sldId id="318" r:id="rId14"/>
    <p:sldId id="313" r:id="rId15"/>
    <p:sldId id="319" r:id="rId16"/>
    <p:sldId id="314" r:id="rId17"/>
    <p:sldId id="320" r:id="rId18"/>
    <p:sldId id="315" r:id="rId19"/>
    <p:sldId id="321" r:id="rId20"/>
    <p:sldId id="316" r:id="rId21"/>
    <p:sldId id="322" r:id="rId22"/>
    <p:sldId id="317" r:id="rId23"/>
    <p:sldId id="327" r:id="rId24"/>
    <p:sldId id="335" r:id="rId25"/>
    <p:sldId id="329" r:id="rId26"/>
    <p:sldId id="336" r:id="rId27"/>
    <p:sldId id="331" r:id="rId28"/>
    <p:sldId id="337" r:id="rId29"/>
    <p:sldId id="333" r:id="rId30"/>
    <p:sldId id="338" r:id="rId31"/>
    <p:sldId id="326" r:id="rId32"/>
    <p:sldId id="325" r:id="rId33"/>
    <p:sldId id="296" r:id="rId34"/>
    <p:sldId id="279" r:id="rId35"/>
    <p:sldId id="281" r:id="rId36"/>
    <p:sldId id="280" r:id="rId37"/>
    <p:sldId id="273" r:id="rId38"/>
    <p:sldId id="272" r:id="rId39"/>
    <p:sldId id="258" r:id="rId40"/>
    <p:sldId id="289" r:id="rId41"/>
    <p:sldId id="274" r:id="rId42"/>
    <p:sldId id="275" r:id="rId43"/>
    <p:sldId id="277" r:id="rId44"/>
    <p:sldId id="288" r:id="rId45"/>
    <p:sldId id="270" r:id="rId46"/>
    <p:sldId id="282" r:id="rId47"/>
    <p:sldId id="283" r:id="rId48"/>
    <p:sldId id="287" r:id="rId49"/>
    <p:sldId id="290" r:id="rId50"/>
    <p:sldId id="259" r:id="rId51"/>
    <p:sldId id="286" r:id="rId52"/>
    <p:sldId id="339" r:id="rId53"/>
    <p:sldId id="340" r:id="rId54"/>
    <p:sldId id="285" r:id="rId55"/>
    <p:sldId id="292" r:id="rId56"/>
    <p:sldId id="293" r:id="rId57"/>
    <p:sldId id="307" r:id="rId58"/>
    <p:sldId id="323" r:id="rId59"/>
    <p:sldId id="308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67D"/>
    <a:srgbClr val="000099"/>
    <a:srgbClr val="700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678" autoAdjust="0"/>
  </p:normalViewPr>
  <p:slideViewPr>
    <p:cSldViewPr>
      <p:cViewPr varScale="1">
        <p:scale>
          <a:sx n="46" d="100"/>
          <a:sy n="46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BD60C-E039-470F-8EA2-3F0207D31A4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F090-94DA-4188-91D4-56EE9FD8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0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C49077-211C-4E4F-BA25-50EC65D19913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67A9FB4-375F-4927-AD82-4E298A80A1C6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65639-B3CC-4633-B6AC-2C0C984D7BB5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950B1-94B8-402D-9D3F-13B3C202A3B3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950B1-94B8-402D-9D3F-13B3C202A3B3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87474-8117-4171-821B-B7E116AECA52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7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0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7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4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3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7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9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9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B712-D440-4741-80CE-A743F49128E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E6BE-6385-4093-9B94-4AC084C3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image" Target="../media/image2.gif"/><Relationship Id="rId7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31.xml"/><Relationship Id="rId5" Type="http://schemas.openxmlformats.org/officeDocument/2006/relationships/slide" Target="slide2.xml"/><Relationship Id="rId10" Type="http://schemas.openxmlformats.org/officeDocument/2006/relationships/slide" Target="slide58.xml"/><Relationship Id="rId4" Type="http://schemas.openxmlformats.org/officeDocument/2006/relationships/image" Target="../media/image3.jpeg"/><Relationship Id="rId9" Type="http://schemas.openxmlformats.org/officeDocument/2006/relationships/slide" Target="slide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5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5" Type="http://schemas.openxmlformats.org/officeDocument/2006/relationships/slide" Target="slide45.xml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фон\fokina_l-p-shablon_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6324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749" y="1032487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54" y="2259450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42860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Саба</a:t>
            </a:r>
            <a:r>
              <a:rPr lang="kk-KZ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қ барысы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5501" y="234735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4652" y="962066"/>
            <a:ext cx="758581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Ұйымдастыру (Қауіпсіздік ережесі)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4653" y="1611113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Үй тапсырмасын сұрау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520" y="2801590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Жаңа сабақты түсіндіру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0520" y="3457608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Жаңа сабақты бекіту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7565" y="5256240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7565" y="4039923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Қорытындылау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1260520" y="4662576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Үйге тапсырма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04" y="2877289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69" y="3519336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23" y="4131237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23" y="4771283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32354" y="2227294"/>
            <a:ext cx="67936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Қорытындылау</a:t>
            </a:r>
            <a:endParaRPr lang="ru-RU" sz="3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2" descr="arrow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23" y="5326661"/>
            <a:ext cx="642942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БОЛМАЙДЫ!!!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96975"/>
            <a:ext cx="4895850" cy="1727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	Виртуалдық өмір ешқашан да жанды тілдесумен, спортты, табиғатты алмастыра алмайды.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0247" name="Picture 7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6865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219700" y="5013325"/>
            <a:ext cx="33131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sz="2800" b="1">
                <a:solidFill>
                  <a:srgbClr val="FF0000"/>
                </a:solidFill>
              </a:rPr>
              <a:t>Компьютерде өте ұзақ уақыт жұмыс жасауға болмайды.</a:t>
            </a:r>
            <a:endParaRPr lang="ru-RU" sz="2800"/>
          </a:p>
        </p:txBody>
      </p:sp>
      <p:pic>
        <p:nvPicPr>
          <p:cNvPr id="9" name="Picture 9" descr="AG00343_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143900" y="6215082"/>
            <a:ext cx="857256" cy="4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594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build="p" autoUpdateAnimBg="0" advAuto="0"/>
      <p:bldP spid="19461" grpId="0" animBg="1"/>
      <p:bldP spid="19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243408"/>
            <a:ext cx="8229600" cy="1600200"/>
          </a:xfrm>
          <a:noFill/>
        </p:spPr>
        <p:txBody>
          <a:bodyPr/>
          <a:lstStyle/>
          <a:p>
            <a:pPr eaLnBrk="1" hangingPunct="1"/>
            <a:r>
              <a:rPr lang="kk-KZ" b="1" i="1" dirty="0" smtClean="0">
                <a:solidFill>
                  <a:srgbClr val="000066"/>
                </a:solidFill>
              </a:rPr>
              <a:t>Мәнерлеп сырғанау (2)</a:t>
            </a:r>
            <a:endParaRPr lang="ru-RU" b="1" i="1" dirty="0" smtClean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Бибинур\Pictures\Denis_TEN_2009_W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2048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ибинур\Pictures\fp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042171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2122" y="6372433"/>
            <a:ext cx="224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Абзал</a:t>
            </a:r>
            <a:r>
              <a:rPr lang="ru-RU" dirty="0"/>
              <a:t> </a:t>
            </a:r>
            <a:r>
              <a:rPr lang="ru-RU" dirty="0" err="1" smtClean="0"/>
              <a:t>Рақымғалиев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5397"/>
            <a:ext cx="122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Денис </a:t>
            </a:r>
            <a:r>
              <a:rPr lang="ru-RU" dirty="0" err="1" smtClean="0"/>
              <a:t>Тен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52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336704" cy="48965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204864"/>
            <a:ext cx="4221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Құрылымдық тип </a:t>
            </a:r>
          </a:p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дегеніміз не?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  <a:noFill/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Конькимен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жүгіру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(6):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Бибинур\Pictures\156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3180"/>
            <a:ext cx="7488832" cy="50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336704" cy="4896544"/>
          </a:xfrm>
          <a:prstGeom prst="rect">
            <a:avLst/>
          </a:prstGeom>
          <a:solidFill>
            <a:srgbClr val="F40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420888"/>
            <a:ext cx="3616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Литерлік шама </a:t>
            </a:r>
          </a:p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дегеніміз не?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  <a:noFill/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Шорт-трек (6)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 descr="C:\Users\Бибинур\Pictures\sh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4775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336704" cy="48965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8574" y="2420888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Жол дегеніміз не?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  <a:noFill/>
        </p:spPr>
        <p:txBody>
          <a:bodyPr/>
          <a:lstStyle/>
          <a:p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Шаңғы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жарысы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(10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dirty="0"/>
              <a:t> </a:t>
            </a:r>
            <a:endParaRPr lang="ru-RU" b="1" i="1" dirty="0" smtClean="0">
              <a:solidFill>
                <a:srgbClr val="000066"/>
              </a:solidFill>
            </a:endParaRPr>
          </a:p>
        </p:txBody>
      </p:sp>
      <p:pic>
        <p:nvPicPr>
          <p:cNvPr id="8194" name="Picture 2" descr="C:\Users\Бибинур\Pictures\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50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336704" cy="48965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02984" y="2420888"/>
            <a:ext cx="53222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Жолдық типті сипаттау</a:t>
            </a:r>
          </a:p>
          <a:p>
            <a:pPr algn="ctr"/>
            <a:r>
              <a:rPr lang="kk-KZ" sz="3600" dirty="0">
                <a:solidFill>
                  <a:schemeClr val="bg1"/>
                </a:solidFill>
              </a:rPr>
              <a:t>ү</a:t>
            </a:r>
            <a:r>
              <a:rPr lang="kk-KZ" sz="3600" dirty="0" smtClean="0">
                <a:solidFill>
                  <a:schemeClr val="bg1"/>
                </a:solidFill>
              </a:rPr>
              <a:t>шін қандай сөз </a:t>
            </a:r>
          </a:p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қолданылады?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  <a:noFill/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Тау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шаңғысы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(4)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Бибинур\Pictures\imag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8763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Бибинур\Pictures\8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64896" cy="53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2286000" y="3154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98311" name="GLAS34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LAS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714500" y="4251325"/>
            <a:ext cx="480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kk-KZ" sz="2800" dirty="0">
                <a:solidFill>
                  <a:srgbClr val="0000FF"/>
                </a:solidFill>
                <a:latin typeface="Times New Roman" pitchFamily="18" charset="0"/>
              </a:rPr>
              <a:t>Енгізсең сен “дұрыс” деп ,</a:t>
            </a:r>
          </a:p>
          <a:p>
            <a:pPr algn="ctr"/>
            <a:r>
              <a:rPr lang="kk-KZ" sz="2800" dirty="0">
                <a:solidFill>
                  <a:srgbClr val="0000FF"/>
                </a:solidFill>
                <a:latin typeface="Times New Roman" pitchFamily="18" charset="0"/>
              </a:rPr>
              <a:t>Ал компьютер “жоқ” десе.</a:t>
            </a:r>
          </a:p>
          <a:p>
            <a:pPr algn="ctr"/>
            <a:r>
              <a:rPr lang="kk-KZ" sz="2800" dirty="0">
                <a:solidFill>
                  <a:srgbClr val="0000FF"/>
                </a:solidFill>
                <a:latin typeface="Times New Roman" pitchFamily="18" charset="0"/>
              </a:rPr>
              <a:t>Ешнәрсені </a:t>
            </a: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</a:rPr>
              <a:t>қозғамай</a:t>
            </a:r>
            <a:endParaRPr lang="kk-KZ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kk-KZ" sz="2800" dirty="0">
                <a:solidFill>
                  <a:srgbClr val="0000FF"/>
                </a:solidFill>
                <a:latin typeface="Times New Roman" pitchFamily="18" charset="0"/>
              </a:rPr>
              <a:t>Ережені ал ұғып.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sz="4000" i="1" u="sng" dirty="0" smtClean="0"/>
              <a:t>Қауіпсіздік  ережелерін </a:t>
            </a:r>
            <a:br>
              <a:rPr lang="kk-KZ" sz="4000" i="1" u="sng" dirty="0" smtClean="0"/>
            </a:br>
            <a:r>
              <a:rPr lang="kk-KZ" sz="4000" i="1" u="sng" dirty="0" smtClean="0"/>
              <a:t>есте сақтайық</a:t>
            </a:r>
            <a:endParaRPr lang="ru-RU" sz="4000" i="1" u="sng" dirty="0" smtClean="0"/>
          </a:p>
        </p:txBody>
      </p:sp>
      <p:pic>
        <p:nvPicPr>
          <p:cNvPr id="2" name="Picture 2" descr="C:\Users\Бибинур\Pictures\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55" y="1412776"/>
            <a:ext cx="3240690" cy="24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13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6778"/>
            <a:ext cx="6336704" cy="48965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33733" y="1916832"/>
            <a:ext cx="482055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rgbClr val="C00000"/>
                </a:solidFill>
              </a:rPr>
              <a:t>Символдық, жолдық </a:t>
            </a:r>
          </a:p>
          <a:p>
            <a:pPr algn="ctr"/>
            <a:r>
              <a:rPr lang="kk-KZ" sz="3600" dirty="0" smtClean="0">
                <a:solidFill>
                  <a:srgbClr val="C00000"/>
                </a:solidFill>
              </a:rPr>
              <a:t>типтердің мәндері </a:t>
            </a:r>
          </a:p>
          <a:p>
            <a:pPr algn="ctr"/>
            <a:r>
              <a:rPr lang="kk-KZ" sz="3600" dirty="0" smtClean="0">
                <a:solidFill>
                  <a:srgbClr val="C00000"/>
                </a:solidFill>
              </a:rPr>
              <a:t>қандай символ ішіне </a:t>
            </a:r>
          </a:p>
          <a:p>
            <a:pPr algn="ctr"/>
            <a:r>
              <a:rPr lang="kk-KZ" sz="3600" dirty="0" smtClean="0">
                <a:solidFill>
                  <a:srgbClr val="C00000"/>
                </a:solidFill>
              </a:rPr>
              <a:t>алынып жазылады?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229600" cy="1600200"/>
          </a:xfrm>
          <a:noFill/>
        </p:spPr>
        <p:txBody>
          <a:bodyPr/>
          <a:lstStyle/>
          <a:p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Шаңғымен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тұғырдан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секіру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(1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5122" name="Picture 2" descr="C:\Users\Бибинур\Pictures\4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/>
          <a:stretch/>
        </p:blipFill>
        <p:spPr bwMode="auto">
          <a:xfrm>
            <a:off x="1691680" y="1124744"/>
            <a:ext cx="6286507" cy="55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336704" cy="48965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0878" y="2420887"/>
            <a:ext cx="59586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Жолдың ұзындығы қанша </a:t>
            </a:r>
          </a:p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символдан аспауы керек?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4"/>
            <a:ext cx="519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Фристайл-могул (5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Бибинур\Pictures\photo_23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4144"/>
            <a:ext cx="45063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ибинур\Pictures\могу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4"/>
          <a:stretch/>
        </p:blipFill>
        <p:spPr bwMode="auto">
          <a:xfrm>
            <a:off x="4506300" y="1534145"/>
            <a:ext cx="4409808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253" y="1052736"/>
            <a:ext cx="6336704" cy="48965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91560" y="2420887"/>
            <a:ext cx="57373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Қай функция символдарды </a:t>
            </a:r>
          </a:p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көшіру қызметін атқарады ?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42625"/>
            <a:ext cx="7082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Фристайл-акробатика (4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074" name="Picture 2" descr="C:\Users\Бибинур\Pictures\1767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2065"/>
            <a:ext cx="4296519" cy="5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ибинур\Pictures\gridneva_freestyle_aerial_ff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r="12936"/>
          <a:stretch/>
        </p:blipFill>
        <p:spPr bwMode="auto">
          <a:xfrm>
            <a:off x="4491801" y="1212065"/>
            <a:ext cx="4272743" cy="5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100" y="1052736"/>
            <a:ext cx="7978274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100" y="2420887"/>
            <a:ext cx="7978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Қай функция </a:t>
            </a:r>
            <a:r>
              <a:rPr lang="en-US" sz="3600" dirty="0" smtClean="0">
                <a:solidFill>
                  <a:srgbClr val="000099"/>
                </a:solidFill>
              </a:rPr>
              <a:t>S</a:t>
            </a: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kk-KZ" sz="3600" dirty="0" smtClean="0">
                <a:solidFill>
                  <a:srgbClr val="000099"/>
                </a:solidFill>
              </a:rPr>
              <a:t>жолынан </a:t>
            </a:r>
            <a:r>
              <a:rPr lang="en-US" sz="3600" dirty="0" smtClean="0">
                <a:solidFill>
                  <a:srgbClr val="000099"/>
                </a:solidFill>
              </a:rPr>
              <a:t>S1</a:t>
            </a:r>
            <a:r>
              <a:rPr lang="kk-KZ" sz="3600" dirty="0" smtClean="0">
                <a:solidFill>
                  <a:srgbClr val="000099"/>
                </a:solidFill>
              </a:rPr>
              <a:t> бағыныңқы </a:t>
            </a:r>
          </a:p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жолды іздеу қызметін атқарады ?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Биатлон (10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Бибинур\Pictures\Svetlana_Ishmouratova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75" y="944137"/>
            <a:ext cx="4572000" cy="57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487" y="1052736"/>
            <a:ext cx="6772873" cy="48965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36383" y="2420887"/>
            <a:ext cx="56477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dirty="0" smtClean="0">
                <a:solidFill>
                  <a:srgbClr val="000099"/>
                </a:solidFill>
              </a:rPr>
              <a:t>Қандай процедура </a:t>
            </a:r>
            <a:r>
              <a:rPr lang="en-US" sz="3600" dirty="0" smtClean="0">
                <a:solidFill>
                  <a:srgbClr val="000099"/>
                </a:solidFill>
              </a:rPr>
              <a:t>n</a:t>
            </a:r>
            <a:r>
              <a:rPr lang="kk-KZ" sz="3600" dirty="0" smtClean="0">
                <a:solidFill>
                  <a:srgbClr val="000099"/>
                </a:solidFill>
              </a:rPr>
              <a:t> санын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endParaRPr lang="kk-KZ" sz="3600" dirty="0" smtClean="0">
              <a:solidFill>
                <a:srgbClr val="000099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99"/>
                </a:solidFill>
              </a:rPr>
              <a:t>s </a:t>
            </a:r>
            <a:r>
              <a:rPr lang="kk-KZ" sz="3600" dirty="0" smtClean="0">
                <a:solidFill>
                  <a:srgbClr val="000099"/>
                </a:solidFill>
              </a:rPr>
              <a:t>жолына айналдырады?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3307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Сноуборд (1)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6955" y="332656"/>
            <a:ext cx="4756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</a:rPr>
              <a:t>Шана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</a:rPr>
              <a:t>спорты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 (1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242" name="Picture 2" descr="C:\Users\Бибинур\Pictures\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72620" y="1812608"/>
            <a:ext cx="52451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Бибинур\Pictures\Snoubord_Сноубор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r="10190"/>
          <a:stretch/>
        </p:blipFill>
        <p:spPr bwMode="auto">
          <a:xfrm>
            <a:off x="-4758" y="1291907"/>
            <a:ext cx="5187142" cy="52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188913"/>
            <a:ext cx="7488238" cy="1025525"/>
          </a:xfrm>
          <a:prstGeom prst="actionButtonBlank">
            <a:avLst/>
          </a:prstGeom>
          <a:gradFill rotWithShape="1">
            <a:gsLst>
              <a:gs pos="0">
                <a:srgbClr val="58F234"/>
              </a:gs>
              <a:gs pos="50000">
                <a:srgbClr val="E8E4FE"/>
              </a:gs>
              <a:gs pos="100000">
                <a:srgbClr val="58F2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3200" b="1" dirty="0" smtClean="0">
                <a:solidFill>
                  <a:srgbClr val="F92D89"/>
                </a:solidFill>
                <a:latin typeface="Times New Roman" pitchFamily="18" charset="0"/>
              </a:rPr>
              <a:t>Қауіпсіздік ережелері бөлінеді </a:t>
            </a:r>
          </a:p>
          <a:p>
            <a:pPr algn="ctr"/>
            <a:r>
              <a:rPr lang="kk-KZ" sz="3200" b="1" dirty="0" smtClean="0">
                <a:solidFill>
                  <a:srgbClr val="F92D89"/>
                </a:solidFill>
                <a:latin typeface="Times New Roman" pitchFamily="18" charset="0"/>
              </a:rPr>
              <a:t>мына топтарға </a:t>
            </a:r>
            <a:endParaRPr lang="ru-RU" sz="3200" b="1" dirty="0">
              <a:solidFill>
                <a:srgbClr val="F92D89"/>
              </a:solidFill>
              <a:latin typeface="Times New Roman" pitchFamily="18" charset="0"/>
            </a:endParaRP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1844675"/>
            <a:ext cx="5473700" cy="701675"/>
          </a:xfrm>
          <a:prstGeom prst="actionButtonBlank">
            <a:avLst/>
          </a:prstGeom>
          <a:gradFill rotWithShape="1">
            <a:gsLst>
              <a:gs pos="0">
                <a:srgbClr val="58F234"/>
              </a:gs>
              <a:gs pos="50000">
                <a:srgbClr val="EFF92D"/>
              </a:gs>
              <a:gs pos="100000">
                <a:srgbClr val="58F2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800" b="1">
                <a:solidFill>
                  <a:srgbClr val="2C3BFA"/>
                </a:solidFill>
                <a:latin typeface="Times New Roman" pitchFamily="18" charset="0"/>
              </a:rPr>
              <a:t>1. Жалпы талаптар</a:t>
            </a:r>
            <a:endParaRPr lang="ru-RU" sz="2800" b="1">
              <a:solidFill>
                <a:srgbClr val="2C3BFA"/>
              </a:solidFill>
              <a:latin typeface="Times New Roman" pitchFamily="18" charset="0"/>
            </a:endParaRPr>
          </a:p>
        </p:txBody>
      </p:sp>
      <p:sp>
        <p:nvSpPr>
          <p:cNvPr id="30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2835275"/>
            <a:ext cx="5400675" cy="701675"/>
          </a:xfrm>
          <a:prstGeom prst="actionButtonBlank">
            <a:avLst/>
          </a:prstGeom>
          <a:gradFill rotWithShape="1">
            <a:gsLst>
              <a:gs pos="0">
                <a:srgbClr val="58F234"/>
              </a:gs>
              <a:gs pos="50000">
                <a:srgbClr val="EFF92D"/>
              </a:gs>
              <a:gs pos="100000">
                <a:srgbClr val="58F2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600" b="1">
                <a:solidFill>
                  <a:srgbClr val="2C3BFA"/>
                </a:solidFill>
                <a:latin typeface="Times New Roman" pitchFamily="18" charset="0"/>
              </a:rPr>
              <a:t>2. Жұмысты бастамас бұрын</a:t>
            </a:r>
            <a:endParaRPr lang="ru-RU" sz="2600" b="1">
              <a:solidFill>
                <a:srgbClr val="2C3BFA"/>
              </a:solidFill>
              <a:latin typeface="Times New Roman" pitchFamily="18" charset="0"/>
            </a:endParaRPr>
          </a:p>
        </p:txBody>
      </p:sp>
      <p:sp>
        <p:nvSpPr>
          <p:cNvPr id="307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3808413"/>
            <a:ext cx="5378450" cy="701675"/>
          </a:xfrm>
          <a:prstGeom prst="actionButtonBlank">
            <a:avLst/>
          </a:prstGeom>
          <a:gradFill rotWithShape="1">
            <a:gsLst>
              <a:gs pos="0">
                <a:srgbClr val="58F234"/>
              </a:gs>
              <a:gs pos="50000">
                <a:srgbClr val="EFF92D"/>
              </a:gs>
              <a:gs pos="100000">
                <a:srgbClr val="58F2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600" b="1">
                <a:solidFill>
                  <a:srgbClr val="2C3BFA"/>
                </a:solidFill>
                <a:latin typeface="Times New Roman" pitchFamily="18" charset="0"/>
              </a:rPr>
              <a:t>3. Жұмыс жасау кезіндегі</a:t>
            </a:r>
            <a:endParaRPr lang="ru-RU" sz="2600" b="1">
              <a:solidFill>
                <a:srgbClr val="2C3BFA"/>
              </a:solidFill>
              <a:latin typeface="Times New Roman" pitchFamily="18" charset="0"/>
            </a:endParaRPr>
          </a:p>
        </p:txBody>
      </p:sp>
      <p:sp>
        <p:nvSpPr>
          <p:cNvPr id="30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4779963"/>
            <a:ext cx="5378450" cy="701675"/>
          </a:xfrm>
          <a:prstGeom prst="actionButtonBlank">
            <a:avLst/>
          </a:prstGeom>
          <a:gradFill rotWithShape="1">
            <a:gsLst>
              <a:gs pos="0">
                <a:srgbClr val="58F234"/>
              </a:gs>
              <a:gs pos="50000">
                <a:srgbClr val="EFF92D"/>
              </a:gs>
              <a:gs pos="100000">
                <a:srgbClr val="58F2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800" b="1">
                <a:solidFill>
                  <a:srgbClr val="2C3BFA"/>
                </a:solidFill>
                <a:latin typeface="Times New Roman" pitchFamily="18" charset="0"/>
              </a:rPr>
              <a:t>4. Апаттық жағдайдағы</a:t>
            </a:r>
            <a:endParaRPr lang="ru-RU" sz="2800" b="1">
              <a:solidFill>
                <a:srgbClr val="2C3BFA"/>
              </a:solidFill>
              <a:latin typeface="Times New Roman" pitchFamily="18" charset="0"/>
            </a:endParaRPr>
          </a:p>
        </p:txBody>
      </p:sp>
      <p:sp>
        <p:nvSpPr>
          <p:cNvPr id="30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878513"/>
            <a:ext cx="7464425" cy="863600"/>
          </a:xfrm>
          <a:prstGeom prst="actionButtonBlank">
            <a:avLst/>
          </a:prstGeom>
          <a:gradFill rotWithShape="1">
            <a:gsLst>
              <a:gs pos="0">
                <a:srgbClr val="58F234"/>
              </a:gs>
              <a:gs pos="50000">
                <a:srgbClr val="EFF92D"/>
              </a:gs>
              <a:gs pos="100000">
                <a:srgbClr val="58F2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600" b="1">
                <a:solidFill>
                  <a:srgbClr val="2C3BFA"/>
                </a:solidFill>
                <a:latin typeface="Times New Roman" pitchFamily="18" charset="0"/>
              </a:rPr>
              <a:t>5. Жұмыс соңындағы талаптар</a:t>
            </a:r>
          </a:p>
          <a:p>
            <a:pPr algn="ctr"/>
            <a:r>
              <a:rPr lang="kk-KZ" sz="2600" b="1">
                <a:solidFill>
                  <a:srgbClr val="2C3BFA"/>
                </a:solidFill>
                <a:latin typeface="Times New Roman" pitchFamily="18" charset="0"/>
              </a:rPr>
              <a:t> мен ережелерді білуге тиіс</a:t>
            </a:r>
            <a:endParaRPr lang="ru-RU" sz="2600" b="1">
              <a:solidFill>
                <a:srgbClr val="2C3BFA"/>
              </a:solidFill>
              <a:latin typeface="Times New Roman" pitchFamily="18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00563" y="1268413"/>
            <a:ext cx="0" cy="541337"/>
          </a:xfrm>
          <a:prstGeom prst="line">
            <a:avLst/>
          </a:prstGeom>
          <a:noFill/>
          <a:ln w="9525">
            <a:solidFill>
              <a:srgbClr val="2C3BF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500563" y="2619375"/>
            <a:ext cx="0" cy="217488"/>
          </a:xfrm>
          <a:prstGeom prst="line">
            <a:avLst/>
          </a:prstGeom>
          <a:noFill/>
          <a:ln w="9525">
            <a:solidFill>
              <a:srgbClr val="2C3BF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500563" y="3536950"/>
            <a:ext cx="0" cy="271463"/>
          </a:xfrm>
          <a:prstGeom prst="line">
            <a:avLst/>
          </a:prstGeom>
          <a:noFill/>
          <a:ln w="9525">
            <a:solidFill>
              <a:srgbClr val="2C3BF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500563" y="4508500"/>
            <a:ext cx="0" cy="323850"/>
          </a:xfrm>
          <a:prstGeom prst="line">
            <a:avLst/>
          </a:prstGeom>
          <a:noFill/>
          <a:ln w="9525">
            <a:solidFill>
              <a:srgbClr val="2C3BF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500563" y="5480050"/>
            <a:ext cx="0" cy="325438"/>
          </a:xfrm>
          <a:prstGeom prst="line">
            <a:avLst/>
          </a:prstGeom>
          <a:noFill/>
          <a:ln w="9525">
            <a:solidFill>
              <a:srgbClr val="2C3BF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696744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242088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Символдарды өшіру қызметін </a:t>
            </a:r>
          </a:p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атқаратын процедураны атаңыз?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58000">
              <a:schemeClr val="accent5">
                <a:lumMod val="40000"/>
                <a:lumOff val="60000"/>
              </a:schemeClr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3"/>
          <p:cNvSpPr>
            <a:spLocks noChangeArrowheads="1"/>
          </p:cNvSpPr>
          <p:nvPr/>
        </p:nvSpPr>
        <p:spPr bwMode="auto">
          <a:xfrm>
            <a:off x="2173307" y="571480"/>
            <a:ext cx="51847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 cap="rnd" cmpd="thickThin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Құрама типтер топтарға бөлінеді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WordArt 15"/>
          <p:cNvSpPr>
            <a:spLocks noChangeArrowheads="1" noChangeShapeType="1" noTextEdit="1"/>
          </p:cNvSpPr>
          <p:nvPr/>
        </p:nvSpPr>
        <p:spPr bwMode="auto">
          <a:xfrm>
            <a:off x="2786050" y="642918"/>
            <a:ext cx="388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5376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753240" y="1389844"/>
            <a:ext cx="1223962" cy="2016125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7C80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жолдық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тип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жолдар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3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1432694" y="2710654"/>
            <a:ext cx="1223962" cy="20891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CC99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ретті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жиымдар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5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7144530" y="1276344"/>
            <a:ext cx="1152525" cy="209073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00CCFF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файлдық тип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(файлдар)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7" name="Oval 27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4122751" y="3358354"/>
            <a:ext cx="1285885" cy="201771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ралас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жазулар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 flipH="1">
            <a:off x="2195511" y="1357298"/>
            <a:ext cx="2019298" cy="776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Line 31"/>
          <p:cNvSpPr>
            <a:spLocks noChangeShapeType="1"/>
          </p:cNvSpPr>
          <p:nvPr/>
        </p:nvSpPr>
        <p:spPr bwMode="auto">
          <a:xfrm flipH="1">
            <a:off x="2555873" y="1357298"/>
            <a:ext cx="1873250" cy="1927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9" name="Line 32"/>
          <p:cNvSpPr>
            <a:spLocks noChangeShapeType="1"/>
          </p:cNvSpPr>
          <p:nvPr/>
        </p:nvSpPr>
        <p:spPr bwMode="auto">
          <a:xfrm flipH="1">
            <a:off x="4680995" y="1363643"/>
            <a:ext cx="0" cy="2391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72" name="Line 35"/>
          <p:cNvSpPr>
            <a:spLocks noChangeShapeType="1"/>
          </p:cNvSpPr>
          <p:nvPr/>
        </p:nvSpPr>
        <p:spPr bwMode="auto">
          <a:xfrm>
            <a:off x="5000628" y="1357298"/>
            <a:ext cx="1803620" cy="6315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73" name="Line 36"/>
          <p:cNvSpPr>
            <a:spLocks noChangeShapeType="1"/>
          </p:cNvSpPr>
          <p:nvPr/>
        </p:nvSpPr>
        <p:spPr bwMode="auto">
          <a:xfrm>
            <a:off x="4786313" y="1357298"/>
            <a:ext cx="2161951" cy="1927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 rot="-5400000">
            <a:off x="7077057" y="2740030"/>
            <a:ext cx="1285886" cy="2092321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66"/>
              </a:gs>
            </a:gsLst>
            <a:lin ang="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иындық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жиындар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9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6" grpId="1" animBg="1"/>
      <p:bldP spid="15383" grpId="0" animBg="1"/>
      <p:bldP spid="15383" grpId="1" animBg="1"/>
      <p:bldP spid="15385" grpId="0" animBg="1"/>
      <p:bldP spid="15387" grpId="0" animBg="1"/>
      <p:bldP spid="45067" grpId="0" animBg="1"/>
      <p:bldP spid="45068" grpId="0" animBg="1"/>
      <p:bldP spid="45069" grpId="0" animBg="1"/>
      <p:bldP spid="45072" grpId="0" animBg="1"/>
      <p:bldP spid="45073" grpId="0" animBg="1"/>
      <p:bldP spid="153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70080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1.15</a:t>
            </a:r>
            <a:r>
              <a:rPr lang="kk-KZ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Кестелік шамалармен жұмыс істеуге арналған алгоритмдер. Жиымдар.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5532" y="4845817"/>
            <a:ext cx="6591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оқушыларға  жиымды таныстыру, </a:t>
            </a:r>
            <a:r>
              <a:rPr lang="kk-KZ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жиым туралы </a:t>
            </a:r>
          </a:p>
          <a:p>
            <a:r>
              <a:rPr lang="kk-KZ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үсінік қалыптастыру</a:t>
            </a:r>
            <a:r>
              <a:rPr lang="kk-KZ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420" y="4077072"/>
            <a:ext cx="2040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Мақсаты:</a:t>
            </a:r>
            <a:endParaRPr lang="en-US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инур\Pictures\алгебра-фон\33170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12"/>
            <a:ext cx="9166773" cy="68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876" y="764704"/>
            <a:ext cx="8712968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Сабақ жоспары: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Жиым </a:t>
            </a:r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дегеніміз не?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Жиым параметрлері.</a:t>
            </a:r>
            <a:endParaRPr lang="ru-RU" sz="4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Жиымды сипаттау.</a:t>
            </a:r>
            <a:endParaRPr lang="kk-KZ" sz="4000" b="1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Жиымды енгізу-шығару.</a:t>
            </a:r>
            <a:endParaRPr lang="ru-RU" sz="4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Жиымдармен орындалатын амалдар.</a:t>
            </a:r>
            <a:endParaRPr lang="ru-RU" sz="4000" b="1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04206"/>
              </p:ext>
            </p:extLst>
          </p:nvPr>
        </p:nvGraphicFramePr>
        <p:xfrm>
          <a:off x="655704" y="3140968"/>
          <a:ext cx="3500755" cy="5608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9135"/>
                <a:gridCol w="723900"/>
                <a:gridCol w="723900"/>
                <a:gridCol w="723900"/>
                <a:gridCol w="6299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57189"/>
              </p:ext>
            </p:extLst>
          </p:nvPr>
        </p:nvGraphicFramePr>
        <p:xfrm>
          <a:off x="611560" y="4509120"/>
          <a:ext cx="2870835" cy="168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9135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980728"/>
            <a:ext cx="828092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ЭЕМ-де өңделетін мәліметтер көбінесе кесте түрінде болып келеді. Кестелер сызықтық және төртбұрышты болып келеді: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Сызықтық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Төртбұрышты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4331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1. Жиым дегеніміз не?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211263"/>
            <a:ext cx="2032000" cy="2031325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kk-KZ" dirty="0" smtClean="0">
                <a:solidFill>
                  <a:srgbClr val="663300"/>
                </a:solidFill>
              </a:rPr>
              <a:t>Капанова</a:t>
            </a:r>
            <a:endParaRPr lang="ru-RU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kk-KZ" dirty="0" smtClean="0">
                <a:solidFill>
                  <a:srgbClr val="663300"/>
                </a:solidFill>
              </a:rPr>
              <a:t>Тұрғанбекова</a:t>
            </a:r>
            <a:endParaRPr lang="ru-RU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 dirty="0" err="1" smtClean="0">
                <a:solidFill>
                  <a:srgbClr val="663300"/>
                </a:solidFill>
              </a:rPr>
              <a:t>Сәулебаева</a:t>
            </a:r>
            <a:endParaRPr lang="ru-RU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kk-KZ" dirty="0" smtClean="0">
                <a:solidFill>
                  <a:srgbClr val="663300"/>
                </a:solidFill>
              </a:rPr>
              <a:t>Ахметов</a:t>
            </a:r>
            <a:endParaRPr lang="ru-RU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 dirty="0" err="1" smtClean="0">
                <a:solidFill>
                  <a:srgbClr val="663300"/>
                </a:solidFill>
              </a:rPr>
              <a:t>Боранов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66938" y="1195388"/>
            <a:ext cx="1152525" cy="5437187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10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12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12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13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14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14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12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15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16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/>
            </a:pPr>
            <a:r>
              <a:rPr lang="ru-RU">
                <a:solidFill>
                  <a:srgbClr val="663300"/>
                </a:solidFill>
              </a:rPr>
              <a:t>14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</a:p>
          <a:p>
            <a:pPr>
              <a:spcBef>
                <a:spcPct val="50000"/>
              </a:spcBef>
              <a:buClr>
                <a:srgbClr val="CC00FF"/>
              </a:buClr>
            </a:pPr>
            <a:r>
              <a:rPr lang="ru-RU" sz="6000" baseline="30000">
                <a:solidFill>
                  <a:srgbClr val="663300"/>
                </a:solidFill>
              </a:rPr>
              <a:t>...</a:t>
            </a:r>
          </a:p>
          <a:p>
            <a:pPr>
              <a:spcBef>
                <a:spcPct val="50000"/>
              </a:spcBef>
              <a:buClr>
                <a:srgbClr val="CC00FF"/>
              </a:buClr>
              <a:buFontTx/>
              <a:buAutoNum type="arabicPeriod" startAt="31"/>
            </a:pPr>
            <a:r>
              <a:rPr lang="ru-RU">
                <a:solidFill>
                  <a:srgbClr val="663300"/>
                </a:solidFill>
              </a:rPr>
              <a:t>18</a:t>
            </a:r>
            <a:r>
              <a:rPr lang="ru-RU" baseline="30000">
                <a:solidFill>
                  <a:srgbClr val="663300"/>
                </a:solidFill>
              </a:rPr>
              <a:t>0</a:t>
            </a:r>
            <a:endParaRPr lang="ru-RU">
              <a:solidFill>
                <a:srgbClr val="663300"/>
              </a:solidFill>
            </a:endParaRPr>
          </a:p>
        </p:txBody>
      </p:sp>
      <p:graphicFrame>
        <p:nvGraphicFramePr>
          <p:cNvPr id="3336" name="Group 264"/>
          <p:cNvGraphicFramePr>
            <a:graphicFrameLocks noGrp="1"/>
          </p:cNvGraphicFramePr>
          <p:nvPr/>
        </p:nvGraphicFramePr>
        <p:xfrm>
          <a:off x="3517900" y="1211263"/>
          <a:ext cx="5435600" cy="2956560"/>
        </p:xfrm>
        <a:graphic>
          <a:graphicData uri="http://schemas.openxmlformats.org/drawingml/2006/table">
            <a:tbl>
              <a:tblPr/>
              <a:tblGrid>
                <a:gridCol w="495300"/>
                <a:gridCol w="492125"/>
                <a:gridCol w="493713"/>
                <a:gridCol w="495300"/>
                <a:gridCol w="493712"/>
                <a:gridCol w="493713"/>
                <a:gridCol w="495300"/>
                <a:gridCol w="493712"/>
                <a:gridCol w="490538"/>
                <a:gridCol w="496887"/>
                <a:gridCol w="4953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31" name="Text Box 259"/>
          <p:cNvSpPr txBox="1">
            <a:spLocks noChangeArrowheads="1"/>
          </p:cNvSpPr>
          <p:nvPr/>
        </p:nvSpPr>
        <p:spPr bwMode="auto">
          <a:xfrm>
            <a:off x="282575" y="323850"/>
            <a:ext cx="1749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 smtClean="0"/>
              <a:t>Сынып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тізімі</a:t>
            </a:r>
            <a:endParaRPr lang="ru-RU" sz="2000" b="1" dirty="0"/>
          </a:p>
        </p:txBody>
      </p:sp>
      <p:sp>
        <p:nvSpPr>
          <p:cNvPr id="3337" name="Text Box 265"/>
          <p:cNvSpPr txBox="1">
            <a:spLocks noChangeArrowheads="1"/>
          </p:cNvSpPr>
          <p:nvPr/>
        </p:nvSpPr>
        <p:spPr bwMode="auto">
          <a:xfrm>
            <a:off x="1835696" y="315913"/>
            <a:ext cx="2036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/>
              <a:t>Ауа</a:t>
            </a:r>
            <a:r>
              <a:rPr lang="ru-RU" b="1" dirty="0" smtClean="0"/>
              <a:t>  </a:t>
            </a:r>
            <a:r>
              <a:rPr lang="ru-RU" b="1" dirty="0" err="1" smtClean="0"/>
              <a:t>температурасы</a:t>
            </a:r>
            <a:r>
              <a:rPr lang="ru-RU" dirty="0"/>
              <a:t/>
            </a:r>
            <a:br>
              <a:rPr lang="ru-RU" dirty="0"/>
            </a:br>
            <a:endParaRPr lang="ru-RU" baseline="30000" dirty="0">
              <a:solidFill>
                <a:srgbClr val="663300"/>
              </a:solidFill>
            </a:endParaRPr>
          </a:p>
        </p:txBody>
      </p:sp>
      <p:sp>
        <p:nvSpPr>
          <p:cNvPr id="3338" name="Text Box 266"/>
          <p:cNvSpPr txBox="1">
            <a:spLocks noChangeArrowheads="1"/>
          </p:cNvSpPr>
          <p:nvPr/>
        </p:nvSpPr>
        <p:spPr bwMode="auto">
          <a:xfrm>
            <a:off x="3871913" y="331788"/>
            <a:ext cx="4854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err="1" smtClean="0"/>
              <a:t>Көбейту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кестесі</a:t>
            </a:r>
            <a:endParaRPr lang="ru-RU" sz="2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40" y="764704"/>
            <a:ext cx="828092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Кесте түрінде берілген мәліметтер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программалау тілдерінде жиыммен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сипатталады.</a:t>
            </a:r>
          </a:p>
          <a:p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Жиым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– бұл бір атауға біріктірілген бір типті шамалардың реттелген тізбегі.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11031"/>
            <a:ext cx="8220826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kk-KZ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Жиым </a:t>
            </a:r>
            <a:r>
              <a:rPr lang="kk-KZ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kk-KZ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латын әріптерімен беріледі.</a:t>
            </a:r>
          </a:p>
          <a:p>
            <a:pPr fontAlgn="base"/>
            <a:r>
              <a:rPr lang="kk-KZ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Жиымның құрамына кіретін айнымалылар жиым </a:t>
            </a:r>
            <a:r>
              <a:rPr lang="kk-KZ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элементі</a:t>
            </a:r>
            <a:r>
              <a:rPr lang="kk-KZ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деп аталады. </a:t>
            </a:r>
          </a:p>
          <a:p>
            <a:pPr fontAlgn="base"/>
            <a:r>
              <a:rPr lang="kk-KZ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Жиымдағы элементтің орналасқан нөмірін </a:t>
            </a:r>
            <a:r>
              <a:rPr lang="kk-KZ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индекс</a:t>
            </a:r>
            <a:r>
              <a:rPr lang="kk-KZ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деп атайды.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646" y="116632"/>
            <a:ext cx="822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Жиымның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параметрлері</a:t>
            </a:r>
            <a:r>
              <a:rPr lang="kk-KZ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646" y="2439107"/>
            <a:ext cx="499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логикалық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447" y="3592693"/>
            <a:ext cx="4307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Бірөлшемді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T[n]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566" y="4978043"/>
            <a:ext cx="17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218" y="516923"/>
            <a:ext cx="107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646" y="1107728"/>
            <a:ext cx="6515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043238" algn="l"/>
              </a:tabLst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андық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integer, real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646" y="1763319"/>
            <a:ext cx="5759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символдық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string, char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447" y="2962854"/>
            <a:ext cx="171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өлшемі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5447" y="4173436"/>
            <a:ext cx="4820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Екіөлшемді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3105" y="5024209"/>
            <a:ext cx="6145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жиымдағы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элементтердің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саны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T[1:10]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118225" y="884238"/>
            <a:ext cx="6731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000" b="0">
              <a:latin typeface="Times New Roman" pitchFamily="18" charset="0"/>
            </a:endParaRPr>
          </a:p>
        </p:txBody>
      </p:sp>
      <p:graphicFrame>
        <p:nvGraphicFramePr>
          <p:cNvPr id="825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44408"/>
              </p:ext>
            </p:extLst>
          </p:nvPr>
        </p:nvGraphicFramePr>
        <p:xfrm>
          <a:off x="1260431" y="2051050"/>
          <a:ext cx="6064295" cy="873894"/>
        </p:xfrm>
        <a:graphic>
          <a:graphicData uri="http://schemas.openxmlformats.org/drawingml/2006/table">
            <a:tbl>
              <a:tblPr/>
              <a:tblGrid>
                <a:gridCol w="1212859"/>
                <a:gridCol w="1212859"/>
                <a:gridCol w="1212859"/>
                <a:gridCol w="1212859"/>
                <a:gridCol w="1212859"/>
              </a:tblGrid>
              <a:tr h="87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4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4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4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4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4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693738" y="1512888"/>
            <a:ext cx="7011987" cy="1924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693737" y="990240"/>
            <a:ext cx="1342940" cy="73096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kk-KZ" sz="4000" dirty="0" smtClean="0">
                <a:latin typeface="Arial" pitchFamily="34" charset="0"/>
                <a:cs typeface="Arial" pitchFamily="34" charset="0"/>
              </a:rPr>
              <a:t>(5)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2588907" y="1141834"/>
            <a:ext cx="2953350" cy="46384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400" dirty="0" err="1" smtClean="0"/>
              <a:t>Бірөлшемді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жиым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3663949" y="1916832"/>
            <a:ext cx="1201648" cy="115259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6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1" name="AutoShape 59"/>
          <p:cNvSpPr>
            <a:spLocks noChangeArrowheads="1"/>
          </p:cNvSpPr>
          <p:nvPr/>
        </p:nvSpPr>
        <p:spPr bwMode="auto">
          <a:xfrm>
            <a:off x="6476206" y="296069"/>
            <a:ext cx="2459038" cy="998537"/>
          </a:xfrm>
          <a:prstGeom prst="wedgeRoundRectCallout">
            <a:avLst>
              <a:gd name="adj1" fmla="val -128163"/>
              <a:gd name="adj2" fmla="val 187390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kk-KZ" sz="2000" dirty="0" smtClean="0"/>
              <a:t>Жиым элемент нөмірі</a:t>
            </a:r>
            <a:endParaRPr lang="ru-RU" b="0" dirty="0"/>
          </a:p>
          <a:p>
            <a:pPr algn="ctr">
              <a:defRPr/>
            </a:pPr>
            <a:r>
              <a:rPr lang="ru-RU" b="0" dirty="0"/>
              <a:t>(</a:t>
            </a:r>
            <a:r>
              <a:rPr lang="ru-RU" dirty="0" smtClean="0"/>
              <a:t>ИНДЕКСІ</a:t>
            </a:r>
            <a:r>
              <a:rPr lang="ru-RU" b="0" dirty="0" smtClean="0"/>
              <a:t>)</a:t>
            </a:r>
            <a:endParaRPr lang="ru-RU" b="0" dirty="0"/>
          </a:p>
        </p:txBody>
      </p:sp>
      <p:graphicFrame>
        <p:nvGraphicFramePr>
          <p:cNvPr id="24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96228"/>
              </p:ext>
            </p:extLst>
          </p:nvPr>
        </p:nvGraphicFramePr>
        <p:xfrm>
          <a:off x="1232625" y="2056184"/>
          <a:ext cx="6147685" cy="873894"/>
        </p:xfrm>
        <a:graphic>
          <a:graphicData uri="http://schemas.openxmlformats.org/drawingml/2006/table">
            <a:tbl>
              <a:tblPr/>
              <a:tblGrid>
                <a:gridCol w="1229537"/>
                <a:gridCol w="1229537"/>
                <a:gridCol w="1229537"/>
                <a:gridCol w="1229537"/>
                <a:gridCol w="1229537"/>
              </a:tblGrid>
              <a:tr h="87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8252" name="AutoShape 60"/>
          <p:cNvSpPr>
            <a:spLocks noChangeArrowheads="1"/>
          </p:cNvSpPr>
          <p:nvPr/>
        </p:nvSpPr>
        <p:spPr bwMode="auto">
          <a:xfrm>
            <a:off x="1189884" y="3229526"/>
            <a:ext cx="1036638" cy="476250"/>
          </a:xfrm>
          <a:prstGeom prst="wedgeRoundRectCallout">
            <a:avLst>
              <a:gd name="adj1" fmla="val 4213"/>
              <a:gd name="adj2" fmla="val -171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</a:rPr>
              <a:t>A[1]</a:t>
            </a:r>
            <a:endParaRPr lang="ru-RU" sz="2400" dirty="0">
              <a:latin typeface="Courier New" pitchFamily="49" charset="0"/>
            </a:endParaRPr>
          </a:p>
        </p:txBody>
      </p:sp>
      <p:sp>
        <p:nvSpPr>
          <p:cNvPr id="8253" name="AutoShape 61"/>
          <p:cNvSpPr>
            <a:spLocks noChangeArrowheads="1"/>
          </p:cNvSpPr>
          <p:nvPr/>
        </p:nvSpPr>
        <p:spPr bwMode="auto">
          <a:xfrm>
            <a:off x="2405909" y="3229526"/>
            <a:ext cx="1036638" cy="476250"/>
          </a:xfrm>
          <a:prstGeom prst="wedgeRoundRectCallout">
            <a:avLst>
              <a:gd name="adj1" fmla="val 3597"/>
              <a:gd name="adj2" fmla="val -185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A[2]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8254" name="AutoShape 62"/>
          <p:cNvSpPr>
            <a:spLocks noChangeArrowheads="1"/>
          </p:cNvSpPr>
          <p:nvPr/>
        </p:nvSpPr>
        <p:spPr bwMode="auto">
          <a:xfrm>
            <a:off x="3621934" y="3229526"/>
            <a:ext cx="1036638" cy="476250"/>
          </a:xfrm>
          <a:prstGeom prst="wedgeRoundRectCallout">
            <a:avLst>
              <a:gd name="adj1" fmla="val 7731"/>
              <a:gd name="adj2" fmla="val -178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A[3]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8255" name="AutoShape 63"/>
          <p:cNvSpPr>
            <a:spLocks noChangeArrowheads="1"/>
          </p:cNvSpPr>
          <p:nvPr/>
        </p:nvSpPr>
        <p:spPr bwMode="auto">
          <a:xfrm>
            <a:off x="4837959" y="3229526"/>
            <a:ext cx="1036638" cy="476250"/>
          </a:xfrm>
          <a:prstGeom prst="wedgeRoundRectCallout">
            <a:avLst>
              <a:gd name="adj1" fmla="val 1454"/>
              <a:gd name="adj2" fmla="val -182667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A[4]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>
            <a:off x="6055572" y="3229526"/>
            <a:ext cx="1036637" cy="476250"/>
          </a:xfrm>
          <a:prstGeom prst="wedgeRoundRectCallout">
            <a:avLst>
              <a:gd name="adj1" fmla="val 1454"/>
              <a:gd name="adj2" fmla="val -185000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A[5]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1154670" y="1983593"/>
            <a:ext cx="1404937" cy="93610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6000" b="1" i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6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49" name="AutoShape 57"/>
          <p:cNvSpPr>
            <a:spLocks noChangeArrowheads="1"/>
          </p:cNvSpPr>
          <p:nvPr/>
        </p:nvSpPr>
        <p:spPr bwMode="auto">
          <a:xfrm>
            <a:off x="1100457" y="3255187"/>
            <a:ext cx="2352675" cy="917575"/>
          </a:xfrm>
          <a:prstGeom prst="wedgeRoundRectCallout">
            <a:avLst>
              <a:gd name="adj1" fmla="val -18218"/>
              <a:gd name="adj2" fmla="val -12488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dirty="0" err="1" smtClean="0"/>
              <a:t>Жиым</a:t>
            </a:r>
            <a:r>
              <a:rPr lang="ru-RU" sz="2000" dirty="0" smtClean="0"/>
              <a:t> </a:t>
            </a:r>
            <a:r>
              <a:rPr lang="ru-RU" sz="2000" dirty="0" err="1" smtClean="0"/>
              <a:t>элементінің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мәні</a:t>
            </a:r>
            <a:endParaRPr lang="ru-RU" b="0" dirty="0"/>
          </a:p>
        </p:txBody>
      </p:sp>
      <p:sp>
        <p:nvSpPr>
          <p:cNvPr id="25" name="Rectangle 66"/>
          <p:cNvSpPr>
            <a:spLocks noChangeArrowheads="1"/>
          </p:cNvSpPr>
          <p:nvPr/>
        </p:nvSpPr>
        <p:spPr bwMode="auto">
          <a:xfrm>
            <a:off x="1822450" y="4681538"/>
            <a:ext cx="1687513" cy="1120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4000" dirty="0">
                <a:latin typeface="Courier New" pitchFamily="49" charset="0"/>
              </a:rPr>
              <a:t>A[2]</a:t>
            </a:r>
            <a:endParaRPr lang="ru-RU" sz="4000" dirty="0">
              <a:latin typeface="Courier New" pitchFamily="49" charset="0"/>
            </a:endParaRPr>
          </a:p>
        </p:txBody>
      </p:sp>
      <p:sp>
        <p:nvSpPr>
          <p:cNvPr id="26" name="AutoShape 67"/>
          <p:cNvSpPr>
            <a:spLocks noChangeArrowheads="1"/>
          </p:cNvSpPr>
          <p:nvPr/>
        </p:nvSpPr>
        <p:spPr bwMode="auto">
          <a:xfrm>
            <a:off x="5029200" y="3852693"/>
            <a:ext cx="3538736" cy="1093787"/>
          </a:xfrm>
          <a:prstGeom prst="wedgeRoundRectCallout">
            <a:avLst>
              <a:gd name="adj1" fmla="val -109515"/>
              <a:gd name="adj2" fmla="val 70041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Элементтің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НӨМІРІ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ИНДЕКСІ)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68"/>
          <p:cNvSpPr>
            <a:spLocks noChangeArrowheads="1"/>
          </p:cNvSpPr>
          <p:nvPr/>
        </p:nvSpPr>
        <p:spPr bwMode="auto">
          <a:xfrm>
            <a:off x="5029200" y="5373216"/>
            <a:ext cx="3538736" cy="1224136"/>
          </a:xfrm>
          <a:prstGeom prst="wedgeRoundRectCallout">
            <a:avLst>
              <a:gd name="adj1" fmla="val -114509"/>
              <a:gd name="adj2" fmla="val -5339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kk-KZ" sz="2800" dirty="0" smtClean="0"/>
              <a:t>Жиым элементінің мәні</a:t>
            </a:r>
            <a:r>
              <a:rPr lang="en-US" sz="2800" b="0" dirty="0" smtClean="0"/>
              <a:t>: </a:t>
            </a:r>
            <a:r>
              <a:rPr lang="en-US" sz="2800" b="0" dirty="0"/>
              <a:t>10 </a:t>
            </a:r>
            <a:endParaRPr lang="ru-RU" sz="2800" b="0" dirty="0"/>
          </a:p>
        </p:txBody>
      </p:sp>
      <p:sp>
        <p:nvSpPr>
          <p:cNvPr id="28" name="Oval 69"/>
          <p:cNvSpPr>
            <a:spLocks noChangeArrowheads="1"/>
          </p:cNvSpPr>
          <p:nvPr/>
        </p:nvSpPr>
        <p:spPr bwMode="auto">
          <a:xfrm>
            <a:off x="1838325" y="4670425"/>
            <a:ext cx="1654175" cy="1143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9" name="Oval 70"/>
          <p:cNvSpPr>
            <a:spLocks noChangeArrowheads="1"/>
          </p:cNvSpPr>
          <p:nvPr/>
        </p:nvSpPr>
        <p:spPr bwMode="auto">
          <a:xfrm>
            <a:off x="2546350" y="4943475"/>
            <a:ext cx="511175" cy="611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rrowheads="1"/>
          </p:cNvSpPr>
          <p:nvPr/>
        </p:nvSpPr>
        <p:spPr bwMode="auto">
          <a:xfrm>
            <a:off x="3996815" y="276759"/>
            <a:ext cx="2459038" cy="998537"/>
          </a:xfrm>
          <a:prstGeom prst="wedgeRoundRectCallout">
            <a:avLst>
              <a:gd name="adj1" fmla="val -41623"/>
              <a:gd name="adj2" fmla="val 157420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kk-KZ" sz="2800" dirty="0" smtClean="0">
                <a:latin typeface="Arial" pitchFamily="34" charset="0"/>
                <a:cs typeface="Arial" pitchFamily="34" charset="0"/>
              </a:rPr>
              <a:t>Жиым элементтері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1436687" y="-8297"/>
            <a:ext cx="2459038" cy="998537"/>
          </a:xfrm>
          <a:prstGeom prst="wedgeRoundRectCallout">
            <a:avLst>
              <a:gd name="adj1" fmla="val -51088"/>
              <a:gd name="adj2" fmla="val 90821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kk-KZ" sz="2800" dirty="0" smtClean="0">
                <a:latin typeface="Arial" pitchFamily="34" charset="0"/>
                <a:cs typeface="Arial" pitchFamily="34" charset="0"/>
              </a:rPr>
              <a:t>көлемі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auto">
          <a:xfrm>
            <a:off x="997003" y="-112201"/>
            <a:ext cx="2459038" cy="998537"/>
          </a:xfrm>
          <a:prstGeom prst="wedgeRoundRectCallout">
            <a:avLst>
              <a:gd name="adj1" fmla="val -51088"/>
              <a:gd name="adj2" fmla="val 90821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kk-KZ" sz="2800" dirty="0" smtClean="0">
                <a:latin typeface="Arial" pitchFamily="34" charset="0"/>
                <a:cs typeface="Arial" pitchFamily="34" charset="0"/>
              </a:rPr>
              <a:t>Жиым атауы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Управляющая кнопка: назад 32">
            <a:hlinkClick r:id="rId3" action="ppaction://hlinksldjump" highlightClick="1"/>
          </p:cNvPr>
          <p:cNvSpPr/>
          <p:nvPr/>
        </p:nvSpPr>
        <p:spPr>
          <a:xfrm>
            <a:off x="8567936" y="628193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75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5" grpId="0" animBg="1"/>
      <p:bldP spid="8245" grpId="1" animBg="1"/>
      <p:bldP spid="8246" grpId="0" animBg="1"/>
      <p:bldP spid="8247" grpId="0"/>
      <p:bldP spid="8250" grpId="0" animBg="1"/>
      <p:bldP spid="8250" grpId="1" animBg="1"/>
      <p:bldP spid="8251" grpId="0" animBg="1"/>
      <p:bldP spid="8251" grpId="1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48" grpId="0" animBg="1"/>
      <p:bldP spid="8248" grpId="1" animBg="1"/>
      <p:bldP spid="8249" grpId="0" animBg="1"/>
      <p:bldP spid="8249" grpId="1" animBg="1"/>
      <p:bldP spid="25" grpId="0"/>
      <p:bldP spid="26" grpId="0" animBg="1"/>
      <p:bldP spid="27" grpId="0" animBg="1"/>
      <p:bldP spid="28" grpId="0" animBg="1"/>
      <p:bldP spid="29" grpId="0" animBg="1"/>
      <p:bldP spid="29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9057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Компьютерлер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43438" y="1412875"/>
            <a:ext cx="410368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 b="1">
                <a:solidFill>
                  <a:srgbClr val="0000FF"/>
                </a:solidFill>
              </a:rPr>
              <a:t>Компьютермен жұмысты бастамас бұрын қауіпсіздік ережелерін сақтаған дұрыс:</a:t>
            </a:r>
            <a:r>
              <a:rPr lang="ru-RU" sz="3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3000" b="1" u="sng">
                <a:solidFill>
                  <a:srgbClr val="FF0000"/>
                </a:solidFill>
              </a:rPr>
              <a:t>Әрбір жұмыс үстелінің жанында өмірге қауіпті электр тогы жалғанған.</a:t>
            </a:r>
          </a:p>
        </p:txBody>
      </p:sp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286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51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Бибинур\Pictures\алгебра-фон\66579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82013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. Берілген жиымның атын,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индексін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, типін, көлемін және элементтер мәнін көрсетіңдер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T [7, 9,10,-12, 6, 9]	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				T[2]=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				T[5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]=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				T[1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]=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06689"/>
            <a:ext cx="3652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 жиымы,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6 элемент, типі бүтін сандық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integer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7321" y="335699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1     2    3       4      5       6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0889" y="4007004"/>
            <a:ext cx="1394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041396"/>
            <a:ext cx="55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660687"/>
            <a:ext cx="55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6071" y="5259175"/>
            <a:ext cx="55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908050"/>
            <a:ext cx="3609975" cy="223361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" indent="358775">
              <a:buFont typeface="Wingdings" pitchFamily="2" charset="2"/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Кәдімгі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деуге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Неге?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719138"/>
            <a:ext cx="359886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863" y="2636912"/>
            <a:ext cx="45972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біртипті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беттің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нөмірі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- индекс,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атауымен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біріктіліген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828099"/>
            <a:ext cx="4175819" cy="18288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" indent="22225">
              <a:buFont typeface="Wingdings" pitchFamily="2" charset="2"/>
              <a:buNone/>
            </a:pP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Көпқабатты үйлерді де жиым деп айтуға болады ма? Неге?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719138"/>
            <a:ext cx="3598862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0242" y="2924944"/>
            <a:ext cx="40322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Үйдің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пәтері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пәтер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үйдің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620688"/>
            <a:ext cx="4857626" cy="4968875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" indent="-6350">
              <a:buFont typeface="Wingdings" pitchFamily="2" charset="2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деуге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Неге?</a:t>
            </a:r>
          </a:p>
          <a:p>
            <a:pPr marL="6350" indent="-6350" algn="just">
              <a:buFont typeface="Wingdings" pitchFamily="2" charset="2"/>
              <a:buNone/>
            </a:pPr>
            <a:endParaRPr lang="ru-RU" sz="3200" dirty="0" smtClean="0"/>
          </a:p>
          <a:p>
            <a:pPr marL="6350" indent="-6350">
              <a:buFont typeface="Wingdings" pitchFamily="2" charset="2"/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нөмірі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индекс,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команданың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2159000"/>
            <a:ext cx="3598862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инур\Pictures\алгебра-фон\66579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741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Кабинетте жиымға мысал бар ма?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015" y="1636959"/>
            <a:ext cx="328679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Жауабы: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pPr lvl="0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Терезелер</a:t>
            </a:r>
          </a:p>
          <a:p>
            <a:pPr lvl="0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Компьютерлер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705285" y="4877059"/>
            <a:ext cx="6827838" cy="5016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20000"/>
              </a:spcBef>
              <a:defRPr/>
            </a:pPr>
            <a:endParaRPr lang="ru-RU" sz="2400" b="0">
              <a:latin typeface="Courier New" pitchFamily="49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041231" y="251631"/>
            <a:ext cx="6731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000" b="0"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0697" y="676875"/>
            <a:ext cx="8820093" cy="57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Жиымды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50000"/>
              </a:spcBef>
            </a:pPr>
            <a:r>
              <a:rPr lang="kk-KZ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Жиымды сипаттау үшін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қызметші сөзі қолданылады</a:t>
            </a:r>
            <a:endParaRPr lang="ru-RU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1463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иым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1463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лементтер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индекс)</a:t>
            </a:r>
          </a:p>
          <a:p>
            <a:pPr marL="631825" lvl="1" indent="-271463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6213" indent="-176213">
              <a:spcBef>
                <a:spcPct val="50000"/>
              </a:spcBef>
            </a:pPr>
            <a:endParaRPr lang="kk-KZ" sz="2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50000"/>
              </a:spcBef>
            </a:pPr>
            <a:endParaRPr 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50000"/>
              </a:spcBef>
            </a:pP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150000"/>
              </a:spcBef>
            </a:pPr>
            <a:endParaRPr 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4958700" y="3933531"/>
            <a:ext cx="1851025" cy="701675"/>
          </a:xfrm>
          <a:prstGeom prst="wedgeRoundRectCallout">
            <a:avLst>
              <a:gd name="adj1" fmla="val -45089"/>
              <a:gd name="adj2" fmla="val 100595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err="1" smtClean="0"/>
              <a:t>Соңғы</a:t>
            </a:r>
            <a:r>
              <a:rPr lang="ru-RU" sz="2000" b="0" dirty="0" smtClean="0"/>
              <a:t> индекс</a:t>
            </a:r>
            <a:endParaRPr lang="ru-RU" b="0" dirty="0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441885" y="4935796"/>
            <a:ext cx="1329915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933609" y="4937384"/>
            <a:ext cx="315912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800744" y="4953920"/>
            <a:ext cx="31591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5908025" y="4913019"/>
            <a:ext cx="1457325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23758" y="4904572"/>
            <a:ext cx="7350336" cy="46384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</a:rPr>
              <a:t>var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&lt;</a:t>
            </a:r>
            <a:r>
              <a:rPr lang="kk-KZ" sz="2400" dirty="0" smtClean="0">
                <a:latin typeface="Courier New" pitchFamily="49" charset="0"/>
              </a:rPr>
              <a:t>атау</a:t>
            </a:r>
            <a:r>
              <a:rPr lang="en-US" sz="2400" dirty="0" smtClean="0">
                <a:latin typeface="Courier New" pitchFamily="49" charset="0"/>
              </a:rPr>
              <a:t>&gt;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</a:rPr>
              <a:t>:array[1</a:t>
            </a:r>
            <a:r>
              <a:rPr lang="kk-KZ" sz="2400" dirty="0" smtClean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..</a:t>
            </a:r>
            <a:r>
              <a:rPr lang="kk-KZ" sz="2400" dirty="0" smtClean="0">
                <a:latin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</a:rPr>
              <a:t>n</a:t>
            </a:r>
            <a:r>
              <a:rPr lang="en-US" sz="2400" dirty="0" smtClean="0">
                <a:latin typeface="Courier New" pitchFamily="49" charset="0"/>
              </a:rPr>
              <a:t>] </a:t>
            </a:r>
            <a:r>
              <a:rPr lang="en-US" sz="2400" dirty="0">
                <a:latin typeface="Courier New" pitchFamily="49" charset="0"/>
              </a:rPr>
              <a:t>of </a:t>
            </a:r>
            <a:r>
              <a:rPr lang="en-US" sz="2400" dirty="0" smtClean="0">
                <a:latin typeface="Courier New" pitchFamily="49" charset="0"/>
              </a:rPr>
              <a:t>&lt;</a:t>
            </a:r>
            <a:r>
              <a:rPr lang="kk-KZ" sz="2400" dirty="0" smtClean="0">
                <a:latin typeface="Courier New" pitchFamily="49" charset="0"/>
              </a:rPr>
              <a:t>типі</a:t>
            </a:r>
            <a:r>
              <a:rPr lang="en-US" sz="2400" dirty="0" smtClean="0">
                <a:latin typeface="Courier New" pitchFamily="49" charset="0"/>
              </a:rPr>
              <a:t>&gt;</a:t>
            </a:r>
            <a:r>
              <a:rPr lang="ru-RU" sz="2400" b="0" dirty="0" smtClean="0">
                <a:latin typeface="Courier New" pitchFamily="49" charset="0"/>
              </a:rPr>
              <a:t>;</a:t>
            </a:r>
            <a:endParaRPr lang="ru-RU" sz="2400" b="0" dirty="0">
              <a:latin typeface="Courier New" pitchFamily="49" charset="0"/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3107676" y="3924559"/>
            <a:ext cx="1851025" cy="701675"/>
          </a:xfrm>
          <a:prstGeom prst="wedgeRoundRectCallout">
            <a:avLst>
              <a:gd name="adj1" fmla="val 5582"/>
              <a:gd name="adj2" fmla="val 101995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smtClean="0"/>
              <a:t>Ал</a:t>
            </a:r>
            <a:r>
              <a:rPr lang="kk-KZ" sz="2000" b="0" dirty="0" smtClean="0"/>
              <a:t>ғашқы индекс</a:t>
            </a:r>
            <a:endParaRPr lang="ru-RU" b="0" dirty="0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7148581" y="3921901"/>
            <a:ext cx="1851025" cy="701675"/>
          </a:xfrm>
          <a:prstGeom prst="wedgeRoundRectCallout">
            <a:avLst>
              <a:gd name="adj1" fmla="val -51668"/>
              <a:gd name="adj2" fmla="val 112051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err="1" smtClean="0"/>
              <a:t>Элементтер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типі</a:t>
            </a:r>
            <a:endParaRPr lang="ru-RU" b="0" dirty="0"/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1561302" y="3988070"/>
            <a:ext cx="1091080" cy="569336"/>
          </a:xfrm>
          <a:prstGeom prst="wedgeRoundRectCallout">
            <a:avLst>
              <a:gd name="adj1" fmla="val 4139"/>
              <a:gd name="adj2" fmla="val 13571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err="1" smtClean="0"/>
              <a:t>аты</a:t>
            </a:r>
            <a:endParaRPr lang="ru-RU" b="0" dirty="0"/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  <p:bldP spid="38917" grpId="0" build="p"/>
      <p:bldP spid="38929" grpId="0" animBg="1"/>
      <p:bldP spid="38922" grpId="0" animBg="1"/>
      <p:bldP spid="38923" grpId="0" animBg="1"/>
      <p:bldP spid="38924" grpId="0" animBg="1"/>
      <p:bldP spid="38925" grpId="0" animBg="1"/>
      <p:bldP spid="38921" grpId="0"/>
      <p:bldP spid="38928" grpId="0" animBg="1"/>
      <p:bldP spid="38930" grpId="0" animBg="1"/>
      <p:bldP spid="389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940593" y="3479019"/>
            <a:ext cx="6827838" cy="5016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20000"/>
              </a:spcBef>
              <a:defRPr/>
            </a:pPr>
            <a:endParaRPr lang="ru-RU" sz="2400" b="0">
              <a:latin typeface="Courier New" pitchFamily="49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041231" y="251631"/>
            <a:ext cx="6731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000" b="0"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92894" y="310368"/>
            <a:ext cx="8420100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ru-RU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Жиымды</a:t>
            </a:r>
            <a:r>
              <a:rPr lang="ru-RU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1463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иым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1463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лементтер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индекс)</a:t>
            </a:r>
          </a:p>
          <a:p>
            <a:pPr marL="631825" lvl="1" indent="-271463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6213" indent="-176213">
              <a:spcBef>
                <a:spcPct val="50000"/>
              </a:spcBef>
            </a:pPr>
            <a:r>
              <a:rPr lang="kk-KZ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бүтін сандардан тұратын жиым</a:t>
            </a:r>
            <a:r>
              <a:rPr lang="ru-RU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50000"/>
              </a:spcBef>
            </a:pPr>
            <a:endParaRPr 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50000"/>
              </a:spcBef>
            </a:pP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150000"/>
              </a:spcBef>
            </a:pPr>
            <a:endParaRPr lang="ru-RU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1324768" y="2894819"/>
            <a:ext cx="958850" cy="333375"/>
          </a:xfrm>
          <a:prstGeom prst="wedgeRoundRectCallout">
            <a:avLst>
              <a:gd name="adj1" fmla="val 4139"/>
              <a:gd name="adj2" fmla="val 13571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err="1" smtClean="0"/>
              <a:t>аты</a:t>
            </a:r>
            <a:endParaRPr lang="ru-RU" b="0" dirty="0"/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2761456" y="2559856"/>
            <a:ext cx="1851025" cy="701675"/>
          </a:xfrm>
          <a:prstGeom prst="wedgeRoundRectCallout">
            <a:avLst>
              <a:gd name="adj1" fmla="val 343"/>
              <a:gd name="adj2" fmla="val 8619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smtClean="0"/>
              <a:t>Ал</a:t>
            </a:r>
            <a:r>
              <a:rPr lang="kk-KZ" sz="2000" b="0" dirty="0" smtClean="0"/>
              <a:t>ғашқы индекс</a:t>
            </a:r>
            <a:endParaRPr lang="ru-RU" b="0" dirty="0"/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4742656" y="2548744"/>
            <a:ext cx="1851025" cy="701675"/>
          </a:xfrm>
          <a:prstGeom prst="wedgeRoundRectCallout">
            <a:avLst>
              <a:gd name="adj1" fmla="val -52574"/>
              <a:gd name="adj2" fmla="val 90722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err="1" smtClean="0"/>
              <a:t>Соңғы</a:t>
            </a:r>
            <a:r>
              <a:rPr lang="ru-RU" sz="2000" b="0" dirty="0" smtClean="0"/>
              <a:t> индекс</a:t>
            </a:r>
            <a:endParaRPr lang="ru-RU" b="0" dirty="0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6768306" y="2528106"/>
            <a:ext cx="1851025" cy="701675"/>
          </a:xfrm>
          <a:prstGeom prst="wedgeRoundRectCallout">
            <a:avLst>
              <a:gd name="adj1" fmla="val -50171"/>
              <a:gd name="adj2" fmla="val 92306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b="0" dirty="0" err="1" smtClean="0"/>
              <a:t>Элементтер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типі</a:t>
            </a:r>
            <a:endParaRPr lang="ru-RU" b="0" dirty="0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677193" y="3537756"/>
            <a:ext cx="31591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571081" y="3528231"/>
            <a:ext cx="315912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496593" y="3528231"/>
            <a:ext cx="31591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5758656" y="3528231"/>
            <a:ext cx="1457325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929481" y="3499656"/>
            <a:ext cx="6761162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</a:rPr>
              <a:t>var</a:t>
            </a:r>
            <a:r>
              <a:rPr lang="en-US" sz="2400" dirty="0">
                <a:latin typeface="Courier New" pitchFamily="49" charset="0"/>
              </a:rPr>
              <a:t> A</a:t>
            </a:r>
            <a:r>
              <a:rPr lang="en-US" sz="2400" dirty="0"/>
              <a:t> </a:t>
            </a:r>
            <a:r>
              <a:rPr lang="en-US" sz="2400" dirty="0">
                <a:latin typeface="Courier New" pitchFamily="49" charset="0"/>
              </a:rPr>
              <a:t>: array[ 1 .. 5 ] of integer </a:t>
            </a:r>
            <a:r>
              <a:rPr lang="ru-RU" sz="2400" b="0" dirty="0">
                <a:latin typeface="Courier New" pitchFamily="49" charset="0"/>
              </a:rPr>
              <a:t>;</a:t>
            </a:r>
          </a:p>
        </p:txBody>
      </p:sp>
      <p:sp>
        <p:nvSpPr>
          <p:cNvPr id="18" name="Управляющая кнопка: назад 17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  <p:bldP spid="38917" grpId="0" build="p"/>
      <p:bldP spid="38927" grpId="0" animBg="1"/>
      <p:bldP spid="38928" grpId="0" animBg="1"/>
      <p:bldP spid="38929" grpId="0" animBg="1"/>
      <p:bldP spid="38930" grpId="0" animBg="1"/>
      <p:bldP spid="38922" grpId="0" animBg="1"/>
      <p:bldP spid="38923" grpId="0" animBg="1"/>
      <p:bldP spid="38924" grpId="0" animBg="1"/>
      <p:bldP spid="38925" grpId="0" animBg="1"/>
      <p:bldP spid="389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776864" cy="39703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Мысалы: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 array [1..10] of integer;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array [0..6] of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k-KZ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:array [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..15] of string;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B:array [5..-5] of real;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инур\Pictures\алгебра-фон\66579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Тапсырма.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10 нақты сандардан тұратын,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5 символдық элементтерден тұратын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жиымдарды сипаттаңдар.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953" y="350100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Жауабы: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M:array [1..10] of real;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R:array [1..5] of char;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321" y="1137597"/>
            <a:ext cx="8568952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Жиымды енгізу үшін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read, readln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операторлары қолданылады, шығару үшін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write, writeln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шығару операторлары қолданылады.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Жиым элементтерін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енгізгенде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шығарғанда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to    do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оперторының көмегімен цикл ұйымдастыру арқылы жүргізген қолайлы.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523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. Жиымды енгізу-шығару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073" y="4509120"/>
            <a:ext cx="8568952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Мысалы: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5 бүтін сандардан тұратын жиымның әрбір элементтерін екіге көбейтетін программа құрыңдар.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7475"/>
            <a:ext cx="8229600" cy="790575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БОЛМАЙДЫ!!!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5472113" cy="1219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Орындықтың артына арқаңды сүйеп, түзу отыру керек.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561013" y="2803525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5632450" y="2708275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5127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87900" y="1263650"/>
            <a:ext cx="4248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Орындықта аяқпен және қисық отыруға болмайды.</a:t>
            </a:r>
          </a:p>
        </p:txBody>
      </p:sp>
    </p:spTree>
    <p:extLst>
      <p:ext uri="{BB962C8B-B14F-4D97-AF65-F5344CB8AC3E}">
        <p14:creationId xmlns:p14="http://schemas.microsoft.com/office/powerpoint/2010/main" val="2259952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build="p" autoUpdateAnimBg="0" advAuto="0"/>
      <p:bldP spid="15365" grpId="0" animBg="1"/>
      <p:bldP spid="153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611559" y="24334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ru-RU" sz="2400" dirty="0" err="1" smtClean="0">
                <a:solidFill>
                  <a:srgbClr val="3333FF"/>
                </a:solidFill>
              </a:rPr>
              <a:t>Сипаттау</a:t>
            </a:r>
            <a:endParaRPr lang="ru-RU" sz="2400" dirty="0" smtClean="0">
              <a:solidFill>
                <a:srgbClr val="3333FF"/>
              </a:solidFill>
            </a:endParaRP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474635" y="764704"/>
            <a:ext cx="7727950" cy="72314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1900" dirty="0" err="1" smtClean="0">
                <a:latin typeface="Courier New" pitchFamily="49" charset="0"/>
              </a:rPr>
              <a:t>var</a:t>
            </a:r>
            <a:r>
              <a:rPr lang="en-US" sz="1900" dirty="0" smtClean="0">
                <a:latin typeface="Courier New" pitchFamily="49" charset="0"/>
              </a:rPr>
              <a:t> </a:t>
            </a:r>
            <a:r>
              <a:rPr lang="en-US" sz="1900" dirty="0">
                <a:latin typeface="Courier New" pitchFamily="49" charset="0"/>
              </a:rPr>
              <a:t>a: array[1</a:t>
            </a:r>
            <a:r>
              <a:rPr lang="en-US" sz="1900" dirty="0" smtClean="0">
                <a:latin typeface="Courier New" pitchFamily="49" charset="0"/>
              </a:rPr>
              <a:t>..</a:t>
            </a:r>
            <a:r>
              <a:rPr lang="kk-KZ" sz="1900" dirty="0" smtClean="0">
                <a:latin typeface="Courier New" pitchFamily="49" charset="0"/>
              </a:rPr>
              <a:t>5</a:t>
            </a:r>
            <a:r>
              <a:rPr lang="en-US" sz="1900" dirty="0" smtClean="0">
                <a:latin typeface="Courier New" pitchFamily="49" charset="0"/>
              </a:rPr>
              <a:t>] </a:t>
            </a:r>
            <a:r>
              <a:rPr lang="en-US" sz="1900" dirty="0">
                <a:latin typeface="Courier New" pitchFamily="49" charset="0"/>
              </a:rPr>
              <a:t>of integer;</a:t>
            </a:r>
          </a:p>
          <a:p>
            <a:pPr>
              <a:spcBef>
                <a:spcPct val="15000"/>
              </a:spcBef>
              <a:defRPr/>
            </a:pPr>
            <a:r>
              <a:rPr lang="en-US" sz="1900" dirty="0">
                <a:latin typeface="Courier New" pitchFamily="49" charset="0"/>
              </a:rPr>
              <a:t>    </a:t>
            </a:r>
            <a:r>
              <a:rPr lang="en-US" sz="1900" dirty="0" err="1">
                <a:latin typeface="Courier New" pitchFamily="49" charset="0"/>
              </a:rPr>
              <a:t>i</a:t>
            </a:r>
            <a:r>
              <a:rPr lang="en-US" sz="1900" dirty="0">
                <a:latin typeface="Courier New" pitchFamily="49" charset="0"/>
              </a:rPr>
              <a:t>: </a:t>
            </a:r>
            <a:r>
              <a:rPr lang="es-ES" sz="1900" dirty="0">
                <a:latin typeface="Courier New" pitchFamily="49" charset="0"/>
              </a:rPr>
              <a:t>integer;</a:t>
            </a:r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857223" y="2187310"/>
            <a:ext cx="3624262" cy="139563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1900" dirty="0" smtClean="0">
                <a:latin typeface="Courier New" pitchFamily="49" charset="0"/>
              </a:rPr>
              <a:t>begin</a:t>
            </a:r>
            <a:endParaRPr lang="kk-KZ" sz="1900" dirty="0" smtClean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1900" dirty="0" smtClean="0">
                <a:latin typeface="Courier New" pitchFamily="49" charset="0"/>
              </a:rPr>
              <a:t>for </a:t>
            </a:r>
            <a:r>
              <a:rPr lang="en-US" sz="1900" dirty="0">
                <a:latin typeface="Courier New" pitchFamily="49" charset="0"/>
              </a:rPr>
              <a:t>i:=1 to </a:t>
            </a:r>
            <a:r>
              <a:rPr lang="kk-KZ" sz="1900" dirty="0" smtClean="0">
                <a:latin typeface="Courier New" pitchFamily="49" charset="0"/>
              </a:rPr>
              <a:t>5</a:t>
            </a:r>
            <a:r>
              <a:rPr lang="en-US" sz="1900" dirty="0" smtClean="0">
                <a:latin typeface="Courier New" pitchFamily="49" charset="0"/>
              </a:rPr>
              <a:t> </a:t>
            </a:r>
            <a:r>
              <a:rPr lang="en-US" sz="1900" dirty="0">
                <a:latin typeface="Courier New" pitchFamily="49" charset="0"/>
              </a:rPr>
              <a:t>do </a:t>
            </a:r>
            <a:endParaRPr lang="kk-KZ" sz="1900" dirty="0" smtClean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1900" dirty="0" err="1" smtClean="0">
                <a:latin typeface="Courier New" pitchFamily="49" charset="0"/>
              </a:rPr>
              <a:t>readln</a:t>
            </a:r>
            <a:r>
              <a:rPr lang="en-US" sz="1900" dirty="0" smtClean="0">
                <a:latin typeface="Courier New" pitchFamily="49" charset="0"/>
              </a:rPr>
              <a:t> </a:t>
            </a:r>
            <a:r>
              <a:rPr lang="en-US" sz="1900" dirty="0">
                <a:latin typeface="Courier New" pitchFamily="49" charset="0"/>
              </a:rPr>
              <a:t>( a[i] );</a:t>
            </a:r>
          </a:p>
          <a:p>
            <a:pPr>
              <a:spcBef>
                <a:spcPct val="15000"/>
              </a:spcBef>
              <a:defRPr/>
            </a:pPr>
            <a:endParaRPr lang="es-ES" sz="1900" dirty="0">
              <a:latin typeface="Courier New" pitchFamily="49" charset="0"/>
            </a:endParaRPr>
          </a:p>
        </p:txBody>
      </p:sp>
      <p:sp>
        <p:nvSpPr>
          <p:cNvPr id="417799" name="Rectangle 7"/>
          <p:cNvSpPr>
            <a:spLocks noChangeArrowheads="1"/>
          </p:cNvSpPr>
          <p:nvPr/>
        </p:nvSpPr>
        <p:spPr bwMode="auto">
          <a:xfrm>
            <a:off x="5419724" y="2031055"/>
            <a:ext cx="1130300" cy="17081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a[1]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a[2]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a[3]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a[4]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a[5]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6356349" y="2031055"/>
            <a:ext cx="576263" cy="17081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900" dirty="0">
                <a:solidFill>
                  <a:srgbClr val="FF0000"/>
                </a:solidFill>
                <a:latin typeface="Courier New" pitchFamily="49" charset="0"/>
              </a:rPr>
              <a:t>5</a:t>
            </a:r>
          </a:p>
          <a:p>
            <a:pPr>
              <a:spcBef>
                <a:spcPct val="15000"/>
              </a:spcBef>
            </a:pPr>
            <a:r>
              <a:rPr lang="en-US" sz="1900" dirty="0">
                <a:solidFill>
                  <a:srgbClr val="FF0000"/>
                </a:solidFill>
                <a:latin typeface="Courier New" pitchFamily="49" charset="0"/>
              </a:rPr>
              <a:t>12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solidFill>
                  <a:srgbClr val="FF0000"/>
                </a:solidFill>
                <a:latin typeface="Courier New" pitchFamily="49" charset="0"/>
              </a:rPr>
              <a:t>34</a:t>
            </a:r>
          </a:p>
          <a:p>
            <a:pPr>
              <a:spcBef>
                <a:spcPct val="15000"/>
              </a:spcBef>
            </a:pPr>
            <a:r>
              <a:rPr lang="en-US" sz="1900" dirty="0">
                <a:solidFill>
                  <a:srgbClr val="FF0000"/>
                </a:solidFill>
                <a:latin typeface="Courier New" pitchFamily="49" charset="0"/>
              </a:rPr>
              <a:t>56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solidFill>
                  <a:srgbClr val="FF0000"/>
                </a:solidFill>
                <a:latin typeface="Courier New" pitchFamily="49" charset="0"/>
              </a:rPr>
              <a:t>13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17806" name="Rectangle 14"/>
          <p:cNvSpPr>
            <a:spLocks noChangeArrowheads="1"/>
          </p:cNvSpPr>
          <p:nvPr/>
        </p:nvSpPr>
        <p:spPr bwMode="auto">
          <a:xfrm>
            <a:off x="771486" y="4120205"/>
            <a:ext cx="4657725" cy="72314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1900" dirty="0" smtClean="0">
                <a:latin typeface="Courier New" pitchFamily="49" charset="0"/>
              </a:rPr>
              <a:t>for i:=1 to </a:t>
            </a:r>
            <a:r>
              <a:rPr lang="kk-KZ" sz="1900" dirty="0" smtClean="0">
                <a:latin typeface="Courier New" pitchFamily="49" charset="0"/>
              </a:rPr>
              <a:t>5</a:t>
            </a:r>
            <a:r>
              <a:rPr lang="en-US" sz="1900" dirty="0" smtClean="0">
                <a:latin typeface="Courier New" pitchFamily="49" charset="0"/>
              </a:rPr>
              <a:t> do </a:t>
            </a:r>
            <a:endParaRPr lang="kk-KZ" sz="1900" dirty="0" smtClean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1900" dirty="0" smtClean="0">
                <a:latin typeface="Courier New" pitchFamily="49" charset="0"/>
              </a:rPr>
              <a:t>a[i]:=a[i]*2;</a:t>
            </a:r>
            <a:endParaRPr lang="es-ES" sz="1900" dirty="0">
              <a:latin typeface="Courier New" pitchFamily="49" charset="0"/>
            </a:endParaRPr>
          </a:p>
        </p:txBody>
      </p:sp>
      <p:sp>
        <p:nvSpPr>
          <p:cNvPr id="417807" name="Rectangle 15"/>
          <p:cNvSpPr>
            <a:spLocks noChangeArrowheads="1"/>
          </p:cNvSpPr>
          <p:nvPr/>
        </p:nvSpPr>
        <p:spPr bwMode="auto">
          <a:xfrm>
            <a:off x="637509" y="5498851"/>
            <a:ext cx="3624263" cy="101553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1900" dirty="0" smtClean="0">
                <a:latin typeface="Courier New" pitchFamily="49" charset="0"/>
              </a:rPr>
              <a:t>for </a:t>
            </a:r>
            <a:r>
              <a:rPr lang="en-US" sz="1900" dirty="0">
                <a:latin typeface="Courier New" pitchFamily="49" charset="0"/>
              </a:rPr>
              <a:t>i:=1 to </a:t>
            </a:r>
            <a:r>
              <a:rPr lang="kk-KZ" sz="1900" dirty="0" smtClean="0">
                <a:latin typeface="Courier New" pitchFamily="49" charset="0"/>
              </a:rPr>
              <a:t>5</a:t>
            </a:r>
            <a:r>
              <a:rPr lang="en-US" sz="1900" dirty="0" smtClean="0">
                <a:latin typeface="Courier New" pitchFamily="49" charset="0"/>
              </a:rPr>
              <a:t> </a:t>
            </a:r>
            <a:r>
              <a:rPr lang="en-US" sz="1900" dirty="0">
                <a:latin typeface="Courier New" pitchFamily="49" charset="0"/>
              </a:rPr>
              <a:t>do       </a:t>
            </a:r>
            <a:br>
              <a:rPr lang="en-US" sz="1900" dirty="0">
                <a:latin typeface="Courier New" pitchFamily="49" charset="0"/>
              </a:rPr>
            </a:br>
            <a:r>
              <a:rPr lang="en-US" sz="1900" dirty="0">
                <a:latin typeface="Courier New" pitchFamily="49" charset="0"/>
              </a:rPr>
              <a:t>  write(a[i</a:t>
            </a:r>
            <a:r>
              <a:rPr lang="en-US" sz="1900" dirty="0" smtClean="0">
                <a:latin typeface="Courier New" pitchFamily="49" charset="0"/>
              </a:rPr>
              <a:t>]);</a:t>
            </a:r>
            <a:endParaRPr lang="kk-KZ" sz="1900" dirty="0" smtClean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1900" dirty="0" smtClean="0">
                <a:latin typeface="Courier New" pitchFamily="49" charset="0"/>
              </a:rPr>
              <a:t>End.</a:t>
            </a:r>
            <a:endParaRPr lang="es-ES" sz="1900" dirty="0">
              <a:latin typeface="Courier New" pitchFamily="49" charset="0"/>
            </a:endParaRPr>
          </a:p>
        </p:txBody>
      </p:sp>
      <p:sp>
        <p:nvSpPr>
          <p:cNvPr id="417808" name="Rectangle 16"/>
          <p:cNvSpPr>
            <a:spLocks noChangeArrowheads="1"/>
          </p:cNvSpPr>
          <p:nvPr/>
        </p:nvSpPr>
        <p:spPr bwMode="auto">
          <a:xfrm>
            <a:off x="4679155" y="5799035"/>
            <a:ext cx="3741738" cy="712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</a:pPr>
            <a:r>
              <a:rPr lang="ru-RU" sz="1900" dirty="0">
                <a:latin typeface="Courier New" pitchFamily="49" charset="0"/>
              </a:rPr>
              <a:t>Массив </a:t>
            </a:r>
            <a:r>
              <a:rPr lang="en-US" sz="1900" dirty="0">
                <a:latin typeface="Courier New" pitchFamily="49" charset="0"/>
              </a:rPr>
              <a:t>A:</a:t>
            </a: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  1</a:t>
            </a:r>
            <a:r>
              <a:rPr lang="ru-RU" sz="1900" dirty="0">
                <a:latin typeface="Courier New" pitchFamily="49" charset="0"/>
              </a:rPr>
              <a:t>0  24  68 112  26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3658540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spcBef>
                <a:spcPct val="350000"/>
              </a:spcBef>
            </a:pPr>
            <a:r>
              <a:rPr lang="ru-RU" sz="2400" dirty="0" err="1">
                <a:solidFill>
                  <a:srgbClr val="3333FF"/>
                </a:solidFill>
              </a:rPr>
              <a:t>Элементтерімен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sz="2400" dirty="0" err="1">
                <a:solidFill>
                  <a:srgbClr val="3333FF"/>
                </a:solidFill>
              </a:rPr>
              <a:t>жұмыс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sz="2400" dirty="0" err="1">
                <a:solidFill>
                  <a:srgbClr val="3333FF"/>
                </a:solidFill>
              </a:rPr>
              <a:t>жасау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822" y="5035333"/>
            <a:ext cx="3919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spcBef>
                <a:spcPct val="150000"/>
              </a:spcBef>
            </a:pPr>
            <a:r>
              <a:rPr lang="ru-RU" sz="2400" dirty="0" err="1">
                <a:solidFill>
                  <a:srgbClr val="3333FF"/>
                </a:solidFill>
              </a:rPr>
              <a:t>Жиымды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sz="2400" dirty="0" err="1">
                <a:solidFill>
                  <a:srgbClr val="3333FF"/>
                </a:solidFill>
              </a:rPr>
              <a:t>экранға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sz="2400" dirty="0" err="1">
                <a:solidFill>
                  <a:srgbClr val="3333FF"/>
                </a:solidFill>
              </a:rPr>
              <a:t>шығару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728392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spcBef>
                <a:spcPct val="350000"/>
              </a:spcBef>
            </a:pPr>
            <a:r>
              <a:rPr lang="ru-RU" sz="2400" dirty="0" err="1">
                <a:solidFill>
                  <a:srgbClr val="3333FF"/>
                </a:solidFill>
              </a:rPr>
              <a:t>Пернетақтадан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sz="2400" dirty="0" err="1">
                <a:solidFill>
                  <a:srgbClr val="3333FF"/>
                </a:solidFill>
              </a:rPr>
              <a:t>енгізу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780383" y="3889372"/>
            <a:ext cx="1728193" cy="173188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a[1]</a:t>
            </a:r>
            <a:r>
              <a:rPr lang="en-US" dirty="0"/>
              <a:t> </a:t>
            </a:r>
            <a:r>
              <a:rPr lang="en-US" sz="1900" dirty="0" smtClean="0">
                <a:latin typeface="Courier New" pitchFamily="49" charset="0"/>
              </a:rPr>
              <a:t>=</a:t>
            </a:r>
            <a:r>
              <a:rPr lang="en-US" sz="1900" dirty="0" smtClean="0">
                <a:solidFill>
                  <a:srgbClr val="FF0000"/>
                </a:solidFill>
                <a:latin typeface="Courier New" pitchFamily="49" charset="0"/>
              </a:rPr>
              <a:t>5*2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a[2]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12*2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a[3]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34*2</a:t>
            </a:r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a[4]</a:t>
            </a:r>
            <a:r>
              <a:rPr lang="en-US" dirty="0"/>
              <a:t> </a:t>
            </a:r>
            <a:r>
              <a:rPr lang="en-US" sz="1900" dirty="0" smtClean="0">
                <a:latin typeface="Courier New" pitchFamily="49" charset="0"/>
              </a:rPr>
              <a:t>=</a:t>
            </a:r>
            <a:r>
              <a:rPr lang="en-US" sz="1900" dirty="0" smtClean="0">
                <a:solidFill>
                  <a:srgbClr val="FF0000"/>
                </a:solidFill>
                <a:latin typeface="Courier New" pitchFamily="49" charset="0"/>
              </a:rPr>
              <a:t>56*2</a:t>
            </a:r>
            <a:r>
              <a:rPr lang="en-US" sz="1900" dirty="0" smtClean="0"/>
              <a:t> 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1900" dirty="0">
                <a:latin typeface="Courier New" pitchFamily="49" charset="0"/>
              </a:rPr>
              <a:t>a[5]</a:t>
            </a:r>
            <a:r>
              <a:rPr lang="en-US" dirty="0"/>
              <a:t> </a:t>
            </a:r>
            <a:r>
              <a:rPr lang="en-US" sz="1900" dirty="0">
                <a:latin typeface="Courier New" pitchFamily="49" charset="0"/>
              </a:rPr>
              <a:t>=</a:t>
            </a:r>
            <a:r>
              <a:rPr lang="en-US" sz="1900" dirty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13*2</a:t>
            </a:r>
            <a:endParaRPr lang="es-ES" sz="19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77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77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7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7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7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7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7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7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7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7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7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7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7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7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78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7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7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78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7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7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17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7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uiExpand="1" build="p" bldLvl="2"/>
      <p:bldP spid="417797" grpId="0" uiExpand="1" build="p" animBg="1"/>
      <p:bldP spid="417798" grpId="0" uiExpand="1" build="p" animBg="1"/>
      <p:bldP spid="417799" grpId="0" uiExpand="1" build="p"/>
      <p:bldP spid="417800" grpId="0" uiExpand="1" build="p"/>
      <p:bldP spid="417806" grpId="0" build="p" animBg="1"/>
      <p:bldP spid="417807" grpId="0" uiExpand="1" build="p" animBg="1"/>
      <p:bldP spid="417808" grpId="0" uiExpand="1" build="p"/>
      <p:bldP spid="1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ru-RU" sz="24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Жиым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элементтеріне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амалдар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ң үлкен элементті табу;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ң кіші элементті табу;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лементтер мәндерінің орташа мәнін табу;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лементтер қосындысын , көбейтіндісін табу;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 элементтердің квадратын табу;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ірнеше жиымдардың элементтерінің </a:t>
            </a:r>
          </a:p>
          <a:p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қосындыларын, көбейтінділерін табу;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лементтерді өсу реті, кемі реті бойынша сұрыптауға болады;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элементтерді белгілі бір шартқа байланысты </a:t>
            </a:r>
          </a:p>
          <a:p>
            <a:r>
              <a:rPr lang="kk-KZ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іріктеуге болады.</a:t>
            </a:r>
          </a:p>
          <a:p>
            <a:pPr>
              <a:spcBef>
                <a:spcPct val="50000"/>
              </a:spcBef>
            </a:pPr>
            <a:endParaRPr lang="kk-KZ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Тапсырма №1.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Көп нүктенің орнына төменде берілген сөздерден керекті сөздерді қойып, толықтырып жазыңыз.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Жиымды сипаттау үшін .................. қызметші сөзі қолданылады.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Жиымның элементтері бүтін тип болса,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типін көрсетеміз.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Жиымды енгізу үшін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..............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операторы қолданылады да, ал шығару үшін ............ операторы қолданылады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65104"/>
            <a:ext cx="5553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for, read, array, real, integer, write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3950" y="1525371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array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1349" y="3230079"/>
            <a:ext cx="875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read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6513" y="2397834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integer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1470" y="3636234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90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Тапсырма №2.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Программаны толықтырыңыз.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Var A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:	   [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1..10] of  integer;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For i:=1 to     do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Read(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);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For i:=1 to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do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    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2608" y="1628799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array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9616" y="3068960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a[i]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2608" y="4056154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[i]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30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№3.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Программаны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толықтырыңыз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бүтін саннан тұратын жиымды пернетақтадан енгізіп, экранға шығару программасын құру.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massiv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array [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i:integer;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BEGIN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i:=1 to 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i:=1 to 5 do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AG00343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43900" y="6435754"/>
            <a:ext cx="857256" cy="4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8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424936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Тапсырма №4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Біздің мектебімізде баскетбол командасы бар. Сол командаға бойының ұзындығы 170 см артатын оқушыларды таңдайтын программа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құр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AG00343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43900" y="6215082"/>
            <a:ext cx="857256" cy="4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4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038" y="260648"/>
            <a:ext cx="8712968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 Бізге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қандай мәліметтер керек? (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фамилия, бойының ұзындығы сан түрінде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 Қалай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ойлайсыңдар осы мәліметтер бір жиымда бола алама?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Екі жиым қажет: біреуі жолдық типте, онда оқушылар фамилиясы енгізіледі, екіншісіне сандық, онда бой ұзындықтарын енгіземіз. Және де үшінші жиым керек, онда бойы 170 см-ден асатын, яғни таңдалған оқушы фамилиясын енгіземіз.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 Программаның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ауызша алгоритмін жасайық.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AG00343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43900" y="6215082"/>
            <a:ext cx="857256" cy="4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3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6106" y="2503980"/>
            <a:ext cx="2406328" cy="1256097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5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Жиым </a:t>
            </a:r>
            <a:endParaRPr lang="ru-RU" sz="5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1031" y="4013242"/>
            <a:ext cx="1998646" cy="1082999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аты </a:t>
            </a:r>
            <a:endParaRPr lang="ru-RU" sz="36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242" y="194435"/>
            <a:ext cx="1394469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индекс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711" y="1114728"/>
            <a:ext cx="2020203" cy="1133069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 dirty="0">
                <a:latin typeface="Times New Roman" pitchFamily="18" charset="0"/>
                <a:ea typeface="Calibri"/>
                <a:cs typeface="Times New Roman" pitchFamily="18" charset="0"/>
              </a:rPr>
              <a:t>э</a:t>
            </a:r>
            <a:r>
              <a:rPr lang="kk-KZ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лемент</a:t>
            </a: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074" y="2310268"/>
            <a:ext cx="1397996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мәні</a:t>
            </a:r>
            <a:endParaRPr lang="ru-RU" sz="28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0157" y="1131804"/>
            <a:ext cx="2058034" cy="1098915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өлшемі</a:t>
            </a: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9677" y="71497"/>
            <a:ext cx="2063492" cy="1067641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көлемі</a:t>
            </a:r>
            <a:endParaRPr lang="ru-RU" sz="36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1642" y="5528506"/>
            <a:ext cx="1395256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сандық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8225" y="5531018"/>
            <a:ext cx="1357278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kk-KZ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имвол дық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91383" y="4013242"/>
            <a:ext cx="2046808" cy="1063943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типі</a:t>
            </a:r>
            <a:endParaRPr lang="ru-RU" sz="36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2682" y="2364130"/>
            <a:ext cx="1591318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Екіөлшемді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622740" y="5528507"/>
            <a:ext cx="1320884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kk-KZ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огика лық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37815" y="194436"/>
            <a:ext cx="1606185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Бірөлшемді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199350" y="2230719"/>
            <a:ext cx="1226756" cy="389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629270" y="1139138"/>
            <a:ext cx="0" cy="1364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98225" y="2230719"/>
            <a:ext cx="1222047" cy="389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8224" y="3575691"/>
            <a:ext cx="1078032" cy="437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11760" y="3575691"/>
            <a:ext cx="980866" cy="437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21856" y="1016197"/>
            <a:ext cx="768392" cy="389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1856" y="1876162"/>
            <a:ext cx="768392" cy="487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932040" y="5077185"/>
            <a:ext cx="1085325" cy="487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709174" y="5058862"/>
            <a:ext cx="5613" cy="472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476596" y="5077185"/>
            <a:ext cx="670920" cy="451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738191" y="1876162"/>
            <a:ext cx="670920" cy="487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738191" y="1016197"/>
            <a:ext cx="670920" cy="416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9" descr="AG00343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89895" y="6384944"/>
            <a:ext cx="857256" cy="4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8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42" grpId="0" animBg="1"/>
      <p:bldP spid="4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7 кабинет\Desktop\фон\26793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67855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Үйге тапсырма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1846183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1.15. тақырыбын</a:t>
            </a:r>
            <a:r>
              <a:rPr kumimoji="0" lang="kk-K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оқу. 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100-бет, 1-6 сұрақтарға дайындалу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6106" y="2503980"/>
            <a:ext cx="2406328" cy="1256097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5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Жиым </a:t>
            </a:r>
            <a:endParaRPr lang="ru-RU" sz="5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1031" y="4013242"/>
            <a:ext cx="1998646" cy="1082999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242" y="194435"/>
            <a:ext cx="1394469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711" y="1114728"/>
            <a:ext cx="2020203" cy="1133069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074" y="2310268"/>
            <a:ext cx="1397996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0157" y="1131804"/>
            <a:ext cx="2058034" cy="1098915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9677" y="71497"/>
            <a:ext cx="2063492" cy="1067641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1642" y="5528506"/>
            <a:ext cx="1395256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8225" y="5531018"/>
            <a:ext cx="1357278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91383" y="4013242"/>
            <a:ext cx="2046808" cy="1063943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2682" y="2364130"/>
            <a:ext cx="1394469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622740" y="5528507"/>
            <a:ext cx="1320884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37815" y="194436"/>
            <a:ext cx="1405809" cy="8217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199350" y="2230719"/>
            <a:ext cx="1226756" cy="389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629270" y="1139138"/>
            <a:ext cx="0" cy="1364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98225" y="2230719"/>
            <a:ext cx="1222047" cy="389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8224" y="3575691"/>
            <a:ext cx="1078032" cy="437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11760" y="3575691"/>
            <a:ext cx="980866" cy="437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21856" y="1016197"/>
            <a:ext cx="768392" cy="389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1856" y="1876162"/>
            <a:ext cx="768392" cy="487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932040" y="5077185"/>
            <a:ext cx="1085325" cy="487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709174" y="5058862"/>
            <a:ext cx="5613" cy="472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476596" y="5077185"/>
            <a:ext cx="670920" cy="451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738191" y="1876162"/>
            <a:ext cx="670920" cy="487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738191" y="1016197"/>
            <a:ext cx="670920" cy="416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9" descr="AG00343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43900" y="6451610"/>
            <a:ext cx="857256" cy="4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3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286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788988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БОЛМАЙДЫ !!!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5113338" cy="12192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0000FF"/>
                </a:solidFill>
              </a:rPr>
              <a:t>Экранды қолмен ұстауға болмайды.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Бұл үшін нұсқағыш бар.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3286125" cy="3943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40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build="p" autoUpdateAnimBg="0" advAuto="0"/>
      <p:bldP spid="14341" grpId="0" animBg="1"/>
      <p:bldP spid="143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БОЛМАЙДЫ!!!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4968875" cy="1219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Мониторға өте жақын отыруға болмайды.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Арақашықтықты сақтау керек.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7175" name="Picture 7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87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build="p" autoUpdateAnimBg="0" advAuto="0"/>
      <p:bldP spid="16389" grpId="0" animBg="1"/>
      <p:bldP spid="16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90575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БОЛМАЙДЫ!!!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5029200" cy="12192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     	ДК-де жұмыс істеу барысында тамақ ішуге болмайды.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   Үзіліс кезінде асханадан тамақтану керек.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8199" name="Picture 7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08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build="p" autoUpdateAnimBg="0" advAuto="0"/>
      <p:bldP spid="18437" grpId="0" animBg="1"/>
      <p:bldP spid="18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857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90575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БОЛМАЙДЫ!!!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5029200" cy="1219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	</a:t>
            </a:r>
            <a:r>
              <a:rPr lang="ru-RU" sz="2400" b="1" smtClean="0">
                <a:solidFill>
                  <a:srgbClr val="0000FF"/>
                </a:solidFill>
              </a:rPr>
              <a:t>Ток желілерін және кабельдерді токқа қосуға және жұлып алып тастауға, қолмен ұстауға,  болмайды</a:t>
            </a:r>
            <a:r>
              <a:rPr lang="ru-RU" sz="2400" b="1" smtClean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9223" name="Picture 7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14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build="p" autoUpdateAnimBg="0" advAuto="0"/>
      <p:bldP spid="17413" grpId="0" animBg="1"/>
      <p:bldP spid="174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1345</Words>
  <Application>Microsoft Office PowerPoint</Application>
  <PresentationFormat>Экран (4:3)</PresentationFormat>
  <Paragraphs>422</Paragraphs>
  <Slides>59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Қауіпсіздік  ережелерін  есте сақтайық</vt:lpstr>
      <vt:lpstr>Презентация PowerPoint</vt:lpstr>
      <vt:lpstr>Компьютерлер</vt:lpstr>
      <vt:lpstr>БОЛМАЙДЫ!!!</vt:lpstr>
      <vt:lpstr>БОЛМАЙДЫ !!!</vt:lpstr>
      <vt:lpstr>БОЛМАЙДЫ!!!</vt:lpstr>
      <vt:lpstr>БОЛМАЙДЫ!!!</vt:lpstr>
      <vt:lpstr>БОЛМАЙДЫ!!!</vt:lpstr>
      <vt:lpstr>БОЛМАЙДЫ!!!</vt:lpstr>
      <vt:lpstr>Мәнерлеп сырғанау (2)</vt:lpstr>
      <vt:lpstr>Презентация PowerPoint</vt:lpstr>
      <vt:lpstr>Конькимен жүгіру (6): </vt:lpstr>
      <vt:lpstr>Презентация PowerPoint</vt:lpstr>
      <vt:lpstr>Шорт-трек (6)</vt:lpstr>
      <vt:lpstr>Презентация PowerPoint</vt:lpstr>
      <vt:lpstr>Шаңғы жарысы (10) </vt:lpstr>
      <vt:lpstr>Презентация PowerPoint</vt:lpstr>
      <vt:lpstr>Тау шаңғысы (4)</vt:lpstr>
      <vt:lpstr>Презентация PowerPoint</vt:lpstr>
      <vt:lpstr>Шаңғымен тұғырдан секіру (1)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Бибинур</cp:lastModifiedBy>
  <cp:revision>308</cp:revision>
  <dcterms:created xsi:type="dcterms:W3CDTF">2011-04-17T09:39:29Z</dcterms:created>
  <dcterms:modified xsi:type="dcterms:W3CDTF">2014-02-06T17:06:56Z</dcterms:modified>
</cp:coreProperties>
</file>