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6416C-3663-4677-ABCC-78060D54645F}" type="datetimeFigureOut">
              <a:rPr lang="ru-RU" smtClean="0"/>
              <a:t>23.10.2014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C4E78-F28E-4D85-9308-29F06E2601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6416C-3663-4677-ABCC-78060D54645F}" type="datetimeFigureOut">
              <a:rPr lang="ru-RU" smtClean="0"/>
              <a:t>23.10.2014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C4E78-F28E-4D85-9308-29F06E2601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6416C-3663-4677-ABCC-78060D54645F}" type="datetimeFigureOut">
              <a:rPr lang="ru-RU" smtClean="0"/>
              <a:t>23.10.2014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C4E78-F28E-4D85-9308-29F06E2601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6416C-3663-4677-ABCC-78060D54645F}" type="datetimeFigureOut">
              <a:rPr lang="ru-RU" smtClean="0"/>
              <a:t>23.10.2014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C4E78-F28E-4D85-9308-29F06E2601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6416C-3663-4677-ABCC-78060D54645F}" type="datetimeFigureOut">
              <a:rPr lang="ru-RU" smtClean="0"/>
              <a:t>23.10.2014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C4E78-F28E-4D85-9308-29F06E2601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6416C-3663-4677-ABCC-78060D54645F}" type="datetimeFigureOut">
              <a:rPr lang="ru-RU" smtClean="0"/>
              <a:t>23.10.2014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C4E78-F28E-4D85-9308-29F06E2601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6416C-3663-4677-ABCC-78060D54645F}" type="datetimeFigureOut">
              <a:rPr lang="ru-RU" smtClean="0"/>
              <a:t>23.10.2014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C4E78-F28E-4D85-9308-29F06E2601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6416C-3663-4677-ABCC-78060D54645F}" type="datetimeFigureOut">
              <a:rPr lang="ru-RU" smtClean="0"/>
              <a:t>23.10.2014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C4E78-F28E-4D85-9308-29F06E2601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6416C-3663-4677-ABCC-78060D54645F}" type="datetimeFigureOut">
              <a:rPr lang="ru-RU" smtClean="0"/>
              <a:t>23.10.2014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C4E78-F28E-4D85-9308-29F06E2601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6416C-3663-4677-ABCC-78060D54645F}" type="datetimeFigureOut">
              <a:rPr lang="ru-RU" smtClean="0"/>
              <a:t>23.10.2014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C4E78-F28E-4D85-9308-29F06E2601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6416C-3663-4677-ABCC-78060D54645F}" type="datetimeFigureOut">
              <a:rPr lang="ru-RU" smtClean="0"/>
              <a:t>23.10.2014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C4E78-F28E-4D85-9308-29F06E2601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96416C-3663-4677-ABCC-78060D54645F}" type="datetimeFigureOut">
              <a:rPr lang="ru-RU" smtClean="0"/>
              <a:t>23.10.2014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2C4E78-F28E-4D85-9308-29F06E26017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44" y="285728"/>
            <a:ext cx="9001156" cy="6357982"/>
          </a:xfrm>
        </p:spPr>
        <p:txBody>
          <a:bodyPr>
            <a:normAutofit/>
          </a:bodyPr>
          <a:lstStyle/>
          <a:p>
            <a:r>
              <a:rPr lang="kk-KZ" sz="4000" b="1" i="1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kk-KZ" sz="4000" b="1" i="1" dirty="0" smtClean="0">
                <a:ln>
                  <a:solidFill>
                    <a:srgbClr val="FF0000"/>
                  </a:solidFill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Үй тапсырмасы</a:t>
            </a:r>
            <a:r>
              <a:rPr lang="kk-KZ" sz="4000" b="1" i="1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” “</a:t>
            </a:r>
            <a:r>
              <a:rPr lang="kk-KZ" sz="4000" b="1" i="1" dirty="0" smtClean="0">
                <a:ln>
                  <a:solidFill>
                    <a:sysClr val="windowText" lastClr="000000"/>
                  </a:solidFill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Кім жылдам?”</a:t>
            </a:r>
          </a:p>
          <a:p>
            <a:pPr algn="l"/>
            <a:r>
              <a:rPr lang="kk-KZ" sz="4000" b="1" i="1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kk-KZ" sz="3600" b="1" i="1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Энергияны жұмсай жүретін процесс:</a:t>
            </a:r>
          </a:p>
          <a:p>
            <a:pPr algn="r"/>
            <a:r>
              <a:rPr lang="kk-KZ" sz="3600" b="1" i="1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ТРАНСКРИПЦИЯ</a:t>
            </a:r>
          </a:p>
          <a:p>
            <a:pPr algn="l"/>
            <a:r>
              <a:rPr lang="kk-KZ" sz="3600" b="1" i="1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2. 800-ге жуық фермент синтезделеді:</a:t>
            </a:r>
          </a:p>
          <a:p>
            <a:pPr algn="l"/>
            <a:r>
              <a:rPr lang="kk-KZ" sz="3600" b="1" i="1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Бактерия жасушаларында</a:t>
            </a:r>
          </a:p>
          <a:p>
            <a:pPr algn="l"/>
            <a:r>
              <a:rPr lang="kk-KZ" sz="3600" b="1" i="1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3. Шаштың түсін қамтамасыз ететін пигмент:</a:t>
            </a:r>
          </a:p>
          <a:p>
            <a:pPr algn="l"/>
            <a:r>
              <a:rPr lang="kk-KZ" sz="3600" b="1" i="1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МЕЛАНИН</a:t>
            </a:r>
          </a:p>
          <a:p>
            <a:pPr algn="l"/>
            <a:endParaRPr lang="kk-KZ" sz="3600" b="1" i="1" dirty="0" smtClean="0"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ru-RU" sz="4000" b="1" i="1" dirty="0"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42852"/>
            <a:ext cx="8786874" cy="6572296"/>
          </a:xfrm>
        </p:spPr>
        <p:txBody>
          <a:bodyPr/>
          <a:lstStyle/>
          <a:p>
            <a:r>
              <a:rPr lang="kk-KZ" b="1" i="1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4. Генетиканың зерттеу әдстері қанша?</a:t>
            </a:r>
          </a:p>
          <a:p>
            <a:pPr algn="ctr"/>
            <a:r>
              <a:rPr lang="kk-KZ" b="1" i="1" dirty="0" smtClean="0">
                <a:ln>
                  <a:solidFill>
                    <a:sysClr val="windowText" lastClr="000000"/>
                  </a:solidFill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7</a:t>
            </a:r>
          </a:p>
          <a:p>
            <a:r>
              <a:rPr lang="kk-KZ" b="1" i="1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5. Гендік инженерия қай жылы қалыптасты</a:t>
            </a:r>
          </a:p>
          <a:p>
            <a:pPr algn="ctr"/>
            <a:r>
              <a:rPr lang="kk-KZ" b="1" i="1" dirty="0" smtClean="0">
                <a:ln>
                  <a:solidFill>
                    <a:sysClr val="windowText" lastClr="000000"/>
                  </a:solidFill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1972ж</a:t>
            </a:r>
          </a:p>
          <a:p>
            <a:r>
              <a:rPr lang="kk-KZ" b="1" i="1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6. Г.И. </a:t>
            </a:r>
            <a:r>
              <a:rPr lang="kk-KZ" b="1" i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қ</a:t>
            </a:r>
            <a:r>
              <a:rPr lang="kk-KZ" b="1" i="1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ай салаларда маңызды рөл атқарады</a:t>
            </a:r>
          </a:p>
          <a:p>
            <a:r>
              <a:rPr lang="kk-KZ" b="1" i="1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7. Жасушалық инженерия дегеніміз не?</a:t>
            </a:r>
          </a:p>
          <a:p>
            <a:r>
              <a:rPr lang="kk-KZ" b="1" i="1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8. Жасушалық инженерияның ерекшелігі:</a:t>
            </a:r>
          </a:p>
          <a:p>
            <a:r>
              <a:rPr lang="kk-KZ" b="1" i="1" dirty="0" smtClean="0">
                <a:ln>
                  <a:solidFill>
                    <a:sysClr val="windowText" lastClr="000000"/>
                  </a:solidFill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Жасушалармен эксперимент жүргізуге мүмкіндік береді.</a:t>
            </a:r>
          </a:p>
          <a:p>
            <a:r>
              <a:rPr lang="kk-KZ" b="1" i="1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Жасушалық инженерияның мүмкіндіктері:</a:t>
            </a:r>
            <a:endParaRPr lang="ru-RU" b="1" i="1" dirty="0"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214290"/>
            <a:ext cx="8786874" cy="6429420"/>
          </a:xfrm>
        </p:spPr>
        <p:txBody>
          <a:bodyPr>
            <a:normAutofit/>
          </a:bodyPr>
          <a:lstStyle/>
          <a:p>
            <a:pPr algn="ctr"/>
            <a:r>
              <a:rPr lang="kk-KZ" sz="6000" b="1" i="1" dirty="0" smtClean="0">
                <a:ln>
                  <a:solidFill>
                    <a:srgbClr val="FF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24.10.2014ж</a:t>
            </a:r>
          </a:p>
          <a:p>
            <a:pPr algn="ctr"/>
            <a:endParaRPr lang="kk-KZ" sz="3600" b="1" i="1" dirty="0" smtClean="0">
              <a:ln>
                <a:solidFill>
                  <a:srgbClr val="FF0000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sz="6000" b="1" i="1" dirty="0" smtClean="0">
                <a:ln>
                  <a:solidFill>
                    <a:srgbClr val="FF0000"/>
                  </a:solidFill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Митоздың биологиялық маңызы</a:t>
            </a:r>
            <a:endParaRPr lang="ru-RU" sz="6000" b="1" i="1" dirty="0">
              <a:ln>
                <a:solidFill>
                  <a:srgbClr val="FF0000"/>
                </a:solidFill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14290"/>
            <a:ext cx="8715436" cy="6429420"/>
          </a:xfrm>
        </p:spPr>
        <p:txBody>
          <a:bodyPr>
            <a:normAutofit/>
          </a:bodyPr>
          <a:lstStyle/>
          <a:p>
            <a:r>
              <a:rPr lang="kk-KZ" b="1" i="1" dirty="0" smtClean="0">
                <a:ln>
                  <a:solidFill>
                    <a:srgbClr val="0070C0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“Жигсо” әдісі      Жаңа сабақ</a:t>
            </a:r>
          </a:p>
          <a:p>
            <a:r>
              <a:rPr lang="kk-KZ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Үш топ өздеріне берілген тапсырмаларды </a:t>
            </a:r>
            <a:r>
              <a:rPr lang="kk-KZ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орындайды</a:t>
            </a:r>
            <a:r>
              <a:rPr lang="ru-RU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kk-KZ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Оқушылар </a:t>
            </a:r>
            <a:r>
              <a:rPr lang="kk-KZ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әр топқа барып түсіндіреді. </a:t>
            </a:r>
            <a:endParaRPr lang="ru-RU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kk-KZ" b="1" i="1" dirty="0" smtClean="0">
                <a:ln>
                  <a:solidFill>
                    <a:srgbClr val="FF0000"/>
                  </a:solidFill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3600" b="1" i="1" dirty="0">
                <a:ln>
                  <a:solidFill>
                    <a:srgbClr val="FF0000"/>
                  </a:solidFill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 топ: Жасушаның тіршілік </a:t>
            </a:r>
            <a:r>
              <a:rPr lang="kk-KZ" sz="3600" b="1" i="1" dirty="0" smtClean="0">
                <a:ln>
                  <a:solidFill>
                    <a:srgbClr val="FF0000"/>
                  </a:solidFill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циклі</a:t>
            </a:r>
          </a:p>
          <a:p>
            <a:endParaRPr lang="ru-RU" sz="3600" b="1" i="1" dirty="0">
              <a:ln>
                <a:solidFill>
                  <a:srgbClr val="FF0000"/>
                </a:solidFill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kk-KZ" sz="3600" b="1" i="1" dirty="0" smtClean="0">
                <a:ln>
                  <a:solidFill>
                    <a:srgbClr val="FF0000"/>
                  </a:solidFill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kk-KZ" sz="3600" b="1" i="1" dirty="0">
                <a:ln>
                  <a:solidFill>
                    <a:srgbClr val="FF0000"/>
                  </a:solidFill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топ: </a:t>
            </a:r>
            <a:r>
              <a:rPr lang="kk-KZ" sz="3600" b="1" i="1" dirty="0" smtClean="0">
                <a:ln>
                  <a:solidFill>
                    <a:srgbClr val="FF0000"/>
                  </a:solidFill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Митоз</a:t>
            </a:r>
          </a:p>
          <a:p>
            <a:endParaRPr lang="ru-RU" sz="3600" b="1" i="1" dirty="0">
              <a:ln>
                <a:solidFill>
                  <a:srgbClr val="FF0000"/>
                </a:solidFill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kk-KZ" sz="3600" b="1" i="1" dirty="0">
                <a:ln>
                  <a:solidFill>
                    <a:srgbClr val="FF0000"/>
                  </a:solidFill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3-топ: Митоздың биологиялық маңызы</a:t>
            </a:r>
            <a:endParaRPr lang="ru-RU" sz="3600" b="1" i="1" dirty="0">
              <a:ln>
                <a:solidFill>
                  <a:srgbClr val="FF0000"/>
                </a:solidFill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b="1" i="1" dirty="0">
              <a:ln>
                <a:solidFill>
                  <a:srgbClr val="FF0000"/>
                </a:solidFill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14290"/>
            <a:ext cx="8715436" cy="6429420"/>
          </a:xfrm>
        </p:spPr>
        <p:txBody>
          <a:bodyPr>
            <a:normAutofit/>
          </a:bodyPr>
          <a:lstStyle/>
          <a:p>
            <a:r>
              <a:rPr lang="kk-KZ" b="1" i="1" dirty="0" smtClean="0">
                <a:ln>
                  <a:solidFill>
                    <a:srgbClr val="FF0066"/>
                  </a:solidFill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«Топтастыру» стратегиясы.  постер қорғау</a:t>
            </a:r>
          </a:p>
          <a:p>
            <a:endParaRPr lang="kk-KZ" b="1" i="1" dirty="0">
              <a:ln>
                <a:solidFill>
                  <a:srgbClr val="FF0066"/>
                </a:solidFill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kk-KZ" b="1" i="1" dirty="0" smtClean="0">
                <a:ln>
                  <a:solidFill>
                    <a:srgbClr val="FF0066"/>
                  </a:solidFill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 топ: </a:t>
            </a:r>
            <a:endParaRPr lang="ru-RU" b="1" i="1" dirty="0">
              <a:ln>
                <a:solidFill>
                  <a:srgbClr val="FF0066"/>
                </a:solidFill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kk-KZ" dirty="0" smtClean="0"/>
          </a:p>
          <a:p>
            <a:r>
              <a:rPr lang="kk-KZ" b="1" i="1" dirty="0" smtClean="0">
                <a:ln>
                  <a:solidFill>
                    <a:srgbClr val="FF0066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 топ:  </a:t>
            </a:r>
          </a:p>
          <a:p>
            <a:endParaRPr lang="kk-KZ" b="1" i="1" dirty="0">
              <a:ln>
                <a:solidFill>
                  <a:srgbClr val="FF0066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kk-KZ" b="1" i="1" dirty="0" smtClean="0">
              <a:ln>
                <a:solidFill>
                  <a:srgbClr val="FF0066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kk-KZ" b="1" i="1" dirty="0" smtClean="0">
                <a:ln>
                  <a:solidFill>
                    <a:srgbClr val="FF0066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 топ: </a:t>
            </a:r>
            <a:endParaRPr lang="ru-RU" b="1" i="1" dirty="0">
              <a:ln>
                <a:solidFill>
                  <a:srgbClr val="FF0066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2285984" y="1428736"/>
            <a:ext cx="5786478" cy="857256"/>
          </a:xfrm>
          <a:prstGeom prst="ellipse">
            <a:avLst/>
          </a:prstGeom>
          <a:solidFill>
            <a:schemeClr val="bg1">
              <a:alpha val="9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800" b="1" i="1" dirty="0" smtClean="0">
                <a:ln>
                  <a:solidFill>
                    <a:srgbClr val="FF0000"/>
                  </a:solidFill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Жасушаның тіршілік циклі</a:t>
            </a:r>
            <a:endParaRPr lang="kk-KZ" sz="2800" b="1" i="1" dirty="0" smtClean="0">
              <a:ln>
                <a:solidFill>
                  <a:srgbClr val="FF0000"/>
                </a:solidFill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2428860" y="2786058"/>
            <a:ext cx="5786478" cy="857256"/>
          </a:xfrm>
          <a:prstGeom prst="ellipse">
            <a:avLst/>
          </a:prstGeom>
          <a:solidFill>
            <a:schemeClr val="bg1">
              <a:alpha val="9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800" b="1" i="1" dirty="0" smtClean="0">
                <a:ln>
                  <a:solidFill>
                    <a:srgbClr val="FF0000"/>
                  </a:solidFill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МИТОЗ</a:t>
            </a:r>
            <a:endParaRPr lang="kk-KZ" sz="2800" b="1" i="1" dirty="0" smtClean="0">
              <a:ln>
                <a:solidFill>
                  <a:srgbClr val="FF0000"/>
                </a:solidFill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2428860" y="4357694"/>
            <a:ext cx="5786478" cy="857256"/>
          </a:xfrm>
          <a:prstGeom prst="ellipse">
            <a:avLst/>
          </a:prstGeom>
          <a:solidFill>
            <a:schemeClr val="bg1">
              <a:alpha val="9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800" b="1" i="1" dirty="0" smtClean="0">
                <a:ln>
                  <a:solidFill>
                    <a:srgbClr val="FF0000"/>
                  </a:solidFill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Митоздың биологиялық маңызы</a:t>
            </a:r>
            <a:endParaRPr lang="kk-KZ" sz="2800" b="1" i="1" dirty="0" smtClean="0">
              <a:ln>
                <a:solidFill>
                  <a:srgbClr val="FF0000"/>
                </a:solidFill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14290"/>
            <a:ext cx="8715436" cy="6429420"/>
          </a:xfrm>
        </p:spPr>
        <p:txBody>
          <a:bodyPr>
            <a:normAutofit fontScale="92500"/>
          </a:bodyPr>
          <a:lstStyle/>
          <a:p>
            <a:r>
              <a:rPr lang="kk-KZ" b="1" i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Ортадағы қаламсап стратегиясы: (Дарынды оқушыларды анықтау)</a:t>
            </a:r>
            <a:endParaRPr lang="ru-RU" b="1" i="1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kk-KZ" b="1" i="1" dirty="0">
                <a:ln>
                  <a:solidFill>
                    <a:srgbClr val="FF0066"/>
                  </a:solidFill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Жасушаның тіршілік циклі дегеніміз не?</a:t>
            </a:r>
            <a:endParaRPr lang="ru-RU" b="1" i="1" dirty="0">
              <a:ln>
                <a:solidFill>
                  <a:srgbClr val="FF0066"/>
                </a:solidFill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kk-KZ" b="1" i="1" dirty="0">
                <a:ln>
                  <a:solidFill>
                    <a:srgbClr val="FF0066"/>
                  </a:solidFill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Митоздық циклдің анықтамасы?</a:t>
            </a:r>
            <a:endParaRPr lang="ru-RU" b="1" i="1" dirty="0">
              <a:ln>
                <a:solidFill>
                  <a:srgbClr val="FF0066"/>
                </a:solidFill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kk-KZ" b="1" i="1" dirty="0">
                <a:ln>
                  <a:solidFill>
                    <a:srgbClr val="FF0066"/>
                  </a:solidFill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Митоздық бөлінуге дайындық кезеңі қалай жүреді?</a:t>
            </a:r>
            <a:endParaRPr lang="ru-RU" b="1" i="1" dirty="0">
              <a:ln>
                <a:solidFill>
                  <a:srgbClr val="FF0066"/>
                </a:solidFill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kk-KZ" b="1" i="1" dirty="0">
                <a:ln>
                  <a:solidFill>
                    <a:srgbClr val="FF0066"/>
                  </a:solidFill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Митоздық бөлінудің фазалары?</a:t>
            </a:r>
            <a:endParaRPr lang="ru-RU" b="1" i="1" dirty="0">
              <a:ln>
                <a:solidFill>
                  <a:srgbClr val="FF0066"/>
                </a:solidFill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kk-KZ" b="1" i="1" dirty="0">
                <a:ln>
                  <a:solidFill>
                    <a:srgbClr val="FF0066"/>
                  </a:solidFill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Митоздық бөлінуде хромосома жиынтығының саны өзгере ме?</a:t>
            </a:r>
            <a:endParaRPr lang="ru-RU" b="1" i="1" dirty="0">
              <a:ln>
                <a:solidFill>
                  <a:srgbClr val="FF0066"/>
                </a:solidFill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kk-KZ" b="1" i="1" dirty="0">
                <a:ln>
                  <a:solidFill>
                    <a:srgbClr val="FF0066"/>
                  </a:solidFill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Митоздық бөліну қандай жасушаларда жүреді?</a:t>
            </a:r>
            <a:endParaRPr lang="ru-RU" b="1" i="1" dirty="0">
              <a:ln>
                <a:solidFill>
                  <a:srgbClr val="FF0066"/>
                </a:solidFill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kk-KZ" b="1" i="1" dirty="0">
                <a:ln>
                  <a:solidFill>
                    <a:srgbClr val="FF0066"/>
                  </a:solidFill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Митоздың биологиялық маңызы?</a:t>
            </a:r>
            <a:endParaRPr lang="ru-RU" b="1" i="1" dirty="0">
              <a:ln>
                <a:solidFill>
                  <a:srgbClr val="FF0066"/>
                </a:solidFill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kk-KZ" b="1" i="1" dirty="0">
                <a:ln>
                  <a:solidFill>
                    <a:srgbClr val="FF0066"/>
                  </a:solidFill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ДНҚ молекуласы еселенуінің мәні неде?</a:t>
            </a:r>
            <a:endParaRPr lang="ru-RU" b="1" i="1" dirty="0">
              <a:ln>
                <a:solidFill>
                  <a:srgbClr val="FF0066"/>
                </a:solidFill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357166"/>
            <a:ext cx="8643998" cy="6143668"/>
          </a:xfrm>
        </p:spPr>
        <p:txBody>
          <a:bodyPr>
            <a:normAutofit/>
          </a:bodyPr>
          <a:lstStyle/>
          <a:p>
            <a:r>
              <a:rPr lang="kk-KZ" sz="3000" b="1" i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Қорытындылау  (Топтастыру стратегиясы</a:t>
            </a:r>
            <a:r>
              <a:rPr lang="kk-KZ" sz="3000" b="1" i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endParaRPr lang="kk-KZ" sz="3000" b="1" i="1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sz="3000" b="1" i="1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sz="3000" b="1" i="1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2928926" y="2143116"/>
            <a:ext cx="3357586" cy="214314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4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МИТОЗ</a:t>
            </a:r>
            <a:endParaRPr lang="ru-RU" sz="48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rot="5400000">
            <a:off x="4250529" y="1678769"/>
            <a:ext cx="786612" cy="79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5400000">
            <a:off x="4179091" y="4893479"/>
            <a:ext cx="786612" cy="79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6200000" flipH="1">
            <a:off x="2999967" y="1572009"/>
            <a:ext cx="643736" cy="64294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>
            <a:off x="5500297" y="1786323"/>
            <a:ext cx="572298" cy="42862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1643042" y="3143248"/>
            <a:ext cx="1071570" cy="79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10800000" flipV="1">
            <a:off x="6357950" y="3143248"/>
            <a:ext cx="1143008" cy="79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V="1">
            <a:off x="2714612" y="4214818"/>
            <a:ext cx="857256" cy="71438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16200000" flipH="1">
            <a:off x="5714611" y="4072339"/>
            <a:ext cx="643736" cy="64294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85728"/>
            <a:ext cx="8643998" cy="6357982"/>
          </a:xfrm>
        </p:spPr>
        <p:txBody>
          <a:bodyPr/>
          <a:lstStyle/>
          <a:p>
            <a:r>
              <a:rPr lang="kk-KZ" b="1" i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Бағалау:</a:t>
            </a:r>
            <a:endParaRPr lang="ru-RU" b="1" i="1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b="1" i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Бағалау парақшасы арқылы бағалау</a:t>
            </a:r>
            <a:endParaRPr lang="ru-RU" b="1" i="1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kk-KZ" b="1" i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Кері байланыс: Рефлексия</a:t>
            </a:r>
            <a:endParaRPr lang="ru-RU" b="1" i="1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b="1" i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 </a:t>
            </a:r>
            <a:endParaRPr lang="ru-RU" b="1" i="1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kk-KZ" b="1" i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Үйге тапсырма: §</a:t>
            </a:r>
            <a:r>
              <a:rPr lang="kk-KZ" b="1" i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16 </a:t>
            </a:r>
            <a:endParaRPr lang="ru-RU" b="1" i="1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b="1" i="1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214</Words>
  <Application>Microsoft Office PowerPoint</Application>
  <PresentationFormat>Экран (4:3)</PresentationFormat>
  <Paragraphs>54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Batir&amp;Arai</dc:creator>
  <cp:lastModifiedBy>Batir&amp;Arai</cp:lastModifiedBy>
  <cp:revision>9</cp:revision>
  <dcterms:created xsi:type="dcterms:W3CDTF">2014-10-23T13:19:32Z</dcterms:created>
  <dcterms:modified xsi:type="dcterms:W3CDTF">2014-10-23T14:42:54Z</dcterms:modified>
</cp:coreProperties>
</file>