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9" r:id="rId8"/>
    <p:sldId id="272" r:id="rId9"/>
    <p:sldId id="267" r:id="rId10"/>
    <p:sldId id="268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32D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F1AB-63BD-4E96-88B8-8BE330492815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0CFD-7864-4F35-AD72-614AE5C51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F1AB-63BD-4E96-88B8-8BE330492815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0CFD-7864-4F35-AD72-614AE5C51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F1AB-63BD-4E96-88B8-8BE330492815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0CFD-7864-4F35-AD72-614AE5C51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F1AB-63BD-4E96-88B8-8BE330492815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0CFD-7864-4F35-AD72-614AE5C51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F1AB-63BD-4E96-88B8-8BE330492815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0CFD-7864-4F35-AD72-614AE5C51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F1AB-63BD-4E96-88B8-8BE330492815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0CFD-7864-4F35-AD72-614AE5C51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F1AB-63BD-4E96-88B8-8BE330492815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0CFD-7864-4F35-AD72-614AE5C51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F1AB-63BD-4E96-88B8-8BE330492815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0CFD-7864-4F35-AD72-614AE5C51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F1AB-63BD-4E96-88B8-8BE330492815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0CFD-7864-4F35-AD72-614AE5C51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F1AB-63BD-4E96-88B8-8BE330492815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0CFD-7864-4F35-AD72-614AE5C51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F1AB-63BD-4E96-88B8-8BE330492815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0CFD-7864-4F35-AD72-614AE5C51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F1AB-63BD-4E96-88B8-8BE330492815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0CFD-7864-4F35-AD72-614AE5C51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57;&#1072;&#1084;&#1086;&#1077;%20&#1082;&#1088;&#1072;&#1089;&#1080;&#1074;&#1086;&#1077;%20&#1074;&#1080;&#1076;&#1077;&#1086;%20&#1040;&#1083;&#1084;&#1072;&#1090;&#1099;!.mp4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51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987824" y="1484784"/>
            <a:ext cx="3168352" cy="864096"/>
          </a:xfrm>
          <a:prstGeom prst="roundRect">
            <a:avLst/>
          </a:prstGeom>
          <a:solidFill>
            <a:srgbClr val="66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1.Ширату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00364" y="2786058"/>
            <a:ext cx="3168352" cy="8640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.Іліп әкету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28926" y="4071942"/>
            <a:ext cx="3286148" cy="864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3.Қамшы басу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00364" y="5429264"/>
            <a:ext cx="3168352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4.Қазандық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357166"/>
            <a:ext cx="4464496" cy="695570"/>
          </a:xfrm>
          <a:prstGeom prst="rect">
            <a:avLst/>
          </a:prstGeom>
        </p:spPr>
        <p:txBody>
          <a:bodyPr wrap="square">
            <a:prstTxWarp prst="textCanUp">
              <a:avLst/>
            </a:prstTxWarp>
            <a:spAutoFit/>
          </a:bodyPr>
          <a:lstStyle/>
          <a:p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50" endPos="85000" dir="5400000" sy="-100000" algn="bl" rotWithShape="0"/>
                </a:effectLst>
                <a:latin typeface="+mn-lt"/>
                <a:cs typeface="+mn-cs"/>
              </a:rPr>
              <a:t>көкпар</a:t>
            </a:r>
            <a:endParaRPr lang="ru-RU" dirty="0"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4143375"/>
            <a:ext cx="2376488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73 -0.06574 C 0.12066 -0.06343 0.13577 -0.05926 0.15087 -0.0588 C 0.16111 -0.05833 0.17101 -0.06088 0.18125 -0.06296 C 0.18351 -0.06343 0.18524 -0.06713 0.18733 -0.06852 C 0.18976 -0.07037 0.19549 -0.07407 0.19549 -0.07384 C 0.20261 -0.08634 0.21632 -0.08935 0.22587 -0.09352 C 0.23299 -0.0912 0.23872 -0.08912 0.24497 -0.0838 C 0.24757 -0.08171 0.25035 -0.08171 0.2533 -0.07963 C 0.25382 -0.07893 0.25486 -0.07801 0.25538 -0.07685 C 0.2566 -0.07569 0.25712 -0.07361 0.25816 -0.07268 C 0.26181 -0.06921 0.26702 -0.06829 0.27049 -0.06435 C 0.27344 -0.06111 0.27691 -0.05787 0.28038 -0.05602 C 0.2875 -0.05741 0.29479 -0.0581 0.30191 -0.06018 C 0.30486 -0.06111 0.30538 -0.06829 0.30764 -0.0713 C 0.31285 -0.07847 0.3191 -0.08079 0.3257 -0.0838 C 0.33455 -0.08194 0.3382 -0.08125 0.34549 -0.07824 C 0.34948 -0.07361 0.35452 -0.06944 0.35851 -0.06435 C 0.36667 -0.0544 0.36997 -0.04768 0.38004 -0.04491 C 0.38889 -0.04792 0.39202 -0.04768 0.39827 -0.05463 C 0.40104 -0.06829 0.39636 -0.04907 0.40139 -0.06157 C 0.40226 -0.06319 0.40156 -0.06551 0.40226 -0.06713 C 0.40573 -0.07523 0.40608 -0.07477 0.40955 -0.07685 C 0.41059 -0.07963 0.41181 -0.08241 0.41302 -0.08518 C 0.41406 -0.08796 0.41788 -0.09074 0.41788 -0.09051 C 0.42396 -0.08958 0.43073 -0.09167 0.43611 -0.08657 C 0.43785 -0.08449 0.43993 -0.08079 0.44202 -0.07824 C 0.44827 -0.0706 0.45521 -0.06296 0.46233 -0.0588 C 0.46649 -0.05393 0.47656 -0.04699 0.48142 -0.04491 C 0.50174 -0.04838 0.50208 -0.04722 0.51615 -0.05741 C 0.51702 -0.05972 0.51754 -0.06227 0.51858 -0.06435 C 0.51962 -0.0662 0.52118 -0.06667 0.52188 -0.06852 C 0.52257 -0.06968 0.52222 -0.07153 0.52292 -0.07268 C 0.52413 -0.07616 0.52604 -0.0794 0.52761 -0.08241 C 0.53247 -0.09051 0.54028 -0.0956 0.5467 -0.09768 C 0.54931 -0.10069 0.55226 -0.10301 0.55469 -0.10602 C 0.58212 -0.10324 0.57448 -0.1044 0.59045 -0.09768 C 0.59288 -0.09329 0.59514 -0.09074 0.59861 -0.08796 C 0.59879 -0.08657 0.59879 -0.08472 0.59931 -0.0838 C 0.60035 -0.08241 0.60174 -0.08241 0.60278 -0.08102 C 0.60469 -0.07801 0.6059 -0.07268 0.60851 -0.0713 C 0.6099 -0.07037 0.61337 -0.06852 0.61337 -0.06829 C 0.62778 -0.06991 0.64271 -0.06968 0.65712 -0.07268 C 0.66024 -0.07338 0.65764 -0.08449 0.65972 -0.07407 C 0.66007 -0.06088 0.66198 -0.02685 0.65226 -0.02268 C 0.64479 -0.01458 0.63767 -0.01366 0.62899 -0.01157 C 0.61511 -0.0081 0.60122 -0.00579 0.58715 -0.00463 C 0.57743 -0.00602 0.56788 -0.00671 0.55799 -0.0088 C 0.54896 -0.01065 0.53993 -0.02222 0.53108 -0.02407 C 0.52327 -0.02569 0.51563 -0.02593 0.50799 -0.02685 C 0.48125 -0.02546 0.45417 -0.02731 0.42761 -0.01852 C 0.42049 -0.01018 0.4092 -0.01296 0.39965 -0.01157 C 0.36632 -0.00625 0.33108 -0.00833 0.29774 -0.00741 C 0.21198 -0.01643 0.12743 -0.01805 0.04132 -0.01991 C 0.02691 -0.02685 0.01233 -0.03241 -0.00226 -0.03796 C -0.00746 -0.04375 -0.01371 -0.04282 -0.01979 -0.04491 C -0.02708 -0.05324 -0.03594 -0.05694 -0.04444 -0.06018 C -0.04514 -0.06111 -0.0467 -0.06134 -0.0467 -0.06296 C -0.0467 -0.06435 -0.04514 -0.06481 -0.04444 -0.06435 C -0.04375 -0.06412 -0.04444 -0.0625 -0.04444 -0.06157 L -0.03524 -0.09352 " pathEditMode="relative" rAng="0" ptsTypes="ffffffffffffffffffffffffffffffffffffffffffffffffffffffffff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75656" y="1412776"/>
            <a:ext cx="6025302" cy="1212510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r>
              <a:rPr lang="kk-KZ" sz="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қазандық</a:t>
            </a:r>
            <a:endParaRPr lang="ru-RU" sz="5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068960"/>
            <a:ext cx="80010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D03219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тобықтай  түйін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D03219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6"/>
          <p:cNvSpPr>
            <a:spLocks noChangeArrowheads="1"/>
          </p:cNvSpPr>
          <p:nvPr/>
        </p:nvSpPr>
        <p:spPr bwMode="auto">
          <a:xfrm>
            <a:off x="323850" y="188913"/>
            <a:ext cx="8496300" cy="6669087"/>
          </a:xfrm>
          <a:custGeom>
            <a:avLst/>
            <a:gdLst>
              <a:gd name="T0" fmla="*/ 1714501 w 1714500"/>
              <a:gd name="T1" fmla="*/ 518300 h 1500187"/>
              <a:gd name="T2" fmla="*/ 1714501 w 1714500"/>
              <a:gd name="T3" fmla="*/ 981887 h 1500187"/>
              <a:gd name="T4" fmla="*/ 1387063 w 1714500"/>
              <a:gd name="T5" fmla="*/ 1356934 h 1500187"/>
              <a:gd name="T6" fmla="*/ 857250 w 1714500"/>
              <a:gd name="T7" fmla="*/ 1500187 h 1500187"/>
              <a:gd name="T8" fmla="*/ 327437 w 1714500"/>
              <a:gd name="T9" fmla="*/ 1356934 h 1500187"/>
              <a:gd name="T10" fmla="*/ -1 w 1714500"/>
              <a:gd name="T11" fmla="*/ 981887 h 1500187"/>
              <a:gd name="T12" fmla="*/ -1 w 1714500"/>
              <a:gd name="T13" fmla="*/ 518300 h 1500187"/>
              <a:gd name="T14" fmla="*/ 327437 w 1714500"/>
              <a:gd name="T15" fmla="*/ 143253 h 1500187"/>
              <a:gd name="T16" fmla="*/ 857250 w 1714500"/>
              <a:gd name="T17" fmla="*/ 0 h 1500187"/>
              <a:gd name="T18" fmla="*/ 1387063 w 1714500"/>
              <a:gd name="T19" fmla="*/ 143253 h 1500187"/>
              <a:gd name="T20" fmla="*/ 0 60000 65536"/>
              <a:gd name="T21" fmla="*/ 0 60000 65536"/>
              <a:gd name="T22" fmla="*/ 5898240 60000 65536"/>
              <a:gd name="T23" fmla="*/ 5898240 60000 65536"/>
              <a:gd name="T24" fmla="*/ 5898240 60000 65536"/>
              <a:gd name="T25" fmla="*/ 11796480 60000 65536"/>
              <a:gd name="T26" fmla="*/ 11796480 60000 65536"/>
              <a:gd name="T27" fmla="*/ 17694720 60000 65536"/>
              <a:gd name="T28" fmla="*/ 17694720 60000 65536"/>
              <a:gd name="T29" fmla="*/ 17694720 60000 65536"/>
              <a:gd name="T30" fmla="*/ 236930 w 1714500"/>
              <a:gd name="T31" fmla="*/ 375040 h 1500187"/>
              <a:gd name="T32" fmla="*/ 1477570 w 1714500"/>
              <a:gd name="T33" fmla="*/ 1125147 h 15001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14500" h="1500187">
                <a:moveTo>
                  <a:pt x="-1" y="518300"/>
                </a:moveTo>
                <a:lnTo>
                  <a:pt x="236930" y="375040"/>
                </a:lnTo>
                <a:lnTo>
                  <a:pt x="327437" y="143253"/>
                </a:lnTo>
                <a:lnTo>
                  <a:pt x="620308" y="143246"/>
                </a:lnTo>
                <a:lnTo>
                  <a:pt x="857250" y="0"/>
                </a:lnTo>
                <a:lnTo>
                  <a:pt x="1094192" y="143246"/>
                </a:lnTo>
                <a:lnTo>
                  <a:pt x="1387063" y="143253"/>
                </a:lnTo>
                <a:lnTo>
                  <a:pt x="1477570" y="375040"/>
                </a:lnTo>
                <a:lnTo>
                  <a:pt x="1714501" y="518300"/>
                </a:lnTo>
                <a:lnTo>
                  <a:pt x="1624004" y="750094"/>
                </a:lnTo>
                <a:lnTo>
                  <a:pt x="1714501" y="981887"/>
                </a:lnTo>
                <a:lnTo>
                  <a:pt x="1477570" y="1125147"/>
                </a:lnTo>
                <a:lnTo>
                  <a:pt x="1387063" y="1356934"/>
                </a:lnTo>
                <a:lnTo>
                  <a:pt x="1094192" y="1356941"/>
                </a:lnTo>
                <a:lnTo>
                  <a:pt x="857250" y="1500187"/>
                </a:lnTo>
                <a:lnTo>
                  <a:pt x="620308" y="1356941"/>
                </a:lnTo>
                <a:lnTo>
                  <a:pt x="327437" y="1356934"/>
                </a:lnTo>
                <a:lnTo>
                  <a:pt x="236930" y="1125147"/>
                </a:lnTo>
                <a:lnTo>
                  <a:pt x="-1" y="981887"/>
                </a:lnTo>
                <a:lnTo>
                  <a:pt x="90496" y="750094"/>
                </a:lnTo>
                <a:close/>
              </a:path>
            </a:pathLst>
          </a:custGeom>
          <a:solidFill>
            <a:srgbClr val="FFFF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kk-KZ" sz="3600" b="1" dirty="0" smtClean="0">
                <a:solidFill>
                  <a:schemeClr val="bg1">
                    <a:lumMod val="65000"/>
                  </a:schemeClr>
                </a:solidFill>
              </a:rPr>
              <a:t>Ақ  қалпақ-жалпы  мағлұмат</a:t>
            </a:r>
          </a:p>
          <a:p>
            <a:r>
              <a:rPr lang="kk-KZ" sz="3600" b="1" dirty="0" smtClean="0">
                <a:solidFill>
                  <a:srgbClr val="00B050"/>
                </a:solidFill>
              </a:rPr>
              <a:t>Жасыл қалпақ-тың  ойлар</a:t>
            </a:r>
          </a:p>
          <a:p>
            <a:r>
              <a:rPr lang="kk-KZ" sz="3600" b="1" dirty="0" smtClean="0"/>
              <a:t>Қара қалпақ-жағымсыз пікір</a:t>
            </a:r>
          </a:p>
          <a:p>
            <a:r>
              <a:rPr lang="kk-KZ" sz="3600" b="1" dirty="0" smtClean="0">
                <a:solidFill>
                  <a:srgbClr val="FF0000"/>
                </a:solidFill>
              </a:rPr>
              <a:t>Сары  қалпақ-жағымды пікір</a:t>
            </a:r>
          </a:p>
          <a:p>
            <a:r>
              <a:rPr lang="kk-KZ" sz="3600" b="1" dirty="0" smtClean="0">
                <a:solidFill>
                  <a:srgbClr val="FF0000"/>
                </a:solidFill>
              </a:rPr>
              <a:t>Қызыл қалпақ-эмоция(ішкі  сезім)</a:t>
            </a:r>
          </a:p>
          <a:p>
            <a:r>
              <a:rPr lang="kk-KZ" sz="3600" b="1" dirty="0" smtClean="0">
                <a:solidFill>
                  <a:srgbClr val="0070C0"/>
                </a:solidFill>
              </a:rPr>
              <a:t>Көк  қалпақ-қорытынды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загруски\тал сур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024"/>
            <a:ext cx="5904656" cy="68459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47864" y="5013176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1500" b="1" dirty="0" smtClean="0">
                <a:solidFill>
                  <a:srgbClr val="C00000"/>
                </a:solidFill>
              </a:rPr>
              <a:t>3</a:t>
            </a:r>
            <a:endParaRPr lang="ru-RU" sz="115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2564904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1500" b="1" dirty="0" smtClean="0">
                <a:solidFill>
                  <a:srgbClr val="C00000"/>
                </a:solidFill>
              </a:rPr>
              <a:t>4</a:t>
            </a:r>
            <a:endParaRPr lang="ru-RU" sz="115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188640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1500" b="1" dirty="0" smtClean="0">
                <a:solidFill>
                  <a:srgbClr val="C00000"/>
                </a:solidFill>
              </a:rPr>
              <a:t>5</a:t>
            </a:r>
            <a:endParaRPr lang="ru-RU" sz="11500" b="1" dirty="0">
              <a:solidFill>
                <a:srgbClr val="C00000"/>
              </a:solidFill>
            </a:endParaRPr>
          </a:p>
        </p:txBody>
      </p:sp>
      <p:pic>
        <p:nvPicPr>
          <p:cNvPr id="6" name="Picture 50" descr="Рисунок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5109">
            <a:off x="-6096" y="1659869"/>
            <a:ext cx="208756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0" descr="Рисунок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5109">
            <a:off x="281937" y="291717"/>
            <a:ext cx="208756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0_8ad6_18898049_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0"/>
            <a:ext cx="2016224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21"/>
          <p:cNvGrpSpPr>
            <a:grpSpLocks/>
          </p:cNvGrpSpPr>
          <p:nvPr/>
        </p:nvGrpSpPr>
        <p:grpSpPr bwMode="auto">
          <a:xfrm>
            <a:off x="0" y="4797152"/>
            <a:ext cx="1655415" cy="1872506"/>
            <a:chOff x="730250" y="138113"/>
            <a:chExt cx="7658100" cy="6486525"/>
          </a:xfrm>
        </p:grpSpPr>
        <p:pic>
          <p:nvPicPr>
            <p:cNvPr id="10" name="Picture 206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1781853">
              <a:off x="730250" y="728663"/>
              <a:ext cx="3989388" cy="574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Группа 11"/>
            <p:cNvGrpSpPr>
              <a:grpSpLocks/>
            </p:cNvGrpSpPr>
            <p:nvPr/>
          </p:nvGrpSpPr>
          <p:grpSpPr bwMode="auto">
            <a:xfrm>
              <a:off x="1573213" y="138113"/>
              <a:ext cx="6815137" cy="6486525"/>
              <a:chOff x="1573213" y="138113"/>
              <a:chExt cx="6815137" cy="6486525"/>
            </a:xfrm>
          </p:grpSpPr>
          <p:pic>
            <p:nvPicPr>
              <p:cNvPr id="12" name="Picture 206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394606">
                <a:off x="2195513" y="138113"/>
                <a:ext cx="3989387" cy="5743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206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2723982">
                <a:off x="3521075" y="549275"/>
                <a:ext cx="3990975" cy="5743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206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-1721910">
                <a:off x="1573213" y="2009775"/>
                <a:ext cx="3206750" cy="4614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206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38664">
                <a:off x="3355975" y="1724025"/>
                <a:ext cx="3170238" cy="4562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206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-210016">
                <a:off x="2655888" y="1822450"/>
                <a:ext cx="3170237" cy="4562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7" name="Группа 21"/>
          <p:cNvGrpSpPr>
            <a:grpSpLocks/>
          </p:cNvGrpSpPr>
          <p:nvPr/>
        </p:nvGrpSpPr>
        <p:grpSpPr bwMode="auto">
          <a:xfrm>
            <a:off x="7488585" y="4797152"/>
            <a:ext cx="1655415" cy="1872506"/>
            <a:chOff x="730250" y="138113"/>
            <a:chExt cx="7658100" cy="6486525"/>
          </a:xfrm>
        </p:grpSpPr>
        <p:pic>
          <p:nvPicPr>
            <p:cNvPr id="18" name="Picture 206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1781853">
              <a:off x="730250" y="728663"/>
              <a:ext cx="3989388" cy="574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Группа 11"/>
            <p:cNvGrpSpPr>
              <a:grpSpLocks/>
            </p:cNvGrpSpPr>
            <p:nvPr/>
          </p:nvGrpSpPr>
          <p:grpSpPr bwMode="auto">
            <a:xfrm>
              <a:off x="1573213" y="138113"/>
              <a:ext cx="6815137" cy="6486525"/>
              <a:chOff x="1573213" y="138113"/>
              <a:chExt cx="6815137" cy="6486525"/>
            </a:xfrm>
          </p:grpSpPr>
          <p:pic>
            <p:nvPicPr>
              <p:cNvPr id="20" name="Picture 206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394606">
                <a:off x="2195513" y="138113"/>
                <a:ext cx="3989387" cy="5743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06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2723982">
                <a:off x="3521075" y="549275"/>
                <a:ext cx="3990975" cy="5743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06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-1721910">
                <a:off x="1573213" y="2009775"/>
                <a:ext cx="3206750" cy="4614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206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38664">
                <a:off x="3355975" y="1724025"/>
                <a:ext cx="3170238" cy="4562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06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-210016">
                <a:off x="2655888" y="1822450"/>
                <a:ext cx="3170237" cy="4562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218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84" y="214290"/>
            <a:ext cx="906403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66">
                <a:alpha val="40000"/>
              </a:srgbClr>
            </a:gs>
            <a:gs pos="50000">
              <a:srgbClr val="32D000">
                <a:alpha val="60000"/>
              </a:srgbClr>
            </a:gs>
            <a:gs pos="100000">
              <a:srgbClr val="66FF66">
                <a:alpha val="57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5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48088" y="188640"/>
            <a:ext cx="4830618" cy="14157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 smtClean="0">
                <a:ln w="1905">
                  <a:solidFill>
                    <a:sysClr val="windowText" lastClr="000000"/>
                  </a:solidFill>
                </a:ln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Ширату</a:t>
            </a:r>
            <a:endParaRPr lang="ru-RU" sz="5400" b="1" dirty="0">
              <a:ln w="1905">
                <a:solidFill>
                  <a:sysClr val="windowText" lastClr="000000"/>
                </a:solidFill>
              </a:ln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“Көзбен  көр,сөзбен  өр!”</a:t>
            </a:r>
            <a:endParaRPr lang="ru-RU" sz="3200" b="1" dirty="0">
              <a:ln w="190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700808"/>
            <a:ext cx="63137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rgbClr val="002060"/>
                </a:solidFill>
              </a:rPr>
              <a:t>1.Қарабала  келе  жатып  нені  көрді?</a:t>
            </a:r>
          </a:p>
          <a:p>
            <a:r>
              <a:rPr lang="kk-KZ" sz="2800" b="1" i="1" dirty="0" smtClean="0">
                <a:solidFill>
                  <a:srgbClr val="002060"/>
                </a:solidFill>
              </a:rPr>
              <a:t>Ж)  тасбақа         З) шөп            И) Жусан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924944"/>
            <a:ext cx="8201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>
                <a:solidFill>
                  <a:srgbClr val="002060"/>
                </a:solidFill>
              </a:rPr>
              <a:t>2.Оның  есіне  қандай  ырым  түсті?</a:t>
            </a:r>
          </a:p>
          <a:p>
            <a:r>
              <a:rPr lang="kk-KZ" sz="2400" b="1" i="1" dirty="0" smtClean="0">
                <a:solidFill>
                  <a:srgbClr val="002060"/>
                </a:solidFill>
              </a:rPr>
              <a:t>А)  Арманың  орындалады  Ә) Өсесің    Б) Жолың болмайды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149080"/>
            <a:ext cx="59089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rgbClr val="002060"/>
                </a:solidFill>
              </a:rPr>
              <a:t>3.Тасбақа   қандай  жәндік?</a:t>
            </a:r>
          </a:p>
          <a:p>
            <a:r>
              <a:rPr lang="kk-KZ" sz="2800" b="1" i="1" dirty="0" smtClean="0">
                <a:solidFill>
                  <a:srgbClr val="002060"/>
                </a:solidFill>
              </a:rPr>
              <a:t>Е) Кішкентай    Й) Киелі     Р) Зиянды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5076164"/>
            <a:ext cx="1480220" cy="154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73 -0.06574 C 0.12066 -0.06343 0.13577 -0.05926 0.15087 -0.0588 C 0.16111 -0.05833 0.17101 -0.06088 0.18125 -0.06296 C 0.18351 -0.06343 0.18524 -0.06713 0.18733 -0.06852 C 0.18976 -0.07037 0.19549 -0.07407 0.19549 -0.07384 C 0.20261 -0.08634 0.21632 -0.08935 0.22587 -0.09352 C 0.23299 -0.0912 0.23872 -0.08912 0.24497 -0.0838 C 0.24757 -0.08171 0.25035 -0.08171 0.2533 -0.07963 C 0.25382 -0.07893 0.25486 -0.07801 0.25538 -0.07685 C 0.2566 -0.07569 0.25712 -0.07361 0.25816 -0.07268 C 0.26181 -0.06921 0.26702 -0.06829 0.27049 -0.06435 C 0.27344 -0.06111 0.27691 -0.05787 0.28038 -0.05602 C 0.2875 -0.05741 0.29479 -0.0581 0.30191 -0.06018 C 0.30486 -0.06111 0.30538 -0.06829 0.30764 -0.0713 C 0.31285 -0.07847 0.3191 -0.08079 0.3257 -0.0838 C 0.33455 -0.08194 0.3382 -0.08125 0.34549 -0.07824 C 0.34948 -0.07361 0.35452 -0.06944 0.35851 -0.06435 C 0.36667 -0.0544 0.36997 -0.04768 0.38004 -0.04491 C 0.38889 -0.04792 0.39202 -0.04768 0.39827 -0.05463 C 0.40104 -0.06829 0.39636 -0.04907 0.40139 -0.06157 C 0.40226 -0.06319 0.40156 -0.06551 0.40226 -0.06713 C 0.40573 -0.07523 0.40608 -0.07477 0.40955 -0.07685 C 0.41059 -0.07963 0.41181 -0.08241 0.41302 -0.08518 C 0.41406 -0.08796 0.41788 -0.09074 0.41788 -0.09051 C 0.42396 -0.08958 0.43073 -0.09167 0.43611 -0.08657 C 0.43785 -0.08449 0.43993 -0.08079 0.44202 -0.07824 C 0.44827 -0.0706 0.45521 -0.06296 0.46233 -0.0588 C 0.46649 -0.05393 0.47656 -0.04699 0.48142 -0.04491 C 0.50174 -0.04838 0.50208 -0.04722 0.51615 -0.05741 C 0.51702 -0.05972 0.51754 -0.06227 0.51858 -0.06435 C 0.51962 -0.0662 0.52118 -0.06667 0.52188 -0.06852 C 0.52257 -0.06968 0.52222 -0.07153 0.52292 -0.07268 C 0.52413 -0.07616 0.52604 -0.0794 0.52761 -0.08241 C 0.53247 -0.09051 0.54028 -0.0956 0.5467 -0.09768 C 0.54931 -0.10069 0.55226 -0.10301 0.55469 -0.10602 C 0.58212 -0.10324 0.57448 -0.1044 0.59045 -0.09768 C 0.59288 -0.09329 0.59514 -0.09074 0.59861 -0.08796 C 0.59879 -0.08657 0.59879 -0.08472 0.59931 -0.0838 C 0.60035 -0.08241 0.60174 -0.08241 0.60278 -0.08102 C 0.60469 -0.07801 0.6059 -0.07268 0.60851 -0.0713 C 0.6099 -0.07037 0.61337 -0.06852 0.61337 -0.06829 C 0.62778 -0.06991 0.64271 -0.06968 0.65712 -0.07268 C 0.66024 -0.07338 0.65764 -0.08449 0.65972 -0.07407 C 0.66007 -0.06088 0.66198 -0.02685 0.65226 -0.02268 C 0.64479 -0.01458 0.63767 -0.01366 0.62899 -0.01157 C 0.61511 -0.0081 0.60122 -0.00579 0.58715 -0.00463 C 0.57743 -0.00602 0.56788 -0.00671 0.55799 -0.0088 C 0.54896 -0.01065 0.53993 -0.02222 0.53108 -0.02407 C 0.52327 -0.02569 0.51563 -0.02593 0.50799 -0.02685 C 0.48125 -0.02546 0.45417 -0.02731 0.42761 -0.01852 C 0.42049 -0.01018 0.4092 -0.01296 0.39965 -0.01157 C 0.36632 -0.00625 0.33108 -0.00833 0.29774 -0.00741 C 0.21198 -0.01643 0.12743 -0.01805 0.04132 -0.01991 C 0.02691 -0.02685 0.01233 -0.03241 -0.00226 -0.03796 C -0.00746 -0.04375 -0.01371 -0.04282 -0.01979 -0.04491 C -0.02708 -0.05324 -0.03594 -0.05694 -0.04444 -0.06018 C -0.04514 -0.06111 -0.0467 -0.06134 -0.0467 -0.06296 C -0.0467 -0.06435 -0.04514 -0.06481 -0.04444 -0.06435 C -0.04375 -0.06412 -0.04444 -0.0625 -0.04444 -0.06157 L -0.03524 -0.09352 " pathEditMode="relative" rAng="0" ptsTypes="ffffffffffffffffffffffffffffffffffffffffffffffffffffffffff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51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836712"/>
            <a:ext cx="82503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rgbClr val="002060"/>
                </a:solidFill>
              </a:rPr>
              <a:t>4.Әңгіменің  авторы  кім?</a:t>
            </a:r>
          </a:p>
          <a:p>
            <a:r>
              <a:rPr lang="kk-KZ" sz="2800" b="1" i="1" dirty="0" smtClean="0">
                <a:solidFill>
                  <a:srgbClr val="002060"/>
                </a:solidFill>
              </a:rPr>
              <a:t>Л) Ә.Кекілбаев       М) Б.Соқпақбаев        Н)М.Әуезов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204864"/>
            <a:ext cx="64200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rgbClr val="002060"/>
                </a:solidFill>
              </a:rPr>
              <a:t>5.Көсік  қандай  өсімдік?</a:t>
            </a:r>
          </a:p>
          <a:p>
            <a:r>
              <a:rPr lang="kk-KZ" sz="2800" b="1" i="1" dirty="0" smtClean="0">
                <a:solidFill>
                  <a:srgbClr val="002060"/>
                </a:solidFill>
              </a:rPr>
              <a:t>А) Жабайы   Ә) Гүл   Б) Жеуге  жарамды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3717032"/>
            <a:ext cx="65101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rgbClr val="002060"/>
                </a:solidFill>
              </a:rPr>
              <a:t>6.Тасбақа  қандай  жерде  мекендейді?</a:t>
            </a:r>
          </a:p>
          <a:p>
            <a:r>
              <a:rPr lang="kk-KZ" sz="2800" b="1" i="1" dirty="0" smtClean="0">
                <a:solidFill>
                  <a:srgbClr val="002060"/>
                </a:solidFill>
              </a:rPr>
              <a:t>Ү)  Суда      Ұ) Орманда     У) Шөл  далада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7" name="Picture 7" descr="MCj04166460000[1]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5436096" y="5085184"/>
            <a:ext cx="147637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5226048"/>
            <a:ext cx="1336204" cy="139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73 -0.06574 C 0.12066 -0.06343 0.13577 -0.05926 0.15087 -0.0588 C 0.16111 -0.05833 0.17101 -0.06088 0.18125 -0.06296 C 0.18351 -0.06343 0.18524 -0.06713 0.18733 -0.06852 C 0.18976 -0.07037 0.19549 -0.07407 0.19549 -0.07384 C 0.20261 -0.08634 0.21632 -0.08935 0.22587 -0.09352 C 0.23299 -0.0912 0.23872 -0.08912 0.24497 -0.0838 C 0.24757 -0.08171 0.25035 -0.08171 0.2533 -0.07963 C 0.25382 -0.07893 0.25486 -0.07801 0.25538 -0.07685 C 0.2566 -0.07569 0.25712 -0.07361 0.25816 -0.07268 C 0.26181 -0.06921 0.26702 -0.06829 0.27049 -0.06435 C 0.27344 -0.06111 0.27691 -0.05787 0.28038 -0.05602 C 0.2875 -0.05741 0.29479 -0.0581 0.30191 -0.06018 C 0.30486 -0.06111 0.30538 -0.06829 0.30764 -0.0713 C 0.31285 -0.07847 0.3191 -0.08079 0.3257 -0.0838 C 0.33455 -0.08194 0.3382 -0.08125 0.34549 -0.07824 C 0.34948 -0.07361 0.35452 -0.06944 0.35851 -0.06435 C 0.36667 -0.0544 0.36997 -0.04768 0.38004 -0.04491 C 0.38889 -0.04792 0.39202 -0.04768 0.39827 -0.05463 C 0.40104 -0.06829 0.39636 -0.04907 0.40139 -0.06157 C 0.40226 -0.06319 0.40156 -0.06551 0.40226 -0.06713 C 0.40573 -0.07523 0.40608 -0.07477 0.40955 -0.07685 C 0.41059 -0.07963 0.41181 -0.08241 0.41302 -0.08518 C 0.41406 -0.08796 0.41788 -0.09074 0.41788 -0.09051 C 0.42396 -0.08958 0.43073 -0.09167 0.43611 -0.08657 C 0.43785 -0.08449 0.43993 -0.08079 0.44202 -0.07824 C 0.44827 -0.0706 0.45521 -0.06296 0.46233 -0.0588 C 0.46649 -0.05393 0.47656 -0.04699 0.48142 -0.04491 C 0.50174 -0.04838 0.50208 -0.04722 0.51615 -0.05741 C 0.51702 -0.05972 0.51754 -0.06227 0.51858 -0.06435 C 0.51962 -0.0662 0.52118 -0.06667 0.52188 -0.06852 C 0.52257 -0.06968 0.52222 -0.07153 0.52292 -0.07268 C 0.52413 -0.07616 0.52604 -0.0794 0.52761 -0.08241 C 0.53247 -0.09051 0.54028 -0.0956 0.5467 -0.09768 C 0.54931 -0.10069 0.55226 -0.10301 0.55469 -0.10602 C 0.58212 -0.10324 0.57448 -0.1044 0.59045 -0.09768 C 0.59288 -0.09329 0.59514 -0.09074 0.59861 -0.08796 C 0.59879 -0.08657 0.59879 -0.08472 0.59931 -0.0838 C 0.60035 -0.08241 0.60174 -0.08241 0.60278 -0.08102 C 0.60469 -0.07801 0.6059 -0.07268 0.60851 -0.0713 C 0.6099 -0.07037 0.61337 -0.06852 0.61337 -0.06829 C 0.62778 -0.06991 0.64271 -0.06968 0.65712 -0.07268 C 0.66024 -0.07338 0.65764 -0.08449 0.65972 -0.07407 C 0.66007 -0.06088 0.66198 -0.02685 0.65226 -0.02268 C 0.64479 -0.01458 0.63767 -0.01366 0.62899 -0.01157 C 0.61511 -0.0081 0.60122 -0.00579 0.58715 -0.00463 C 0.57743 -0.00602 0.56788 -0.00671 0.55799 -0.0088 C 0.54896 -0.01065 0.53993 -0.02222 0.53108 -0.02407 C 0.52327 -0.02569 0.51563 -0.02593 0.50799 -0.02685 C 0.48125 -0.02546 0.45417 -0.02731 0.42761 -0.01852 C 0.42049 -0.01018 0.4092 -0.01296 0.39965 -0.01157 C 0.36632 -0.00625 0.33108 -0.00833 0.29774 -0.00741 C 0.21198 -0.01643 0.12743 -0.01805 0.04132 -0.01991 C 0.02691 -0.02685 0.01233 -0.03241 -0.00226 -0.03796 C -0.00746 -0.04375 -0.01371 -0.04282 -0.01979 -0.04491 C -0.02708 -0.05324 -0.03594 -0.05694 -0.04444 -0.06018 C -0.04514 -0.06111 -0.0467 -0.06134 -0.0467 -0.06296 C -0.0467 -0.06435 -0.04514 -0.06481 -0.04444 -0.06435 C -0.04375 -0.06412 -0.04444 -0.0625 -0.04444 -0.06157 L -0.03524 -0.09352 " pathEditMode="relative" rAng="0" ptsTypes="ffffffffffffffffffffffffffffffffffffffffffffffffffffffffffAA"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51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728" y="571480"/>
            <a:ext cx="6804000" cy="1107996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Іліп</a:t>
            </a:r>
            <a:r>
              <a:rPr lang="kk-KZ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kk-KZ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әкету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348880"/>
            <a:ext cx="73448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“Оқы да, ойыңа түй!”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" name="Picture 6" descr="учени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717032"/>
            <a:ext cx="1428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учени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501008"/>
            <a:ext cx="1428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учени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068960"/>
            <a:ext cx="1428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j03567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933056"/>
            <a:ext cx="22860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01044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42975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j02974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4653136"/>
            <a:ext cx="2395508" cy="199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87624" y="1196752"/>
            <a:ext cx="7272808" cy="720000"/>
          </a:xfrm>
          <a:prstGeom prst="rect">
            <a:avLst/>
          </a:prstGeom>
          <a:noFill/>
        </p:spPr>
        <p:txBody>
          <a:bodyPr wrap="none">
            <a:prstTxWarp prst="textWave4">
              <a:avLst>
                <a:gd name="adj1" fmla="val 6250"/>
                <a:gd name="adj2" fmla="val 22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6600" b="1" spc="50" dirty="0">
                <a:ln w="11430">
                  <a:solidFill>
                    <a:srgbClr val="FF0000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+mn-lt"/>
                <a:cs typeface="+mn-cs"/>
              </a:rPr>
              <a:t>Қамшы  басу</a:t>
            </a:r>
            <a:endParaRPr lang="ru-RU" sz="6600" b="1" spc="50" dirty="0">
              <a:ln w="11430">
                <a:solidFill>
                  <a:srgbClr val="FF0000"/>
                </a:solidFill>
              </a:ln>
              <a:blipFill>
                <a:blip r:embed="rId4"/>
                <a:tile tx="0" ty="0" sx="100000" sy="100000" flip="none" algn="tl"/>
              </a:blip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2492896"/>
            <a:ext cx="645735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kk-KZ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Мәнін  ұғын,  түйінде!”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01044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42975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27"/>
          <p:cNvSpPr>
            <a:spLocks/>
          </p:cNvSpPr>
          <p:nvPr/>
        </p:nvSpPr>
        <p:spPr bwMode="auto">
          <a:xfrm rot="95745" flipV="1">
            <a:off x="568063" y="444519"/>
            <a:ext cx="8064000" cy="2160000"/>
          </a:xfrm>
          <a:custGeom>
            <a:avLst/>
            <a:gdLst/>
            <a:ahLst/>
            <a:cxnLst>
              <a:cxn ang="0">
                <a:pos x="198" y="73"/>
              </a:cxn>
              <a:cxn ang="0">
                <a:pos x="345" y="92"/>
              </a:cxn>
              <a:cxn ang="0">
                <a:pos x="433" y="102"/>
              </a:cxn>
              <a:cxn ang="0">
                <a:pos x="521" y="112"/>
              </a:cxn>
              <a:cxn ang="0">
                <a:pos x="579" y="112"/>
              </a:cxn>
              <a:cxn ang="0">
                <a:pos x="765" y="131"/>
              </a:cxn>
              <a:cxn ang="0">
                <a:pos x="872" y="131"/>
              </a:cxn>
              <a:cxn ang="0">
                <a:pos x="950" y="141"/>
              </a:cxn>
              <a:cxn ang="0">
                <a:pos x="1028" y="141"/>
              </a:cxn>
              <a:cxn ang="0">
                <a:pos x="1214" y="141"/>
              </a:cxn>
              <a:cxn ang="0">
                <a:pos x="1380" y="141"/>
              </a:cxn>
              <a:cxn ang="0">
                <a:pos x="1497" y="171"/>
              </a:cxn>
              <a:cxn ang="0">
                <a:pos x="1663" y="190"/>
              </a:cxn>
              <a:cxn ang="0">
                <a:pos x="1692" y="346"/>
              </a:cxn>
              <a:cxn ang="0">
                <a:pos x="1682" y="405"/>
              </a:cxn>
              <a:cxn ang="0">
                <a:pos x="1634" y="444"/>
              </a:cxn>
              <a:cxn ang="0">
                <a:pos x="1673" y="493"/>
              </a:cxn>
              <a:cxn ang="0">
                <a:pos x="1653" y="541"/>
              </a:cxn>
              <a:cxn ang="0">
                <a:pos x="1673" y="590"/>
              </a:cxn>
              <a:cxn ang="0">
                <a:pos x="1556" y="717"/>
              </a:cxn>
              <a:cxn ang="0">
                <a:pos x="1419" y="678"/>
              </a:cxn>
              <a:cxn ang="0">
                <a:pos x="1185" y="688"/>
              </a:cxn>
              <a:cxn ang="0">
                <a:pos x="1058" y="688"/>
              </a:cxn>
              <a:cxn ang="0">
                <a:pos x="911" y="668"/>
              </a:cxn>
              <a:cxn ang="0">
                <a:pos x="823" y="659"/>
              </a:cxn>
              <a:cxn ang="0">
                <a:pos x="657" y="668"/>
              </a:cxn>
              <a:cxn ang="0">
                <a:pos x="443" y="629"/>
              </a:cxn>
              <a:cxn ang="0">
                <a:pos x="355" y="600"/>
              </a:cxn>
              <a:cxn ang="0">
                <a:pos x="208" y="561"/>
              </a:cxn>
              <a:cxn ang="0">
                <a:pos x="52" y="473"/>
              </a:cxn>
              <a:cxn ang="0">
                <a:pos x="62" y="376"/>
              </a:cxn>
              <a:cxn ang="0">
                <a:pos x="81" y="307"/>
              </a:cxn>
              <a:cxn ang="0">
                <a:pos x="130" y="200"/>
              </a:cxn>
              <a:cxn ang="0">
                <a:pos x="130" y="102"/>
              </a:cxn>
              <a:cxn ang="0">
                <a:pos x="91" y="5"/>
              </a:cxn>
              <a:cxn ang="0">
                <a:pos x="140" y="53"/>
              </a:cxn>
              <a:cxn ang="0">
                <a:pos x="179" y="102"/>
              </a:cxn>
            </a:cxnLst>
            <a:rect l="0" t="0" r="r" b="b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solidFill>
            <a:srgbClr val="FFFFFF"/>
          </a:solidFill>
          <a:ln w="15875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33CC">
                <a:alpha val="50000"/>
              </a:srgb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908720"/>
            <a:ext cx="6883128" cy="1140510"/>
          </a:xfrm>
          <a:prstGeom prst="rect">
            <a:avLst/>
          </a:prstGeom>
          <a:noFill/>
        </p:spPr>
        <p:txBody>
          <a:bodyPr>
            <a:prstTxWarp prst="textDouble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+mn-cs"/>
              </a:rPr>
              <a:t>шығармашылық  жұмыс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6" name="Picture 16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6858" y="3795991"/>
            <a:ext cx="2671286" cy="25853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259632" y="2564904"/>
            <a:ext cx="6858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“Ортада  қаламсап”</a:t>
            </a:r>
            <a:endParaRPr lang="ru-RU" sz="44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4644008" y="188640"/>
            <a:ext cx="3888432" cy="935930"/>
          </a:xfrm>
          <a:prstGeom prst="cloudCallout">
            <a:avLst>
              <a:gd name="adj1" fmla="val -49972"/>
              <a:gd name="adj2" fmla="val 7905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</a:rPr>
              <a:t>    Жазық  дала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95536" y="260648"/>
            <a:ext cx="3888432" cy="1007938"/>
          </a:xfrm>
          <a:prstGeom prst="cloudCallout">
            <a:avLst>
              <a:gd name="adj1" fmla="val -49972"/>
              <a:gd name="adj2" fmla="val 7905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</a:rPr>
              <a:t>    Жарық  түн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39552" y="1484784"/>
            <a:ext cx="4104456" cy="1224136"/>
          </a:xfrm>
          <a:prstGeom prst="cloudCallout">
            <a:avLst>
              <a:gd name="adj1" fmla="val -49972"/>
              <a:gd name="adj2" fmla="val 7905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kk-KZ" sz="2800" b="1" i="1" dirty="0" smtClean="0">
                <a:solidFill>
                  <a:srgbClr val="C00000"/>
                </a:solidFill>
              </a:rPr>
              <a:t>Тербелген алтыбақан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860032" y="1412776"/>
            <a:ext cx="4104456" cy="1152128"/>
          </a:xfrm>
          <a:prstGeom prst="cloudCallout">
            <a:avLst>
              <a:gd name="adj1" fmla="val -49972"/>
              <a:gd name="adj2" fmla="val 7905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kk-KZ" sz="2800" b="1" i="1" dirty="0" smtClean="0">
                <a:solidFill>
                  <a:srgbClr val="C00000"/>
                </a:solidFill>
              </a:rPr>
              <a:t>Жусаган жылқы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2843808" y="3933056"/>
            <a:ext cx="4104456" cy="1224136"/>
          </a:xfrm>
          <a:prstGeom prst="cloudCallout">
            <a:avLst>
              <a:gd name="adj1" fmla="val -49972"/>
              <a:gd name="adj2" fmla="val 7905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kk-KZ" sz="2800" b="1" i="1" dirty="0" smtClean="0">
                <a:solidFill>
                  <a:srgbClr val="C00000"/>
                </a:solidFill>
              </a:rPr>
              <a:t>Жаңғырған  тау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3" name="Picture 2" descr="flover_0036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3933056"/>
            <a:ext cx="25527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flover_0036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933056"/>
            <a:ext cx="25527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2771800" y="2636912"/>
            <a:ext cx="4104456" cy="1224136"/>
          </a:xfrm>
          <a:prstGeom prst="cloudCallout">
            <a:avLst>
              <a:gd name="adj1" fmla="val -49972"/>
              <a:gd name="adj2" fmla="val 7905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kk-KZ" sz="2800" b="1" i="1" dirty="0" smtClean="0">
                <a:solidFill>
                  <a:srgbClr val="C00000"/>
                </a:solidFill>
              </a:rPr>
              <a:t>Күйсеп жатқан қой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2771800" y="5229200"/>
            <a:ext cx="4104456" cy="1224136"/>
          </a:xfrm>
          <a:prstGeom prst="cloudCallout">
            <a:avLst>
              <a:gd name="adj1" fmla="val -49972"/>
              <a:gd name="adj2" fmla="val 7905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kk-KZ" sz="2800" b="1" i="1" dirty="0" smtClean="0">
                <a:solidFill>
                  <a:srgbClr val="C00000"/>
                </a:solidFill>
              </a:rPr>
              <a:t>Малшылардың  мекені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13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_LazZаT_\4656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6776"/>
            <a:ext cx="4572000" cy="3555776"/>
          </a:xfrm>
          <a:prstGeom prst="rect">
            <a:avLst/>
          </a:prstGeom>
          <a:noFill/>
        </p:spPr>
      </p:pic>
      <p:pic>
        <p:nvPicPr>
          <p:cNvPr id="2051" name="Picture 3" descr="D:\_LazZаT_\загруженное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852937"/>
            <a:ext cx="4644008" cy="4004624"/>
          </a:xfrm>
          <a:prstGeom prst="rect">
            <a:avLst/>
          </a:prstGeom>
          <a:noFill/>
        </p:spPr>
      </p:pic>
      <p:pic>
        <p:nvPicPr>
          <p:cNvPr id="5" name="Picture 25" descr="aW1hZ2VfbWlkZGxlOjEyMDcwNC8vaW1hZ2VfbWlkZGxlOjEyMDcwNA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2664321" cy="259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2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509120"/>
            <a:ext cx="2617037" cy="186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162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Мерген</dc:creator>
  <cp:lastModifiedBy>Мерген</cp:lastModifiedBy>
  <cp:revision>17</cp:revision>
  <dcterms:created xsi:type="dcterms:W3CDTF">2014-02-18T11:26:28Z</dcterms:created>
  <dcterms:modified xsi:type="dcterms:W3CDTF">2014-02-23T15:50:45Z</dcterms:modified>
</cp:coreProperties>
</file>