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94660"/>
  </p:normalViewPr>
  <p:slideViewPr>
    <p:cSldViewPr>
      <p:cViewPr varScale="1">
        <p:scale>
          <a:sx n="81" d="100"/>
          <a:sy n="81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ekb.blizko.ru/system/images/product/000/148/768_original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Средняя школа № 50 имени Абая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Шиелийского</a:t>
            </a:r>
            <a:r>
              <a:rPr lang="ru-RU" sz="1600" b="1" i="1" dirty="0" smtClean="0">
                <a:solidFill>
                  <a:srgbClr val="002060"/>
                </a:solidFill>
              </a:rPr>
              <a:t> района аула Бала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би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715436" cy="57150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Лексическая </a:t>
            </a:r>
            <a:r>
              <a:rPr lang="ru-RU" dirty="0" smtClean="0">
                <a:solidFill>
                  <a:srgbClr val="00B0F0"/>
                </a:solidFill>
              </a:rPr>
              <a:t>тема: «Предлоги»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Грамматическая </a:t>
            </a:r>
            <a:r>
              <a:rPr lang="ru-RU" dirty="0" smtClean="0">
                <a:solidFill>
                  <a:srgbClr val="00B0F0"/>
                </a:solidFill>
              </a:rPr>
              <a:t>тема: «Сережа идет из школы»</a:t>
            </a:r>
          </a:p>
          <a:p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3-ий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класс</a:t>
            </a:r>
          </a:p>
          <a:p>
            <a:pPr algn="r"/>
            <a:endParaRPr lang="ru-RU" sz="1800" dirty="0" smtClean="0">
              <a:solidFill>
                <a:srgbClr val="FF0000"/>
              </a:solidFill>
            </a:endParaRPr>
          </a:p>
          <a:p>
            <a:pPr algn="r"/>
            <a:endParaRPr lang="ru-RU" sz="1800" dirty="0" smtClean="0">
              <a:solidFill>
                <a:srgbClr val="FF0000"/>
              </a:solidFill>
            </a:endParaRPr>
          </a:p>
          <a:p>
            <a:pPr algn="r"/>
            <a:endParaRPr lang="ru-RU" sz="1800" dirty="0" smtClean="0">
              <a:solidFill>
                <a:srgbClr val="FF0000"/>
              </a:solidFill>
            </a:endParaRPr>
          </a:p>
          <a:p>
            <a:pPr algn="r"/>
            <a:r>
              <a:rPr lang="ru-RU" sz="1800" b="1" dirty="0" smtClean="0">
                <a:solidFill>
                  <a:srgbClr val="002060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1800" b="1" dirty="0" err="1" smtClean="0">
                <a:solidFill>
                  <a:srgbClr val="002060"/>
                </a:solidFill>
              </a:rPr>
              <a:t>Омарбеккызы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</a:rPr>
              <a:t>Газиза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ekb.blizko.ru/system/images/product/000/148/768_original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57158" y="785794"/>
            <a:ext cx="1928826" cy="177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.Организационный момент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697427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Приветствие и психологический настрой учащихся к уроку.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2800" dirty="0" smtClean="0"/>
              <a:t>2. Проверка домашнего задания: Упр.5 на стр.29 </a:t>
            </a:r>
          </a:p>
          <a:p>
            <a:pPr marL="514350" indent="-514350">
              <a:buNone/>
            </a:pPr>
            <a:r>
              <a:rPr lang="ru-RU" sz="2400" dirty="0" smtClean="0"/>
              <a:t>Списать и выучить диалог «Знакомство в школе»: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В каком классе ты учишься?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Я учусь в третьем классе.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А ты в каком классе учишься?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Я тоже учусь в третьем классе.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Как ты учишься?</a:t>
            </a:r>
          </a:p>
          <a:p>
            <a:pPr marL="514350" indent="-514350">
              <a:buFontTx/>
              <a:buChar char="-"/>
            </a:pPr>
            <a:r>
              <a:rPr lang="ru-RU" sz="1600" dirty="0" smtClean="0"/>
              <a:t>Я учусь хорошо.</a:t>
            </a:r>
          </a:p>
          <a:p>
            <a:pPr marL="514350" indent="-514350">
              <a:buNone/>
            </a:pPr>
            <a:r>
              <a:rPr lang="ru-RU" sz="1600" dirty="0" smtClean="0"/>
              <a:t>  </a:t>
            </a:r>
            <a:endParaRPr lang="ru-RU" sz="16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1928802"/>
            <a:ext cx="2428892" cy="107157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4643438" y="2786058"/>
            <a:ext cx="928694" cy="71438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II</a:t>
            </a:r>
            <a:r>
              <a:rPr lang="ru-RU" dirty="0" smtClean="0">
                <a:solidFill>
                  <a:schemeClr val="tx2"/>
                </a:solidFill>
              </a:rPr>
              <a:t>. Сопоставительное объяснение нового материала 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800" dirty="0" err="1" smtClean="0"/>
              <a:t>Дулат</a:t>
            </a:r>
            <a:r>
              <a:rPr lang="ru-RU" sz="2800" dirty="0" smtClean="0"/>
              <a:t>             </a:t>
            </a:r>
            <a:r>
              <a:rPr lang="ru-RU" sz="2800" dirty="0" err="1" smtClean="0"/>
              <a:t>мектептен</a:t>
            </a:r>
            <a:r>
              <a:rPr lang="ru-RU" sz="2800" dirty="0" smtClean="0"/>
              <a:t>                </a:t>
            </a:r>
            <a:r>
              <a:rPr lang="ru-RU" sz="2800" dirty="0" err="1" smtClean="0"/>
              <a:t>келді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err="1" smtClean="0"/>
              <a:t>Дулат</a:t>
            </a:r>
            <a:r>
              <a:rPr lang="ru-RU" sz="2800" dirty="0" smtClean="0"/>
              <a:t>           пришел           </a:t>
            </a:r>
            <a:r>
              <a:rPr lang="ru-RU" sz="2800" b="1" dirty="0" smtClean="0">
                <a:solidFill>
                  <a:srgbClr val="C00000"/>
                </a:solidFill>
              </a:rPr>
              <a:t>из</a:t>
            </a:r>
            <a:r>
              <a:rPr lang="ru-RU" sz="2800" b="1" dirty="0" smtClean="0"/>
              <a:t> </a:t>
            </a:r>
            <a:r>
              <a:rPr lang="ru-RU" sz="2800" dirty="0" smtClean="0"/>
              <a:t>    школы</a:t>
            </a:r>
            <a:r>
              <a:rPr lang="ru-RU" dirty="0" smtClean="0"/>
              <a:t>.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Запомните правило!!!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Предлог – </a:t>
            </a:r>
            <a:r>
              <a:rPr lang="ru-RU" dirty="0" smtClean="0">
                <a:solidFill>
                  <a:schemeClr val="tx2"/>
                </a:solidFill>
              </a:rPr>
              <a:t>это служебная часть речи.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         Со словами пишется раздельно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Отвечают на вопросы: куда?(</a:t>
            </a:r>
            <a:r>
              <a:rPr lang="kk-KZ" dirty="0" smtClean="0">
                <a:solidFill>
                  <a:schemeClr val="tx2"/>
                </a:solidFill>
              </a:rPr>
              <a:t>қайда); </a:t>
            </a:r>
          </a:p>
          <a:p>
            <a:pPr algn="ctr">
              <a:buNone/>
            </a:pPr>
            <a:r>
              <a:rPr lang="kk-KZ" dirty="0" smtClean="0">
                <a:solidFill>
                  <a:schemeClr val="tx2"/>
                </a:solidFill>
              </a:rPr>
              <a:t>откуда? (қайдан);</a:t>
            </a:r>
            <a:r>
              <a:rPr lang="ru-RU" dirty="0" smtClean="0">
                <a:solidFill>
                  <a:schemeClr val="tx2"/>
                </a:solidFill>
              </a:rPr>
              <a:t> где? </a:t>
            </a:r>
            <a:r>
              <a:rPr lang="ru-RU" dirty="0" err="1" smtClean="0">
                <a:solidFill>
                  <a:schemeClr val="tx2"/>
                </a:solidFill>
              </a:rPr>
              <a:t>(қай жақта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4000496" y="2000240"/>
            <a:ext cx="1000132" cy="92869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Цель урока: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Научить учащихся употреблять предлоги со словами.</a:t>
            </a:r>
          </a:p>
          <a:p>
            <a:pPr>
              <a:buNone/>
            </a:pPr>
            <a:r>
              <a:rPr lang="ru-RU" dirty="0" smtClean="0"/>
              <a:t>2. Познакомить с новыми словами по теме «В школе» и ввести их в активную речь учащихся. </a:t>
            </a:r>
          </a:p>
          <a:p>
            <a:pPr>
              <a:buNone/>
            </a:pPr>
            <a:r>
              <a:rPr lang="kk-KZ" dirty="0" smtClean="0"/>
              <a:t>3</a:t>
            </a:r>
            <a:r>
              <a:rPr lang="ru-RU" dirty="0" smtClean="0"/>
              <a:t>. Развивать мышление, внимание, речь учащихся. </a:t>
            </a:r>
            <a:endParaRPr lang="ru-RU" dirty="0"/>
          </a:p>
        </p:txBody>
      </p:sp>
      <p:pic>
        <p:nvPicPr>
          <p:cNvPr id="4" name="Picture 13" descr="0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786322"/>
            <a:ext cx="1285875" cy="12858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757352-c458e5c7073b548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821537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ятно 1 6"/>
          <p:cNvSpPr/>
          <p:nvPr/>
        </p:nvSpPr>
        <p:spPr>
          <a:xfrm>
            <a:off x="928662" y="1071546"/>
            <a:ext cx="1428760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3929058" y="1785926"/>
            <a:ext cx="1428760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7000892" y="928670"/>
            <a:ext cx="1428760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500034" y="3143248"/>
            <a:ext cx="1428760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2071670" y="3143248"/>
            <a:ext cx="1571636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6858016" y="3143248"/>
            <a:ext cx="1500198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2285984" y="4714884"/>
            <a:ext cx="1571636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571472" y="4857760"/>
            <a:ext cx="1571636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6715140" y="4786322"/>
            <a:ext cx="1571636" cy="15573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kk-KZ" dirty="0" smtClean="0"/>
              <a:t/>
            </a:r>
            <a:br>
              <a:rPr lang="kk-KZ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III</a:t>
            </a:r>
            <a:r>
              <a:rPr lang="ru-RU" sz="2800" b="1" dirty="0" smtClean="0">
                <a:solidFill>
                  <a:schemeClr val="tx2"/>
                </a:solidFill>
              </a:rPr>
              <a:t>. Групповая работа по тексту: 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chemeClr val="tx2"/>
                </a:solidFill>
              </a:rPr>
              <a:t>   1.Упр №1. </a:t>
            </a:r>
            <a:r>
              <a:rPr lang="ru-RU" sz="2000" b="1" i="1" dirty="0" smtClean="0">
                <a:solidFill>
                  <a:schemeClr val="tx2"/>
                </a:solidFill>
              </a:rPr>
              <a:t>Прочитать текст, озаглавить его. Найти предлоги и обратить внимание на их правописание</a:t>
            </a:r>
            <a:r>
              <a:rPr lang="ru-RU" sz="2000" i="1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Сережа идет из школы. Он идет домой. По дороге надо зайти в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магазин.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Вот магазин. Сережа входит в магазин. В магазине хлеб, молоко и масло.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Сережа купил  хлеб и молоко.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Сережа пришел домой. Он снял куртку. Сережа вымыл  руки. Потом он обедал.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После обеда Сережа мыл посуду, подметал пол.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Так Сережа помогает маме.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. Словарная работа</a:t>
            </a:r>
            <a:r>
              <a:rPr lang="ru-RU" sz="2800" b="1" dirty="0" smtClean="0"/>
              <a:t>: </a:t>
            </a:r>
            <a:r>
              <a:rPr lang="ru-RU" sz="2300" dirty="0" smtClean="0">
                <a:solidFill>
                  <a:srgbClr val="C00000"/>
                </a:solidFill>
              </a:rPr>
              <a:t>идет – </a:t>
            </a:r>
            <a:r>
              <a:rPr lang="ru-RU" sz="2300" dirty="0" err="1" smtClean="0">
                <a:solidFill>
                  <a:srgbClr val="C00000"/>
                </a:solidFill>
              </a:rPr>
              <a:t>келе</a:t>
            </a:r>
            <a:r>
              <a:rPr lang="ru-RU" sz="2300" dirty="0" smtClean="0">
                <a:solidFill>
                  <a:srgbClr val="C00000"/>
                </a:solidFill>
              </a:rPr>
              <a:t> </a:t>
            </a:r>
            <a:r>
              <a:rPr lang="ru-RU" sz="2300" dirty="0" err="1" smtClean="0">
                <a:solidFill>
                  <a:srgbClr val="C00000"/>
                </a:solidFill>
              </a:rPr>
              <a:t>жатыр</a:t>
            </a:r>
            <a:r>
              <a:rPr lang="ru-RU" sz="2300" dirty="0" smtClean="0">
                <a:solidFill>
                  <a:srgbClr val="C00000"/>
                </a:solidFill>
              </a:rPr>
              <a:t>, зайти – к</a:t>
            </a:r>
            <a:r>
              <a:rPr lang="kk-KZ" sz="2300" dirty="0" smtClean="0">
                <a:solidFill>
                  <a:srgbClr val="C00000"/>
                </a:solidFill>
              </a:rPr>
              <a:t>іру, снял – шешті, обедал – түстенді, мыл посуду – ыдыс жуды, подметал пол – еденді сыпырды. </a:t>
            </a:r>
          </a:p>
          <a:p>
            <a:pPr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  </a:t>
            </a:r>
            <a:br>
              <a:rPr lang="ru-RU" sz="23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3. Работа </a:t>
            </a:r>
            <a:r>
              <a:rPr lang="ru-RU" sz="2800" b="1" dirty="0" smtClean="0">
                <a:solidFill>
                  <a:srgbClr val="002060"/>
                </a:solidFill>
              </a:rPr>
              <a:t>над произношением трудных слов: </a:t>
            </a:r>
          </a:p>
          <a:p>
            <a:pPr algn="just">
              <a:buNone/>
            </a:pPr>
            <a:r>
              <a:rPr lang="ru-RU" sz="2300" dirty="0" smtClean="0">
                <a:solidFill>
                  <a:srgbClr val="C00000"/>
                </a:solidFill>
              </a:rPr>
              <a:t>            из класса, из школы, из больницы, из библиотеки.  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4. Развитие мышления (ответить на вопросы):  </a:t>
            </a:r>
          </a:p>
          <a:p>
            <a:pPr algn="just"/>
            <a:r>
              <a:rPr lang="ru-RU" sz="2300" dirty="0" smtClean="0">
                <a:solidFill>
                  <a:srgbClr val="002060"/>
                </a:solidFill>
              </a:rPr>
              <a:t> Откуда идет Сережа?</a:t>
            </a:r>
          </a:p>
          <a:p>
            <a:pPr algn="just"/>
            <a:r>
              <a:rPr lang="ru-RU" sz="2300" dirty="0" smtClean="0">
                <a:solidFill>
                  <a:srgbClr val="002060"/>
                </a:solidFill>
              </a:rPr>
              <a:t>Куда Сережа входит?</a:t>
            </a:r>
          </a:p>
          <a:p>
            <a:pPr algn="just"/>
            <a:r>
              <a:rPr lang="ru-RU" sz="2300" dirty="0" smtClean="0">
                <a:solidFill>
                  <a:srgbClr val="002060"/>
                </a:solidFill>
              </a:rPr>
              <a:t>Что купил Сережа в магазине?</a:t>
            </a:r>
          </a:p>
          <a:p>
            <a:pPr algn="just"/>
            <a:r>
              <a:rPr lang="ru-RU" sz="2300" dirty="0" smtClean="0">
                <a:solidFill>
                  <a:srgbClr val="002060"/>
                </a:solidFill>
              </a:rPr>
              <a:t>Куда пришел Сережа?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Диагональная полоса 3"/>
          <p:cNvSpPr/>
          <p:nvPr/>
        </p:nvSpPr>
        <p:spPr>
          <a:xfrm>
            <a:off x="3857620" y="3214686"/>
            <a:ext cx="45719" cy="7143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>
            <a:off x="5857884" y="3214686"/>
            <a:ext cx="71438" cy="7143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>
            <a:off x="6929454" y="3214686"/>
            <a:ext cx="71438" cy="7143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>
            <a:off x="1214414" y="3500438"/>
            <a:ext cx="71438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>
            <a:off x="3571868" y="3500438"/>
            <a:ext cx="71438" cy="7143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иагональная полоса 8"/>
          <p:cNvSpPr/>
          <p:nvPr/>
        </p:nvSpPr>
        <p:spPr>
          <a:xfrm>
            <a:off x="6072198" y="3429000"/>
            <a:ext cx="71438" cy="14287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IV</a:t>
            </a:r>
            <a:r>
              <a:rPr lang="ru-RU" sz="2400" b="1" dirty="0" smtClean="0">
                <a:solidFill>
                  <a:srgbClr val="002060"/>
                </a:solidFill>
              </a:rPr>
              <a:t>. Тренировочное упражнение для закрепления темы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4826597_predlogi_3"/>
          <p:cNvPicPr>
            <a:picLocks noGrp="1"/>
          </p:cNvPicPr>
          <p:nvPr>
            <p:ph idx="1"/>
          </p:nvPr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 bwMode="auto">
          <a:xfrm>
            <a:off x="2928926" y="1142984"/>
            <a:ext cx="321471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Лента лицом вверх 11"/>
          <p:cNvSpPr/>
          <p:nvPr/>
        </p:nvSpPr>
        <p:spPr>
          <a:xfrm>
            <a:off x="2786050" y="4714884"/>
            <a:ext cx="3357554" cy="357190"/>
          </a:xfrm>
          <a:prstGeom prst="ribbon2">
            <a:avLst>
              <a:gd name="adj1" fmla="val 22762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ашивка 12"/>
          <p:cNvSpPr/>
          <p:nvPr/>
        </p:nvSpPr>
        <p:spPr>
          <a:xfrm>
            <a:off x="3071802" y="1714488"/>
            <a:ext cx="2857520" cy="214314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5357826"/>
            <a:ext cx="8697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V.</a:t>
            </a:r>
            <a:r>
              <a:rPr lang="ru-RU" sz="2800" b="1" dirty="0" err="1" smtClean="0">
                <a:solidFill>
                  <a:srgbClr val="002060"/>
                </a:solidFill>
              </a:rPr>
              <a:t>Культминутка</a:t>
            </a:r>
            <a:r>
              <a:rPr lang="ru-RU" sz="2800" b="1" dirty="0" smtClean="0">
                <a:solidFill>
                  <a:srgbClr val="002060"/>
                </a:solidFill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диалог-игра «В магазине» (вы пришли в магазин, вам надо купить литр молока и хлеб. Разыграйте этот диалог)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VI</a:t>
            </a:r>
            <a:r>
              <a:rPr lang="ru-RU" sz="3600" dirty="0" smtClean="0">
                <a:solidFill>
                  <a:srgbClr val="002060"/>
                </a:solidFill>
              </a:rPr>
              <a:t>. Работа по учебнику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Упр. 3 на стр. 31. Кто составит больше предложений по схеме?</a:t>
            </a:r>
          </a:p>
          <a:p>
            <a:pPr>
              <a:buNone/>
            </a:pPr>
            <a:r>
              <a:rPr lang="ru-RU" b="1" dirty="0" smtClean="0"/>
              <a:t>                                      </a:t>
            </a:r>
            <a:r>
              <a:rPr lang="ru-RU" sz="1800" b="1" dirty="0" smtClean="0"/>
              <a:t>         школу</a:t>
            </a:r>
          </a:p>
          <a:p>
            <a:pPr>
              <a:buNone/>
            </a:pPr>
            <a:r>
              <a:rPr lang="ru-RU" sz="2400" b="1" dirty="0" smtClean="0"/>
              <a:t>Мальчик идет    </a:t>
            </a:r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r>
              <a:rPr lang="ru-RU" sz="2400" b="1" dirty="0" smtClean="0"/>
              <a:t> </a:t>
            </a:r>
          </a:p>
          <a:p>
            <a:pPr>
              <a:buNone/>
            </a:pPr>
            <a:r>
              <a:rPr lang="ru-RU" sz="2400" b="1" dirty="0" smtClean="0"/>
              <a:t>                                                         </a:t>
            </a:r>
            <a:r>
              <a:rPr lang="ru-RU" sz="1800" b="1" dirty="0" smtClean="0"/>
              <a:t>больницу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                              библиотеки</a:t>
            </a:r>
          </a:p>
          <a:p>
            <a:pPr>
              <a:buNone/>
            </a:pPr>
            <a:r>
              <a:rPr lang="ru-RU" sz="2400" b="1" dirty="0" smtClean="0"/>
              <a:t>Мальчик идет </a:t>
            </a:r>
            <a:r>
              <a:rPr lang="ru-RU" sz="2400" b="1" dirty="0" smtClean="0">
                <a:solidFill>
                  <a:srgbClr val="C00000"/>
                </a:solidFill>
              </a:rPr>
              <a:t>из </a:t>
            </a:r>
          </a:p>
          <a:p>
            <a:pPr>
              <a:buNone/>
            </a:pPr>
            <a:r>
              <a:rPr lang="ru-RU" b="1" dirty="0" smtClean="0"/>
              <a:t>                                       </a:t>
            </a:r>
            <a:r>
              <a:rPr lang="ru-RU" sz="1800" b="1" dirty="0" smtClean="0"/>
              <a:t>аптеки</a:t>
            </a:r>
            <a:r>
              <a:rPr lang="ru-RU" b="1" dirty="0" smtClean="0"/>
              <a:t>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214678" y="2928934"/>
            <a:ext cx="107157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14678" y="3357562"/>
            <a:ext cx="100013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928926" y="4643446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28926" y="5000636"/>
            <a:ext cx="107157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00628" y="300037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14942" y="471488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43438" y="564357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286380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3" descr="0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786322"/>
            <a:ext cx="1285875" cy="12858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VII</a:t>
            </a:r>
            <a:r>
              <a:rPr lang="ru-RU" b="1" dirty="0" smtClean="0">
                <a:solidFill>
                  <a:schemeClr val="tx2"/>
                </a:solidFill>
              </a:rPr>
              <a:t>. Домашнее задание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Упр. на </a:t>
            </a:r>
            <a:r>
              <a:rPr lang="en-US" dirty="0" smtClean="0">
                <a:solidFill>
                  <a:schemeClr val="tx2"/>
                </a:solidFill>
              </a:rPr>
              <a:t>4 </a:t>
            </a:r>
            <a:r>
              <a:rPr lang="ru-RU" dirty="0" smtClean="0">
                <a:solidFill>
                  <a:schemeClr val="tx2"/>
                </a:solidFill>
              </a:rPr>
              <a:t>стр. 31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VIII</a:t>
            </a:r>
            <a:r>
              <a:rPr lang="ru-RU" b="1" dirty="0" smtClean="0">
                <a:solidFill>
                  <a:schemeClr val="tx2"/>
                </a:solidFill>
              </a:rPr>
              <a:t>. Итог урока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- Вы сегодня хорошо поработали, молодцы!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(Выставление оценок)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 descr="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86190"/>
            <a:ext cx="1644650" cy="14382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311</Words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Средняя школа № 50 имени Абая Шиелийского района аула Бала би      </vt:lpstr>
      <vt:lpstr>I.Организационный момент</vt:lpstr>
      <vt:lpstr>II. Сопоставительное объяснение нового материала  </vt:lpstr>
      <vt:lpstr>Цель урока:</vt:lpstr>
      <vt:lpstr>Слайд 5</vt:lpstr>
      <vt:lpstr> </vt:lpstr>
      <vt:lpstr>IV. Тренировочное упражнение для закрепления темы </vt:lpstr>
      <vt:lpstr>VI. Работа по учебнику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77</cp:revision>
  <dcterms:modified xsi:type="dcterms:W3CDTF">2014-08-17T18:43:52Z</dcterms:modified>
</cp:coreProperties>
</file>