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3" r:id="rId3"/>
    <p:sldId id="337" r:id="rId4"/>
    <p:sldId id="336" r:id="rId5"/>
    <p:sldId id="343" r:id="rId6"/>
    <p:sldId id="358" r:id="rId7"/>
    <p:sldId id="344" r:id="rId8"/>
    <p:sldId id="339" r:id="rId9"/>
    <p:sldId id="340" r:id="rId10"/>
    <p:sldId id="342" r:id="rId11"/>
    <p:sldId id="258" r:id="rId12"/>
    <p:sldId id="289" r:id="rId13"/>
    <p:sldId id="290" r:id="rId14"/>
    <p:sldId id="316" r:id="rId15"/>
    <p:sldId id="317" r:id="rId16"/>
    <p:sldId id="295" r:id="rId17"/>
    <p:sldId id="296" r:id="rId18"/>
    <p:sldId id="297" r:id="rId19"/>
    <p:sldId id="356" r:id="rId20"/>
    <p:sldId id="318" r:id="rId21"/>
    <p:sldId id="357" r:id="rId22"/>
    <p:sldId id="309" r:id="rId23"/>
    <p:sldId id="310" r:id="rId24"/>
    <p:sldId id="338" r:id="rId25"/>
    <p:sldId id="354" r:id="rId26"/>
    <p:sldId id="353" r:id="rId27"/>
    <p:sldId id="313" r:id="rId28"/>
    <p:sldId id="352" r:id="rId29"/>
    <p:sldId id="355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27" r:id="rId38"/>
    <p:sldId id="331" r:id="rId39"/>
    <p:sldId id="291" r:id="rId40"/>
    <p:sldId id="329" r:id="rId41"/>
    <p:sldId id="328" r:id="rId42"/>
    <p:sldId id="314" r:id="rId43"/>
    <p:sldId id="332" r:id="rId44"/>
    <p:sldId id="26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1E54"/>
    <a:srgbClr val="FF0000"/>
    <a:srgbClr val="CC6600"/>
    <a:srgbClr val="1A80C3"/>
    <a:srgbClr val="4E9ED2"/>
    <a:srgbClr val="F4E59C"/>
    <a:srgbClr val="DDDDDD"/>
    <a:srgbClr val="B2B2B2"/>
    <a:srgbClr val="003399"/>
    <a:srgbClr val="020A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7"/>
      <c:perspective val="30"/>
    </c:view3D>
    <c:plotArea>
      <c:layout>
        <c:manualLayout>
          <c:layoutTarget val="inner"/>
          <c:xMode val="edge"/>
          <c:yMode val="edge"/>
          <c:x val="6.4780867235345596E-2"/>
          <c:y val="5.0245098039215695E-2"/>
          <c:w val="0.62915518372703416"/>
          <c:h val="0.860294117647058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explosion val="18"/>
          <c:dPt>
            <c:idx val="2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5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</c:spPr>
          </c:dPt>
          <c:dPt>
            <c:idx val="8"/>
            <c:spPr>
              <a:solidFill>
                <a:schemeClr val="tx1"/>
              </a:solidFill>
              <a:ln>
                <a:solidFill>
                  <a:srgbClr val="FFFF00"/>
                </a:solidFill>
              </a:ln>
            </c:spPr>
          </c:dPt>
          <c:dPt>
            <c:idx val="9"/>
            <c:spPr>
              <a:solidFill>
                <a:srgbClr val="211E54"/>
              </a:solidFill>
              <a:ln>
                <a:solidFill>
                  <a:srgbClr val="FFFF00"/>
                </a:solidFill>
              </a:ln>
            </c:spPr>
          </c:dPt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оттек</c:v>
                </c:pt>
                <c:pt idx="1">
                  <c:v>кремний</c:v>
                </c:pt>
                <c:pt idx="2">
                  <c:v>Алюминий</c:v>
                </c:pt>
                <c:pt idx="3">
                  <c:v>темір</c:v>
                </c:pt>
                <c:pt idx="4">
                  <c:v>кальций </c:v>
                </c:pt>
                <c:pt idx="5">
                  <c:v>натрий </c:v>
                </c:pt>
                <c:pt idx="6">
                  <c:v>калий</c:v>
                </c:pt>
                <c:pt idx="7">
                  <c:v>магний </c:v>
                </c:pt>
                <c:pt idx="8">
                  <c:v>сутек</c:v>
                </c:pt>
                <c:pt idx="9">
                  <c:v>тағы басқалар 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0%">
                  <c:v>0.49130000000000007</c:v>
                </c:pt>
                <c:pt idx="1">
                  <c:v>0.26</c:v>
                </c:pt>
                <c:pt idx="2" formatCode="0.00%">
                  <c:v>7.400000000000001E-2</c:v>
                </c:pt>
                <c:pt idx="3" formatCode="0.00%">
                  <c:v>4.200000000000001E-2</c:v>
                </c:pt>
                <c:pt idx="4" formatCode="0.00%">
                  <c:v>3.2500000000000008E-2</c:v>
                </c:pt>
                <c:pt idx="5" formatCode="0.00%">
                  <c:v>2.4000000000000004E-2</c:v>
                </c:pt>
                <c:pt idx="6" formatCode="0.00%">
                  <c:v>2.35E-2</c:v>
                </c:pt>
                <c:pt idx="7" formatCode="0.00%">
                  <c:v>2.35E-2</c:v>
                </c:pt>
                <c:pt idx="8">
                  <c:v>1.0000000000000002E-2</c:v>
                </c:pt>
                <c:pt idx="9" formatCode="0.00%">
                  <c:v>1.8700000000000005E-2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3093914041994745"/>
          <c:y val="0.10650860737995987"/>
          <c:w val="0.25864419291338575"/>
          <c:h val="0.818845530338119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Oval 20"/>
          <p:cNvSpPr>
            <a:spLocks noChangeArrowheads="1"/>
          </p:cNvSpPr>
          <p:nvPr/>
        </p:nvSpPr>
        <p:spPr bwMode="gray">
          <a:xfrm>
            <a:off x="685800" y="304800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ltGray">
          <a:xfrm>
            <a:off x="11113" y="4437063"/>
            <a:ext cx="9132887" cy="17287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00" y="5334000"/>
            <a:ext cx="6553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62000" y="6419850"/>
            <a:ext cx="2133600" cy="1714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400800"/>
            <a:ext cx="685800" cy="171450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0B0098-D536-4EEA-B5F4-52ECDC2E67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white">
          <a:xfrm>
            <a:off x="7620000" y="63246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LOGO</a:t>
            </a:r>
          </a:p>
        </p:txBody>
      </p:sp>
      <p:sp>
        <p:nvSpPr>
          <p:cNvPr id="3093" name="Oval 21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Oval 22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Oval 23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Oval 25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267200" y="1295400"/>
            <a:ext cx="4495800" cy="2286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15000" y="6391275"/>
            <a:ext cx="1933575" cy="244475"/>
          </a:xfrm>
        </p:spPr>
        <p:txBody>
          <a:bodyPr/>
          <a:lstStyle>
            <a:lvl1pPr algn="r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53607-C84C-4933-AFC9-88AC6B48B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79438"/>
            <a:ext cx="18288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79438"/>
            <a:ext cx="53340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99A45-1E1F-4C48-9053-0D4A4DDA6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79438"/>
            <a:ext cx="6324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1600" y="1295400"/>
            <a:ext cx="73152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64BC2B-253A-4BCA-B07A-56090C935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00D9-3536-4900-8A0A-847D872E6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785C5-5D18-4641-8EDE-3ABEE8B0B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295400"/>
            <a:ext cx="3581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0374E-D7AC-4011-84D5-5E7401A1E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5253-D827-4068-B56B-70A94F8B7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E9278-1929-4327-95CD-1C1CE0E1E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BA280-CBC8-4F5C-952B-89EABFB2F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0D5DF-44E6-491E-8149-67AA9B3BD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D427-439E-4539-AD5F-3AC3973B6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Oval 18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3333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5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Oval 21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6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2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579438"/>
            <a:ext cx="632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47DA8F-9F71-43E8-9EC5-C86B8D72E5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954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20.xml"/><Relationship Id="rId9" Type="http://schemas.openxmlformats.org/officeDocument/2006/relationships/slide" Target="slide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31970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 класс      Химия  </a:t>
            </a:r>
            <a:endParaRPr lang="kk-KZ" sz="32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Турабаева Манат Абдулақызы</a:t>
            </a:r>
            <a:r>
              <a:rPr lang="kk-KZ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Оттек. Оксидтер.Жану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түрі: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еминар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сабақ </a:t>
            </a: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типі: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бекіту,қорытындылау сабағы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ұжымдық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 әдісі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ұжымдық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93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95400"/>
            <a:ext cx="7315200" cy="5445968"/>
          </a:xfrm>
        </p:spPr>
        <p:txBody>
          <a:bodyPr/>
          <a:lstStyle/>
          <a:p>
            <a:r>
              <a:rPr lang="ru-RU" sz="2000" dirty="0">
                <a:solidFill>
                  <a:srgbClr val="2B2B2B"/>
                </a:solidFill>
                <a:latin typeface="Tahoma"/>
              </a:rPr>
              <a:t>Если приготовленный салат из свежих овощей </a:t>
            </a:r>
            <a:r>
              <a:rPr lang="ru-RU" sz="2000" dirty="0" err="1" smtClean="0">
                <a:solidFill>
                  <a:srgbClr val="2B2B2B"/>
                </a:solidFill>
                <a:latin typeface="Tahoma"/>
              </a:rPr>
              <a:t>заветрилься</a:t>
            </a:r>
            <a:r>
              <a:rPr lang="ru-RU" sz="2000" dirty="0" smtClean="0">
                <a:solidFill>
                  <a:srgbClr val="2B2B2B"/>
                </a:solidFill>
                <a:latin typeface="Tahoma"/>
              </a:rPr>
              <a:t> </a:t>
            </a:r>
            <a:r>
              <a:rPr lang="ru-RU" sz="2000" dirty="0">
                <a:solidFill>
                  <a:srgbClr val="2B2B2B"/>
                </a:solidFill>
                <a:latin typeface="Tahoma"/>
              </a:rPr>
              <a:t>и потерял аппетитный вид, можно полить салат перекисью водорода, накрыть крышкой и поместить в холодильник на 15-20 минут. Салат восстановит свой вид.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7606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50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32" y="500042"/>
            <a:ext cx="6638940" cy="2286000"/>
          </a:xfrm>
        </p:spPr>
        <p:txBody>
          <a:bodyPr/>
          <a:lstStyle/>
          <a:p>
            <a:r>
              <a:rPr lang="kk-KZ" i="1" dirty="0" smtClean="0"/>
              <a:t>Интеллектуалдық сайыс сабағы</a:t>
            </a:r>
            <a:br>
              <a:rPr lang="kk-KZ" i="1" dirty="0" smtClean="0"/>
            </a:br>
            <a:endParaRPr lang="ru-R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57224" y="5429264"/>
            <a:ext cx="6553200" cy="457200"/>
          </a:xfrm>
        </p:spPr>
        <p:txBody>
          <a:bodyPr/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 өмірге қызмет етеді!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4EBE0E320CAE0E7E0F5F1F2E0EDE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9520" y="5372466"/>
            <a:ext cx="1477962" cy="1485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/>
              <a:t>I. Таныстыру   (озон,  оттек)</a:t>
            </a:r>
            <a:endParaRPr lang="ru-RU" dirty="0" smtClean="0"/>
          </a:p>
          <a:p>
            <a:r>
              <a:rPr lang="kk-KZ" b="1" dirty="0" smtClean="0"/>
              <a:t>II. Жорға. ( </a:t>
            </a:r>
            <a:r>
              <a:rPr lang="ru-RU" b="1" dirty="0" smtClean="0"/>
              <a:t>10 </a:t>
            </a:r>
            <a:r>
              <a:rPr lang="kk-KZ" b="1" dirty="0" smtClean="0"/>
              <a:t>сұрақ-жауап)</a:t>
            </a:r>
            <a:endParaRPr lang="ru-RU" dirty="0" smtClean="0"/>
          </a:p>
          <a:p>
            <a:r>
              <a:rPr lang="kk-KZ" b="1" dirty="0" smtClean="0"/>
              <a:t>III. Сиқырлы ұяшықтар </a:t>
            </a:r>
            <a:endParaRPr lang="ru-RU" dirty="0" smtClean="0"/>
          </a:p>
          <a:p>
            <a:r>
              <a:rPr lang="kk-KZ" b="1" dirty="0" smtClean="0"/>
              <a:t>IV. Көкпар  (есеп шығару)</a:t>
            </a:r>
          </a:p>
          <a:p>
            <a:r>
              <a:rPr lang="kk-KZ" b="1" dirty="0" smtClean="0"/>
              <a:t>Ой түйін</a:t>
            </a:r>
            <a:endParaRPr lang="ru-RU" dirty="0" smtClean="0"/>
          </a:p>
          <a:p>
            <a:r>
              <a:rPr lang="kk-KZ" b="1" dirty="0" smtClean="0"/>
              <a:t>VI. Үй тапсырмасы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077072"/>
            <a:ext cx="6324600" cy="844184"/>
          </a:xfrm>
        </p:spPr>
        <p:txBody>
          <a:bodyPr/>
          <a:lstStyle/>
          <a:p>
            <a:pPr algn="ctr"/>
            <a:r>
              <a:rPr lang="kk-KZ" dirty="0" smtClean="0"/>
              <a:t>1 минуттың ішінде сұрақтарға жауап беру керек! Әр сұрақ </a:t>
            </a:r>
            <a:r>
              <a:rPr lang="ru-RU" dirty="0" smtClean="0"/>
              <a:t>1 балл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285992"/>
            <a:ext cx="47443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ЖОРҒА</a:t>
            </a:r>
            <a:endParaRPr lang="ru-RU" sz="1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Тулпар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5" y="-1"/>
            <a:ext cx="2987825" cy="29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33643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Оттектің </a:t>
            </a:r>
            <a:r>
              <a:rPr lang="kk-K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аллотропиялық түр өзгерісі?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Жер </a:t>
            </a:r>
            <a:r>
              <a:rPr lang="kk-K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бетінде  екінші 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орын алатын элемент?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жанғанда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түзілетін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Оттек газын қандай баллонда сақтайды?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Оттек латын тілінен аударғанда қандай мағына береді?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Фосфор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калай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жанады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бөле жүретін реакция 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487001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Тулпар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-1"/>
            <a:ext cx="3347864" cy="29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33643"/>
            <a:ext cx="540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Оттегі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суда ?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оттекпен </a:t>
            </a:r>
            <a:r>
              <a:rPr lang="kk-KZ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әрекеттесуі      реакциясы калай аталады.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беті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оттегі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каншасыншы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Оттегін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Күкірт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жалынмен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жанады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сіңіре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реакция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Ауаның құрамын алғаш рет қай ғалым анықтады?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918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6572264" y="1500174"/>
            <a:ext cx="940496" cy="722810"/>
          </a:xfrm>
          <a:prstGeom prst="roundRect">
            <a:avLst>
              <a:gd name="adj" fmla="val 18613"/>
            </a:avLst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>
            <a:hlinkClick r:id="rId5" action="ppaction://hlinksldjump"/>
          </p:cNvPr>
          <p:cNvSpPr/>
          <p:nvPr/>
        </p:nvSpPr>
        <p:spPr>
          <a:xfrm>
            <a:off x="5214942" y="1500174"/>
            <a:ext cx="869058" cy="73674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2357422" y="1500174"/>
            <a:ext cx="869058" cy="79424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10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>
            <a:hlinkClick r:id="rId6" action="ppaction://hlinksldjump"/>
          </p:cNvPr>
          <p:cNvSpPr/>
          <p:nvPr/>
        </p:nvSpPr>
        <p:spPr>
          <a:xfrm>
            <a:off x="3714744" y="1500174"/>
            <a:ext cx="940496" cy="79424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>
            <a:hlinkClick r:id="rId5" action="ppaction://hlinksldjump"/>
          </p:cNvPr>
          <p:cNvSpPr/>
          <p:nvPr/>
        </p:nvSpPr>
        <p:spPr>
          <a:xfrm>
            <a:off x="8072462" y="1500174"/>
            <a:ext cx="856355" cy="6907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9" name="WordArt 61"/>
          <p:cNvSpPr>
            <a:spLocks noChangeArrowheads="1" noChangeShapeType="1" noTextEdit="1"/>
          </p:cNvSpPr>
          <p:nvPr/>
        </p:nvSpPr>
        <p:spPr bwMode="auto">
          <a:xfrm>
            <a:off x="5214942" y="357166"/>
            <a:ext cx="2143140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ұяшықтар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247" name="WordArt 79"/>
          <p:cNvSpPr>
            <a:spLocks noChangeArrowheads="1" noChangeShapeType="1" noTextEdit="1"/>
          </p:cNvSpPr>
          <p:nvPr/>
        </p:nvSpPr>
        <p:spPr bwMode="auto">
          <a:xfrm>
            <a:off x="2357422" y="214290"/>
            <a:ext cx="259556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Сиқырлы 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3714744" y="2857496"/>
            <a:ext cx="940496" cy="79424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>
            <a:hlinkClick r:id="rId5" action="ppaction://hlinksldjump"/>
          </p:cNvPr>
          <p:cNvSpPr/>
          <p:nvPr/>
        </p:nvSpPr>
        <p:spPr>
          <a:xfrm>
            <a:off x="5214942" y="2857496"/>
            <a:ext cx="869058" cy="80818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30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>
            <a:hlinkClick r:id="rId3" action="ppaction://hlinksldjump"/>
          </p:cNvPr>
          <p:cNvSpPr/>
          <p:nvPr/>
        </p:nvSpPr>
        <p:spPr>
          <a:xfrm>
            <a:off x="6572264" y="2857496"/>
            <a:ext cx="940496" cy="722810"/>
          </a:xfrm>
          <a:prstGeom prst="roundRect">
            <a:avLst>
              <a:gd name="adj" fmla="val 18613"/>
            </a:avLst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>
            <a:hlinkClick r:id="rId5" action="ppaction://hlinksldjump"/>
          </p:cNvPr>
          <p:cNvSpPr/>
          <p:nvPr/>
        </p:nvSpPr>
        <p:spPr>
          <a:xfrm>
            <a:off x="8072462" y="2928934"/>
            <a:ext cx="856355" cy="6907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50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>
            <a:hlinkClick r:id="rId6" action="ppaction://hlinksldjump"/>
          </p:cNvPr>
          <p:cNvSpPr/>
          <p:nvPr/>
        </p:nvSpPr>
        <p:spPr>
          <a:xfrm>
            <a:off x="2431225" y="2825462"/>
            <a:ext cx="869058" cy="79424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rId9" action="ppaction://hlinksldjump"/>
          </p:cNvPr>
          <p:cNvSpPr/>
          <p:nvPr/>
        </p:nvSpPr>
        <p:spPr>
          <a:xfrm>
            <a:off x="7715272" y="6215058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54153"/>
            <a:ext cx="41764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800" baseline="-25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800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NаОН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kk-KZ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оксидтердің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формуласын теріп жазып,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аттарын атаңыз.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балл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4" descr="0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0"/>
            <a:ext cx="3851921" cy="363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0" descr="1(6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290"/>
            <a:ext cx="1317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77668"/>
            <a:ext cx="74612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Оттекті біз  </a:t>
            </a:r>
            <a:r>
              <a:rPr lang="kk-KZ" sz="2800" dirty="0"/>
              <a:t>лабораторияда </a:t>
            </a:r>
            <a:r>
              <a:rPr lang="kk-KZ" sz="2800" dirty="0" smtClean="0"/>
              <a:t>қандай заттардан аламыз ? </a:t>
            </a:r>
          </a:p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>4 балл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7" name="Picture 7" descr="11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3500438"/>
            <a:ext cx="24114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1(6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26375" y="1285860"/>
            <a:ext cx="1317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neva-master.ru/by/pic/radionetplus_ru_zamki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2952750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13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724" y="-243408"/>
            <a:ext cx="32750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Безымянн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6" t="20486" r="63281" b="51953"/>
          <a:stretch>
            <a:fillRect/>
          </a:stretch>
        </p:blipFill>
        <p:spPr bwMode="auto">
          <a:xfrm>
            <a:off x="3419475" y="4508500"/>
            <a:ext cx="247332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WordArt 9"/>
          <p:cNvSpPr>
            <a:spLocks noChangeArrowheads="1" noChangeShapeType="1" noTextEdit="1"/>
          </p:cNvSpPr>
          <p:nvPr/>
        </p:nvSpPr>
        <p:spPr bwMode="auto">
          <a:xfrm>
            <a:off x="1042988" y="4625975"/>
            <a:ext cx="2087562" cy="223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KMnO</a:t>
            </a:r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990099"/>
              </a:solidFill>
              <a:latin typeface="Arial"/>
              <a:cs typeface="Arial"/>
            </a:endParaRPr>
          </a:p>
        </p:txBody>
      </p:sp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3132138" y="5229225"/>
            <a:ext cx="35877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3499" name="WordArt 11"/>
          <p:cNvSpPr>
            <a:spLocks noChangeArrowheads="1" noChangeShapeType="1" noTextEdit="1"/>
          </p:cNvSpPr>
          <p:nvPr/>
        </p:nvSpPr>
        <p:spPr bwMode="auto">
          <a:xfrm>
            <a:off x="6084888" y="4581525"/>
            <a:ext cx="1728787" cy="158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KClO</a:t>
            </a:r>
            <a:endParaRPr lang="en-US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8027988" y="5876925"/>
            <a:ext cx="2159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3501" name="WordArt 13"/>
          <p:cNvSpPr>
            <a:spLocks noChangeArrowheads="1" noChangeShapeType="1" noTextEdit="1"/>
          </p:cNvSpPr>
          <p:nvPr/>
        </p:nvSpPr>
        <p:spPr bwMode="auto">
          <a:xfrm>
            <a:off x="3563938" y="2565400"/>
            <a:ext cx="981075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H</a:t>
            </a:r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>
            <a:off x="4572000" y="3500438"/>
            <a:ext cx="360363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3503" name="WordArt 15"/>
          <p:cNvSpPr>
            <a:spLocks noChangeArrowheads="1" noChangeShapeType="1" noTextEdit="1"/>
          </p:cNvSpPr>
          <p:nvPr/>
        </p:nvSpPr>
        <p:spPr bwMode="auto">
          <a:xfrm>
            <a:off x="5076825" y="2492375"/>
            <a:ext cx="1008063" cy="1243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63504" name="WordArt 16"/>
          <p:cNvSpPr>
            <a:spLocks noChangeArrowheads="1" noChangeShapeType="1" noTextEdit="1"/>
          </p:cNvSpPr>
          <p:nvPr/>
        </p:nvSpPr>
        <p:spPr bwMode="auto">
          <a:xfrm>
            <a:off x="3276600" y="333375"/>
            <a:ext cx="2663825" cy="172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HgO</a:t>
            </a:r>
            <a:endParaRPr lang="en-US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2160587" cy="1944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Ауа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462" y="3481388"/>
            <a:ext cx="377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64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95288" y="46038"/>
            <a:ext cx="8569325" cy="1366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Сабақтың мақсаты: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700338" y="1392238"/>
            <a:ext cx="403225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Білімділік: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44463" y="1846174"/>
            <a:ext cx="8999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Дамыта оқыту жүйесін пайдалана отырып,жай заттардың қасиеттерін зерттеуді,оқушылардың өз бетінше жұмыс жасап,қорытындылауға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«Оттек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Оксидтер. Жану» тарауы бойынша алған білімдерін толықтырып, </a:t>
            </a:r>
          </a:p>
          <a:p>
            <a:pPr algn="ctr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танымдық ой-өрістерін кеңейту. Химия пәніне деген қызығушылықты арттыру.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2339975" y="4652963"/>
            <a:ext cx="3960813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Тәрбиелік: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95288" y="3781425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Интерактивті әдіс-тәсілдер арқылы оқушылардың өзара белсенділігін,</a:t>
            </a:r>
          </a:p>
          <a:p>
            <a:pPr algn="ctr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ой-өрісін, өздік әрекет атқару қабілетін дамыту.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141" name="WordArt 13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96081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Дамытушылық: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092077" y="5374392"/>
            <a:ext cx="59942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 ұйымшылдыққа,рухани азаматтық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қабілеттерін қалыптастыруға,қоршаған ортаны сүюге 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тәрбиелеу.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Экологиялық тәрбие беру.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4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24" y="1348535"/>
            <a:ext cx="3840152" cy="50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7131" y="22781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Қай</a:t>
            </a:r>
            <a:r>
              <a:rPr lang="ru-RU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колбада</a:t>
            </a:r>
            <a:endParaRPr lang="ru-RU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оттек газы </a:t>
            </a:r>
          </a:p>
          <a:p>
            <a:pPr algn="ctr"/>
            <a:r>
              <a:rPr lang="ru-RU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бар</a:t>
            </a:r>
            <a:r>
              <a:rPr lang="ru-RU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3балл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1763688" y="1255382"/>
            <a:ext cx="1366838" cy="1511300"/>
            <a:chOff x="3744" y="1776"/>
            <a:chExt cx="1179" cy="1488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744" y="1776"/>
              <a:ext cx="1179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819" y="1844"/>
              <a:ext cx="1104" cy="1039"/>
            </a:xfrm>
            <a:custGeom>
              <a:avLst/>
              <a:gdLst>
                <a:gd name="T0" fmla="*/ 136 w 1104"/>
                <a:gd name="T1" fmla="*/ 331 h 1039"/>
                <a:gd name="T2" fmla="*/ 132 w 1104"/>
                <a:gd name="T3" fmla="*/ 331 h 1039"/>
                <a:gd name="T4" fmla="*/ 164 w 1104"/>
                <a:gd name="T5" fmla="*/ 334 h 1039"/>
                <a:gd name="T6" fmla="*/ 219 w 1104"/>
                <a:gd name="T7" fmla="*/ 355 h 1039"/>
                <a:gd name="T8" fmla="*/ 263 w 1104"/>
                <a:gd name="T9" fmla="*/ 395 h 1039"/>
                <a:gd name="T10" fmla="*/ 287 w 1104"/>
                <a:gd name="T11" fmla="*/ 445 h 1039"/>
                <a:gd name="T12" fmla="*/ 287 w 1104"/>
                <a:gd name="T13" fmla="*/ 505 h 1039"/>
                <a:gd name="T14" fmla="*/ 266 w 1104"/>
                <a:gd name="T15" fmla="*/ 559 h 1039"/>
                <a:gd name="T16" fmla="*/ 226 w 1104"/>
                <a:gd name="T17" fmla="*/ 599 h 1039"/>
                <a:gd name="T18" fmla="*/ 174 w 1104"/>
                <a:gd name="T19" fmla="*/ 619 h 1039"/>
                <a:gd name="T20" fmla="*/ 103 w 1104"/>
                <a:gd name="T21" fmla="*/ 612 h 1039"/>
                <a:gd name="T22" fmla="*/ 43 w 1104"/>
                <a:gd name="T23" fmla="*/ 578 h 1039"/>
                <a:gd name="T24" fmla="*/ 12 w 1104"/>
                <a:gd name="T25" fmla="*/ 525 h 1039"/>
                <a:gd name="T26" fmla="*/ 2 w 1104"/>
                <a:gd name="T27" fmla="*/ 461 h 1039"/>
                <a:gd name="T28" fmla="*/ 3 w 1104"/>
                <a:gd name="T29" fmla="*/ 386 h 1039"/>
                <a:gd name="T30" fmla="*/ 24 w 1104"/>
                <a:gd name="T31" fmla="*/ 306 h 1039"/>
                <a:gd name="T32" fmla="*/ 68 w 1104"/>
                <a:gd name="T33" fmla="*/ 231 h 1039"/>
                <a:gd name="T34" fmla="*/ 130 w 1104"/>
                <a:gd name="T35" fmla="*/ 162 h 1039"/>
                <a:gd name="T36" fmla="*/ 212 w 1104"/>
                <a:gd name="T37" fmla="*/ 103 h 1039"/>
                <a:gd name="T38" fmla="*/ 313 w 1104"/>
                <a:gd name="T39" fmla="*/ 56 h 1039"/>
                <a:gd name="T40" fmla="*/ 428 w 1104"/>
                <a:gd name="T41" fmla="*/ 21 h 1039"/>
                <a:gd name="T42" fmla="*/ 561 w 1104"/>
                <a:gd name="T43" fmla="*/ 2 h 1039"/>
                <a:gd name="T44" fmla="*/ 686 w 1104"/>
                <a:gd name="T45" fmla="*/ 2 h 1039"/>
                <a:gd name="T46" fmla="*/ 785 w 1104"/>
                <a:gd name="T47" fmla="*/ 17 h 1039"/>
                <a:gd name="T48" fmla="*/ 872 w 1104"/>
                <a:gd name="T49" fmla="*/ 45 h 1039"/>
                <a:gd name="T50" fmla="*/ 946 w 1104"/>
                <a:gd name="T51" fmla="*/ 83 h 1039"/>
                <a:gd name="T52" fmla="*/ 1006 w 1104"/>
                <a:gd name="T53" fmla="*/ 134 h 1039"/>
                <a:gd name="T54" fmla="*/ 1053 w 1104"/>
                <a:gd name="T55" fmla="*/ 191 h 1039"/>
                <a:gd name="T56" fmla="*/ 1085 w 1104"/>
                <a:gd name="T57" fmla="*/ 257 h 1039"/>
                <a:gd name="T58" fmla="*/ 1102 w 1104"/>
                <a:gd name="T59" fmla="*/ 329 h 1039"/>
                <a:gd name="T60" fmla="*/ 1095 w 1104"/>
                <a:gd name="T61" fmla="*/ 444 h 1039"/>
                <a:gd name="T62" fmla="*/ 1043 w 1104"/>
                <a:gd name="T63" fmla="*/ 572 h 1039"/>
                <a:gd name="T64" fmla="*/ 961 w 1104"/>
                <a:gd name="T65" fmla="*/ 665 h 1039"/>
                <a:gd name="T66" fmla="*/ 878 w 1104"/>
                <a:gd name="T67" fmla="*/ 726 h 1039"/>
                <a:gd name="T68" fmla="*/ 818 w 1104"/>
                <a:gd name="T69" fmla="*/ 755 h 1039"/>
                <a:gd name="T70" fmla="*/ 757 w 1104"/>
                <a:gd name="T71" fmla="*/ 778 h 1039"/>
                <a:gd name="T72" fmla="*/ 696 w 1104"/>
                <a:gd name="T73" fmla="*/ 818 h 1039"/>
                <a:gd name="T74" fmla="*/ 656 w 1104"/>
                <a:gd name="T75" fmla="*/ 891 h 1039"/>
                <a:gd name="T76" fmla="*/ 649 w 1104"/>
                <a:gd name="T77" fmla="*/ 1039 h 1039"/>
                <a:gd name="T78" fmla="*/ 566 w 1104"/>
                <a:gd name="T79" fmla="*/ 889 h 1039"/>
                <a:gd name="T80" fmla="*/ 601 w 1104"/>
                <a:gd name="T81" fmla="*/ 740 h 1039"/>
                <a:gd name="T82" fmla="*/ 676 w 1104"/>
                <a:gd name="T83" fmla="*/ 628 h 1039"/>
                <a:gd name="T84" fmla="*/ 750 w 1104"/>
                <a:gd name="T85" fmla="*/ 524 h 1039"/>
                <a:gd name="T86" fmla="*/ 785 w 1104"/>
                <a:gd name="T87" fmla="*/ 390 h 1039"/>
                <a:gd name="T88" fmla="*/ 782 w 1104"/>
                <a:gd name="T89" fmla="*/ 336 h 1039"/>
                <a:gd name="T90" fmla="*/ 771 w 1104"/>
                <a:gd name="T91" fmla="*/ 282 h 1039"/>
                <a:gd name="T92" fmla="*/ 752 w 1104"/>
                <a:gd name="T93" fmla="*/ 233 h 1039"/>
                <a:gd name="T94" fmla="*/ 723 w 1104"/>
                <a:gd name="T95" fmla="*/ 188 h 1039"/>
                <a:gd name="T96" fmla="*/ 679 w 1104"/>
                <a:gd name="T97" fmla="*/ 151 h 1039"/>
                <a:gd name="T98" fmla="*/ 623 w 1104"/>
                <a:gd name="T99" fmla="*/ 122 h 1039"/>
                <a:gd name="T100" fmla="*/ 550 w 1104"/>
                <a:gd name="T101" fmla="*/ 104 h 1039"/>
                <a:gd name="T102" fmla="*/ 460 w 1104"/>
                <a:gd name="T103" fmla="*/ 97 h 1039"/>
                <a:gd name="T104" fmla="*/ 400 w 1104"/>
                <a:gd name="T105" fmla="*/ 104 h 1039"/>
                <a:gd name="T106" fmla="*/ 341 w 1104"/>
                <a:gd name="T107" fmla="*/ 122 h 1039"/>
                <a:gd name="T108" fmla="*/ 285 w 1104"/>
                <a:gd name="T109" fmla="*/ 146 h 1039"/>
                <a:gd name="T110" fmla="*/ 237 w 1104"/>
                <a:gd name="T111" fmla="*/ 179 h 1039"/>
                <a:gd name="T112" fmla="*/ 195 w 1104"/>
                <a:gd name="T113" fmla="*/ 216 h 1039"/>
                <a:gd name="T114" fmla="*/ 162 w 1104"/>
                <a:gd name="T115" fmla="*/ 254 h 1039"/>
                <a:gd name="T116" fmla="*/ 141 w 1104"/>
                <a:gd name="T117" fmla="*/ 292 h 1039"/>
                <a:gd name="T118" fmla="*/ 134 w 1104"/>
                <a:gd name="T119" fmla="*/ 331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4" h="1039">
                  <a:moveTo>
                    <a:pt x="134" y="331"/>
                  </a:moveTo>
                  <a:lnTo>
                    <a:pt x="136" y="331"/>
                  </a:lnTo>
                  <a:lnTo>
                    <a:pt x="134" y="331"/>
                  </a:lnTo>
                  <a:lnTo>
                    <a:pt x="132" y="331"/>
                  </a:lnTo>
                  <a:lnTo>
                    <a:pt x="134" y="331"/>
                  </a:lnTo>
                  <a:lnTo>
                    <a:pt x="164" y="334"/>
                  </a:lnTo>
                  <a:lnTo>
                    <a:pt x="191" y="341"/>
                  </a:lnTo>
                  <a:lnTo>
                    <a:pt x="219" y="355"/>
                  </a:lnTo>
                  <a:lnTo>
                    <a:pt x="242" y="372"/>
                  </a:lnTo>
                  <a:lnTo>
                    <a:pt x="263" y="395"/>
                  </a:lnTo>
                  <a:lnTo>
                    <a:pt x="277" y="419"/>
                  </a:lnTo>
                  <a:lnTo>
                    <a:pt x="287" y="445"/>
                  </a:lnTo>
                  <a:lnTo>
                    <a:pt x="291" y="475"/>
                  </a:lnTo>
                  <a:lnTo>
                    <a:pt x="287" y="505"/>
                  </a:lnTo>
                  <a:lnTo>
                    <a:pt x="279" y="532"/>
                  </a:lnTo>
                  <a:lnTo>
                    <a:pt x="266" y="559"/>
                  </a:lnTo>
                  <a:lnTo>
                    <a:pt x="247" y="581"/>
                  </a:lnTo>
                  <a:lnTo>
                    <a:pt x="226" y="599"/>
                  </a:lnTo>
                  <a:lnTo>
                    <a:pt x="202" y="612"/>
                  </a:lnTo>
                  <a:lnTo>
                    <a:pt x="174" y="619"/>
                  </a:lnTo>
                  <a:lnTo>
                    <a:pt x="146" y="621"/>
                  </a:lnTo>
                  <a:lnTo>
                    <a:pt x="103" y="612"/>
                  </a:lnTo>
                  <a:lnTo>
                    <a:pt x="70" y="599"/>
                  </a:lnTo>
                  <a:lnTo>
                    <a:pt x="43" y="578"/>
                  </a:lnTo>
                  <a:lnTo>
                    <a:pt x="24" y="553"/>
                  </a:lnTo>
                  <a:lnTo>
                    <a:pt x="12" y="525"/>
                  </a:lnTo>
                  <a:lnTo>
                    <a:pt x="5" y="494"/>
                  </a:lnTo>
                  <a:lnTo>
                    <a:pt x="2" y="461"/>
                  </a:lnTo>
                  <a:lnTo>
                    <a:pt x="0" y="426"/>
                  </a:lnTo>
                  <a:lnTo>
                    <a:pt x="3" y="386"/>
                  </a:lnTo>
                  <a:lnTo>
                    <a:pt x="10" y="346"/>
                  </a:lnTo>
                  <a:lnTo>
                    <a:pt x="24" y="306"/>
                  </a:lnTo>
                  <a:lnTo>
                    <a:pt x="43" y="268"/>
                  </a:lnTo>
                  <a:lnTo>
                    <a:pt x="68" y="231"/>
                  </a:lnTo>
                  <a:lnTo>
                    <a:pt x="97" y="197"/>
                  </a:lnTo>
                  <a:lnTo>
                    <a:pt x="130" y="162"/>
                  </a:lnTo>
                  <a:lnTo>
                    <a:pt x="171" y="132"/>
                  </a:lnTo>
                  <a:lnTo>
                    <a:pt x="212" y="103"/>
                  </a:lnTo>
                  <a:lnTo>
                    <a:pt x="261" y="78"/>
                  </a:lnTo>
                  <a:lnTo>
                    <a:pt x="313" y="56"/>
                  </a:lnTo>
                  <a:lnTo>
                    <a:pt x="369" y="36"/>
                  </a:lnTo>
                  <a:lnTo>
                    <a:pt x="428" y="21"/>
                  </a:lnTo>
                  <a:lnTo>
                    <a:pt x="493" y="9"/>
                  </a:lnTo>
                  <a:lnTo>
                    <a:pt x="561" y="2"/>
                  </a:lnTo>
                  <a:lnTo>
                    <a:pt x="632" y="0"/>
                  </a:lnTo>
                  <a:lnTo>
                    <a:pt x="686" y="2"/>
                  </a:lnTo>
                  <a:lnTo>
                    <a:pt x="737" y="7"/>
                  </a:lnTo>
                  <a:lnTo>
                    <a:pt x="785" y="17"/>
                  </a:lnTo>
                  <a:lnTo>
                    <a:pt x="831" y="29"/>
                  </a:lnTo>
                  <a:lnTo>
                    <a:pt x="872" y="45"/>
                  </a:lnTo>
                  <a:lnTo>
                    <a:pt x="911" y="63"/>
                  </a:lnTo>
                  <a:lnTo>
                    <a:pt x="946" y="83"/>
                  </a:lnTo>
                  <a:lnTo>
                    <a:pt x="979" y="108"/>
                  </a:lnTo>
                  <a:lnTo>
                    <a:pt x="1006" y="134"/>
                  </a:lnTo>
                  <a:lnTo>
                    <a:pt x="1033" y="162"/>
                  </a:lnTo>
                  <a:lnTo>
                    <a:pt x="1053" y="191"/>
                  </a:lnTo>
                  <a:lnTo>
                    <a:pt x="1071" y="224"/>
                  </a:lnTo>
                  <a:lnTo>
                    <a:pt x="1085" y="257"/>
                  </a:lnTo>
                  <a:lnTo>
                    <a:pt x="1095" y="292"/>
                  </a:lnTo>
                  <a:lnTo>
                    <a:pt x="1102" y="329"/>
                  </a:lnTo>
                  <a:lnTo>
                    <a:pt x="1104" y="365"/>
                  </a:lnTo>
                  <a:lnTo>
                    <a:pt x="1095" y="444"/>
                  </a:lnTo>
                  <a:lnTo>
                    <a:pt x="1074" y="513"/>
                  </a:lnTo>
                  <a:lnTo>
                    <a:pt x="1043" y="572"/>
                  </a:lnTo>
                  <a:lnTo>
                    <a:pt x="1005" y="623"/>
                  </a:lnTo>
                  <a:lnTo>
                    <a:pt x="961" y="665"/>
                  </a:lnTo>
                  <a:lnTo>
                    <a:pt x="918" y="699"/>
                  </a:lnTo>
                  <a:lnTo>
                    <a:pt x="878" y="726"/>
                  </a:lnTo>
                  <a:lnTo>
                    <a:pt x="843" y="745"/>
                  </a:lnTo>
                  <a:lnTo>
                    <a:pt x="818" y="755"/>
                  </a:lnTo>
                  <a:lnTo>
                    <a:pt x="789" y="766"/>
                  </a:lnTo>
                  <a:lnTo>
                    <a:pt x="757" y="778"/>
                  </a:lnTo>
                  <a:lnTo>
                    <a:pt x="726" y="795"/>
                  </a:lnTo>
                  <a:lnTo>
                    <a:pt x="696" y="818"/>
                  </a:lnTo>
                  <a:lnTo>
                    <a:pt x="672" y="849"/>
                  </a:lnTo>
                  <a:lnTo>
                    <a:pt x="656" y="891"/>
                  </a:lnTo>
                  <a:lnTo>
                    <a:pt x="649" y="947"/>
                  </a:lnTo>
                  <a:lnTo>
                    <a:pt x="649" y="1039"/>
                  </a:lnTo>
                  <a:lnTo>
                    <a:pt x="566" y="1039"/>
                  </a:lnTo>
                  <a:lnTo>
                    <a:pt x="566" y="889"/>
                  </a:lnTo>
                  <a:lnTo>
                    <a:pt x="576" y="807"/>
                  </a:lnTo>
                  <a:lnTo>
                    <a:pt x="601" y="740"/>
                  </a:lnTo>
                  <a:lnTo>
                    <a:pt x="636" y="682"/>
                  </a:lnTo>
                  <a:lnTo>
                    <a:pt x="676" y="628"/>
                  </a:lnTo>
                  <a:lnTo>
                    <a:pt x="716" y="578"/>
                  </a:lnTo>
                  <a:lnTo>
                    <a:pt x="750" y="524"/>
                  </a:lnTo>
                  <a:lnTo>
                    <a:pt x="775" y="463"/>
                  </a:lnTo>
                  <a:lnTo>
                    <a:pt x="785" y="390"/>
                  </a:lnTo>
                  <a:lnTo>
                    <a:pt x="785" y="362"/>
                  </a:lnTo>
                  <a:lnTo>
                    <a:pt x="782" y="336"/>
                  </a:lnTo>
                  <a:lnTo>
                    <a:pt x="778" y="308"/>
                  </a:lnTo>
                  <a:lnTo>
                    <a:pt x="771" y="282"/>
                  </a:lnTo>
                  <a:lnTo>
                    <a:pt x="763" y="257"/>
                  </a:lnTo>
                  <a:lnTo>
                    <a:pt x="752" y="233"/>
                  </a:lnTo>
                  <a:lnTo>
                    <a:pt x="738" y="210"/>
                  </a:lnTo>
                  <a:lnTo>
                    <a:pt x="723" y="188"/>
                  </a:lnTo>
                  <a:lnTo>
                    <a:pt x="703" y="169"/>
                  </a:lnTo>
                  <a:lnTo>
                    <a:pt x="679" y="151"/>
                  </a:lnTo>
                  <a:lnTo>
                    <a:pt x="653" y="136"/>
                  </a:lnTo>
                  <a:lnTo>
                    <a:pt x="623" y="122"/>
                  </a:lnTo>
                  <a:lnTo>
                    <a:pt x="589" y="111"/>
                  </a:lnTo>
                  <a:lnTo>
                    <a:pt x="550" y="104"/>
                  </a:lnTo>
                  <a:lnTo>
                    <a:pt x="507" y="99"/>
                  </a:lnTo>
                  <a:lnTo>
                    <a:pt x="460" y="97"/>
                  </a:lnTo>
                  <a:lnTo>
                    <a:pt x="430" y="99"/>
                  </a:lnTo>
                  <a:lnTo>
                    <a:pt x="400" y="104"/>
                  </a:lnTo>
                  <a:lnTo>
                    <a:pt x="371" y="111"/>
                  </a:lnTo>
                  <a:lnTo>
                    <a:pt x="341" y="122"/>
                  </a:lnTo>
                  <a:lnTo>
                    <a:pt x="313" y="132"/>
                  </a:lnTo>
                  <a:lnTo>
                    <a:pt x="285" y="146"/>
                  </a:lnTo>
                  <a:lnTo>
                    <a:pt x="261" y="162"/>
                  </a:lnTo>
                  <a:lnTo>
                    <a:pt x="237" y="179"/>
                  </a:lnTo>
                  <a:lnTo>
                    <a:pt x="214" y="197"/>
                  </a:lnTo>
                  <a:lnTo>
                    <a:pt x="195" y="216"/>
                  </a:lnTo>
                  <a:lnTo>
                    <a:pt x="178" y="235"/>
                  </a:lnTo>
                  <a:lnTo>
                    <a:pt x="162" y="254"/>
                  </a:lnTo>
                  <a:lnTo>
                    <a:pt x="150" y="273"/>
                  </a:lnTo>
                  <a:lnTo>
                    <a:pt x="141" y="292"/>
                  </a:lnTo>
                  <a:lnTo>
                    <a:pt x="136" y="311"/>
                  </a:lnTo>
                  <a:lnTo>
                    <a:pt x="134" y="33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298" y="2946"/>
              <a:ext cx="265" cy="318"/>
            </a:xfrm>
            <a:custGeom>
              <a:avLst/>
              <a:gdLst>
                <a:gd name="T0" fmla="*/ 132 w 265"/>
                <a:gd name="T1" fmla="*/ 318 h 318"/>
                <a:gd name="T2" fmla="*/ 158 w 265"/>
                <a:gd name="T3" fmla="*/ 315 h 318"/>
                <a:gd name="T4" fmla="*/ 184 w 265"/>
                <a:gd name="T5" fmla="*/ 306 h 318"/>
                <a:gd name="T6" fmla="*/ 207 w 265"/>
                <a:gd name="T7" fmla="*/ 290 h 318"/>
                <a:gd name="T8" fmla="*/ 226 w 265"/>
                <a:gd name="T9" fmla="*/ 271 h 318"/>
                <a:gd name="T10" fmla="*/ 242 w 265"/>
                <a:gd name="T11" fmla="*/ 248 h 318"/>
                <a:gd name="T12" fmla="*/ 254 w 265"/>
                <a:gd name="T13" fmla="*/ 221 h 318"/>
                <a:gd name="T14" fmla="*/ 261 w 265"/>
                <a:gd name="T15" fmla="*/ 191 h 318"/>
                <a:gd name="T16" fmla="*/ 265 w 265"/>
                <a:gd name="T17" fmla="*/ 160 h 318"/>
                <a:gd name="T18" fmla="*/ 261 w 265"/>
                <a:gd name="T19" fmla="*/ 127 h 318"/>
                <a:gd name="T20" fmla="*/ 254 w 265"/>
                <a:gd name="T21" fmla="*/ 97 h 318"/>
                <a:gd name="T22" fmla="*/ 242 w 265"/>
                <a:gd name="T23" fmla="*/ 69 h 318"/>
                <a:gd name="T24" fmla="*/ 226 w 265"/>
                <a:gd name="T25" fmla="*/ 47 h 318"/>
                <a:gd name="T26" fmla="*/ 207 w 265"/>
                <a:gd name="T27" fmla="*/ 27 h 318"/>
                <a:gd name="T28" fmla="*/ 184 w 265"/>
                <a:gd name="T29" fmla="*/ 12 h 318"/>
                <a:gd name="T30" fmla="*/ 158 w 265"/>
                <a:gd name="T31" fmla="*/ 3 h 318"/>
                <a:gd name="T32" fmla="*/ 132 w 265"/>
                <a:gd name="T33" fmla="*/ 0 h 318"/>
                <a:gd name="T34" fmla="*/ 106 w 265"/>
                <a:gd name="T35" fmla="*/ 3 h 318"/>
                <a:gd name="T36" fmla="*/ 80 w 265"/>
                <a:gd name="T37" fmla="*/ 12 h 318"/>
                <a:gd name="T38" fmla="*/ 57 w 265"/>
                <a:gd name="T39" fmla="*/ 27 h 318"/>
                <a:gd name="T40" fmla="*/ 38 w 265"/>
                <a:gd name="T41" fmla="*/ 47 h 318"/>
                <a:gd name="T42" fmla="*/ 22 w 265"/>
                <a:gd name="T43" fmla="*/ 69 h 318"/>
                <a:gd name="T44" fmla="*/ 10 w 265"/>
                <a:gd name="T45" fmla="*/ 97 h 318"/>
                <a:gd name="T46" fmla="*/ 3 w 265"/>
                <a:gd name="T47" fmla="*/ 127 h 318"/>
                <a:gd name="T48" fmla="*/ 0 w 265"/>
                <a:gd name="T49" fmla="*/ 160 h 318"/>
                <a:gd name="T50" fmla="*/ 3 w 265"/>
                <a:gd name="T51" fmla="*/ 191 h 318"/>
                <a:gd name="T52" fmla="*/ 10 w 265"/>
                <a:gd name="T53" fmla="*/ 221 h 318"/>
                <a:gd name="T54" fmla="*/ 22 w 265"/>
                <a:gd name="T55" fmla="*/ 248 h 318"/>
                <a:gd name="T56" fmla="*/ 38 w 265"/>
                <a:gd name="T57" fmla="*/ 271 h 318"/>
                <a:gd name="T58" fmla="*/ 57 w 265"/>
                <a:gd name="T59" fmla="*/ 290 h 318"/>
                <a:gd name="T60" fmla="*/ 80 w 265"/>
                <a:gd name="T61" fmla="*/ 306 h 318"/>
                <a:gd name="T62" fmla="*/ 106 w 265"/>
                <a:gd name="T63" fmla="*/ 315 h 318"/>
                <a:gd name="T64" fmla="*/ 132 w 265"/>
                <a:gd name="T6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5" h="318">
                  <a:moveTo>
                    <a:pt x="132" y="318"/>
                  </a:moveTo>
                  <a:lnTo>
                    <a:pt x="158" y="315"/>
                  </a:lnTo>
                  <a:lnTo>
                    <a:pt x="184" y="306"/>
                  </a:lnTo>
                  <a:lnTo>
                    <a:pt x="207" y="290"/>
                  </a:lnTo>
                  <a:lnTo>
                    <a:pt x="226" y="271"/>
                  </a:lnTo>
                  <a:lnTo>
                    <a:pt x="242" y="248"/>
                  </a:lnTo>
                  <a:lnTo>
                    <a:pt x="254" y="221"/>
                  </a:lnTo>
                  <a:lnTo>
                    <a:pt x="261" y="191"/>
                  </a:lnTo>
                  <a:lnTo>
                    <a:pt x="265" y="160"/>
                  </a:lnTo>
                  <a:lnTo>
                    <a:pt x="261" y="127"/>
                  </a:lnTo>
                  <a:lnTo>
                    <a:pt x="254" y="97"/>
                  </a:lnTo>
                  <a:lnTo>
                    <a:pt x="242" y="69"/>
                  </a:lnTo>
                  <a:lnTo>
                    <a:pt x="226" y="47"/>
                  </a:lnTo>
                  <a:lnTo>
                    <a:pt x="207" y="27"/>
                  </a:lnTo>
                  <a:lnTo>
                    <a:pt x="184" y="12"/>
                  </a:lnTo>
                  <a:lnTo>
                    <a:pt x="158" y="3"/>
                  </a:lnTo>
                  <a:lnTo>
                    <a:pt x="132" y="0"/>
                  </a:lnTo>
                  <a:lnTo>
                    <a:pt x="106" y="3"/>
                  </a:lnTo>
                  <a:lnTo>
                    <a:pt x="80" y="12"/>
                  </a:lnTo>
                  <a:lnTo>
                    <a:pt x="57" y="27"/>
                  </a:lnTo>
                  <a:lnTo>
                    <a:pt x="38" y="47"/>
                  </a:lnTo>
                  <a:lnTo>
                    <a:pt x="22" y="69"/>
                  </a:lnTo>
                  <a:lnTo>
                    <a:pt x="10" y="97"/>
                  </a:lnTo>
                  <a:lnTo>
                    <a:pt x="3" y="127"/>
                  </a:lnTo>
                  <a:lnTo>
                    <a:pt x="0" y="160"/>
                  </a:lnTo>
                  <a:lnTo>
                    <a:pt x="3" y="191"/>
                  </a:lnTo>
                  <a:lnTo>
                    <a:pt x="10" y="221"/>
                  </a:lnTo>
                  <a:lnTo>
                    <a:pt x="22" y="248"/>
                  </a:lnTo>
                  <a:lnTo>
                    <a:pt x="38" y="271"/>
                  </a:lnTo>
                  <a:lnTo>
                    <a:pt x="57" y="290"/>
                  </a:lnTo>
                  <a:lnTo>
                    <a:pt x="80" y="306"/>
                  </a:lnTo>
                  <a:lnTo>
                    <a:pt x="106" y="315"/>
                  </a:lnTo>
                  <a:lnTo>
                    <a:pt x="132" y="31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744" y="1776"/>
              <a:ext cx="1104" cy="1039"/>
            </a:xfrm>
            <a:custGeom>
              <a:avLst/>
              <a:gdLst>
                <a:gd name="T0" fmla="*/ 136 w 1104"/>
                <a:gd name="T1" fmla="*/ 332 h 1039"/>
                <a:gd name="T2" fmla="*/ 132 w 1104"/>
                <a:gd name="T3" fmla="*/ 332 h 1039"/>
                <a:gd name="T4" fmla="*/ 164 w 1104"/>
                <a:gd name="T5" fmla="*/ 336 h 1039"/>
                <a:gd name="T6" fmla="*/ 219 w 1104"/>
                <a:gd name="T7" fmla="*/ 357 h 1039"/>
                <a:gd name="T8" fmla="*/ 263 w 1104"/>
                <a:gd name="T9" fmla="*/ 397 h 1039"/>
                <a:gd name="T10" fmla="*/ 287 w 1104"/>
                <a:gd name="T11" fmla="*/ 447 h 1039"/>
                <a:gd name="T12" fmla="*/ 287 w 1104"/>
                <a:gd name="T13" fmla="*/ 506 h 1039"/>
                <a:gd name="T14" fmla="*/ 266 w 1104"/>
                <a:gd name="T15" fmla="*/ 560 h 1039"/>
                <a:gd name="T16" fmla="*/ 226 w 1104"/>
                <a:gd name="T17" fmla="*/ 600 h 1039"/>
                <a:gd name="T18" fmla="*/ 176 w 1104"/>
                <a:gd name="T19" fmla="*/ 620 h 1039"/>
                <a:gd name="T20" fmla="*/ 103 w 1104"/>
                <a:gd name="T21" fmla="*/ 614 h 1039"/>
                <a:gd name="T22" fmla="*/ 44 w 1104"/>
                <a:gd name="T23" fmla="*/ 580 h 1039"/>
                <a:gd name="T24" fmla="*/ 12 w 1104"/>
                <a:gd name="T25" fmla="*/ 526 h 1039"/>
                <a:gd name="T26" fmla="*/ 2 w 1104"/>
                <a:gd name="T27" fmla="*/ 461 h 1039"/>
                <a:gd name="T28" fmla="*/ 3 w 1104"/>
                <a:gd name="T29" fmla="*/ 388 h 1039"/>
                <a:gd name="T30" fmla="*/ 24 w 1104"/>
                <a:gd name="T31" fmla="*/ 308 h 1039"/>
                <a:gd name="T32" fmla="*/ 68 w 1104"/>
                <a:gd name="T33" fmla="*/ 233 h 1039"/>
                <a:gd name="T34" fmla="*/ 132 w 1104"/>
                <a:gd name="T35" fmla="*/ 164 h 1039"/>
                <a:gd name="T36" fmla="*/ 214 w 1104"/>
                <a:gd name="T37" fmla="*/ 104 h 1039"/>
                <a:gd name="T38" fmla="*/ 313 w 1104"/>
                <a:gd name="T39" fmla="*/ 56 h 1039"/>
                <a:gd name="T40" fmla="*/ 430 w 1104"/>
                <a:gd name="T41" fmla="*/ 21 h 1039"/>
                <a:gd name="T42" fmla="*/ 561 w 1104"/>
                <a:gd name="T43" fmla="*/ 2 h 1039"/>
                <a:gd name="T44" fmla="*/ 686 w 1104"/>
                <a:gd name="T45" fmla="*/ 2 h 1039"/>
                <a:gd name="T46" fmla="*/ 785 w 1104"/>
                <a:gd name="T47" fmla="*/ 17 h 1039"/>
                <a:gd name="T48" fmla="*/ 872 w 1104"/>
                <a:gd name="T49" fmla="*/ 45 h 1039"/>
                <a:gd name="T50" fmla="*/ 946 w 1104"/>
                <a:gd name="T51" fmla="*/ 85 h 1039"/>
                <a:gd name="T52" fmla="*/ 1007 w 1104"/>
                <a:gd name="T53" fmla="*/ 136 h 1039"/>
                <a:gd name="T54" fmla="*/ 1054 w 1104"/>
                <a:gd name="T55" fmla="*/ 193 h 1039"/>
                <a:gd name="T56" fmla="*/ 1085 w 1104"/>
                <a:gd name="T57" fmla="*/ 259 h 1039"/>
                <a:gd name="T58" fmla="*/ 1102 w 1104"/>
                <a:gd name="T59" fmla="*/ 331 h 1039"/>
                <a:gd name="T60" fmla="*/ 1095 w 1104"/>
                <a:gd name="T61" fmla="*/ 446 h 1039"/>
                <a:gd name="T62" fmla="*/ 1043 w 1104"/>
                <a:gd name="T63" fmla="*/ 573 h 1039"/>
                <a:gd name="T64" fmla="*/ 961 w 1104"/>
                <a:gd name="T65" fmla="*/ 665 h 1039"/>
                <a:gd name="T66" fmla="*/ 878 w 1104"/>
                <a:gd name="T67" fmla="*/ 726 h 1039"/>
                <a:gd name="T68" fmla="*/ 819 w 1104"/>
                <a:gd name="T69" fmla="*/ 757 h 1039"/>
                <a:gd name="T70" fmla="*/ 758 w 1104"/>
                <a:gd name="T71" fmla="*/ 780 h 1039"/>
                <a:gd name="T72" fmla="*/ 697 w 1104"/>
                <a:gd name="T73" fmla="*/ 818 h 1039"/>
                <a:gd name="T74" fmla="*/ 657 w 1104"/>
                <a:gd name="T75" fmla="*/ 891 h 1039"/>
                <a:gd name="T76" fmla="*/ 650 w 1104"/>
                <a:gd name="T77" fmla="*/ 1039 h 1039"/>
                <a:gd name="T78" fmla="*/ 568 w 1104"/>
                <a:gd name="T79" fmla="*/ 889 h 1039"/>
                <a:gd name="T80" fmla="*/ 601 w 1104"/>
                <a:gd name="T81" fmla="*/ 740 h 1039"/>
                <a:gd name="T82" fmla="*/ 676 w 1104"/>
                <a:gd name="T83" fmla="*/ 630 h 1039"/>
                <a:gd name="T84" fmla="*/ 751 w 1104"/>
                <a:gd name="T85" fmla="*/ 526 h 1039"/>
                <a:gd name="T86" fmla="*/ 785 w 1104"/>
                <a:gd name="T87" fmla="*/ 392 h 1039"/>
                <a:gd name="T88" fmla="*/ 782 w 1104"/>
                <a:gd name="T89" fmla="*/ 336 h 1039"/>
                <a:gd name="T90" fmla="*/ 771 w 1104"/>
                <a:gd name="T91" fmla="*/ 284 h 1039"/>
                <a:gd name="T92" fmla="*/ 752 w 1104"/>
                <a:gd name="T93" fmla="*/ 233 h 1039"/>
                <a:gd name="T94" fmla="*/ 723 w 1104"/>
                <a:gd name="T95" fmla="*/ 190 h 1039"/>
                <a:gd name="T96" fmla="*/ 679 w 1104"/>
                <a:gd name="T97" fmla="*/ 153 h 1039"/>
                <a:gd name="T98" fmla="*/ 623 w 1104"/>
                <a:gd name="T99" fmla="*/ 124 h 1039"/>
                <a:gd name="T100" fmla="*/ 550 w 1104"/>
                <a:gd name="T101" fmla="*/ 106 h 1039"/>
                <a:gd name="T102" fmla="*/ 460 w 1104"/>
                <a:gd name="T103" fmla="*/ 99 h 1039"/>
                <a:gd name="T104" fmla="*/ 401 w 1104"/>
                <a:gd name="T105" fmla="*/ 106 h 1039"/>
                <a:gd name="T106" fmla="*/ 341 w 1104"/>
                <a:gd name="T107" fmla="*/ 122 h 1039"/>
                <a:gd name="T108" fmla="*/ 286 w 1104"/>
                <a:gd name="T109" fmla="*/ 148 h 1039"/>
                <a:gd name="T110" fmla="*/ 237 w 1104"/>
                <a:gd name="T111" fmla="*/ 179 h 1039"/>
                <a:gd name="T112" fmla="*/ 195 w 1104"/>
                <a:gd name="T113" fmla="*/ 216 h 1039"/>
                <a:gd name="T114" fmla="*/ 162 w 1104"/>
                <a:gd name="T115" fmla="*/ 256 h 1039"/>
                <a:gd name="T116" fmla="*/ 141 w 1104"/>
                <a:gd name="T117" fmla="*/ 294 h 1039"/>
                <a:gd name="T118" fmla="*/ 134 w 1104"/>
                <a:gd name="T119" fmla="*/ 332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4" h="1039">
                  <a:moveTo>
                    <a:pt x="134" y="332"/>
                  </a:moveTo>
                  <a:lnTo>
                    <a:pt x="136" y="332"/>
                  </a:lnTo>
                  <a:lnTo>
                    <a:pt x="134" y="332"/>
                  </a:lnTo>
                  <a:lnTo>
                    <a:pt x="132" y="332"/>
                  </a:lnTo>
                  <a:lnTo>
                    <a:pt x="134" y="332"/>
                  </a:lnTo>
                  <a:lnTo>
                    <a:pt x="164" y="336"/>
                  </a:lnTo>
                  <a:lnTo>
                    <a:pt x="192" y="343"/>
                  </a:lnTo>
                  <a:lnTo>
                    <a:pt x="219" y="357"/>
                  </a:lnTo>
                  <a:lnTo>
                    <a:pt x="242" y="374"/>
                  </a:lnTo>
                  <a:lnTo>
                    <a:pt x="263" y="397"/>
                  </a:lnTo>
                  <a:lnTo>
                    <a:pt x="277" y="421"/>
                  </a:lnTo>
                  <a:lnTo>
                    <a:pt x="287" y="447"/>
                  </a:lnTo>
                  <a:lnTo>
                    <a:pt x="291" y="477"/>
                  </a:lnTo>
                  <a:lnTo>
                    <a:pt x="287" y="506"/>
                  </a:lnTo>
                  <a:lnTo>
                    <a:pt x="280" y="534"/>
                  </a:lnTo>
                  <a:lnTo>
                    <a:pt x="266" y="560"/>
                  </a:lnTo>
                  <a:lnTo>
                    <a:pt x="249" y="581"/>
                  </a:lnTo>
                  <a:lnTo>
                    <a:pt x="226" y="600"/>
                  </a:lnTo>
                  <a:lnTo>
                    <a:pt x="202" y="613"/>
                  </a:lnTo>
                  <a:lnTo>
                    <a:pt x="176" y="620"/>
                  </a:lnTo>
                  <a:lnTo>
                    <a:pt x="146" y="621"/>
                  </a:lnTo>
                  <a:lnTo>
                    <a:pt x="103" y="614"/>
                  </a:lnTo>
                  <a:lnTo>
                    <a:pt x="70" y="599"/>
                  </a:lnTo>
                  <a:lnTo>
                    <a:pt x="44" y="580"/>
                  </a:lnTo>
                  <a:lnTo>
                    <a:pt x="24" y="555"/>
                  </a:lnTo>
                  <a:lnTo>
                    <a:pt x="12" y="526"/>
                  </a:lnTo>
                  <a:lnTo>
                    <a:pt x="5" y="494"/>
                  </a:lnTo>
                  <a:lnTo>
                    <a:pt x="2" y="461"/>
                  </a:lnTo>
                  <a:lnTo>
                    <a:pt x="0" y="428"/>
                  </a:lnTo>
                  <a:lnTo>
                    <a:pt x="3" y="388"/>
                  </a:lnTo>
                  <a:lnTo>
                    <a:pt x="10" y="348"/>
                  </a:lnTo>
                  <a:lnTo>
                    <a:pt x="24" y="308"/>
                  </a:lnTo>
                  <a:lnTo>
                    <a:pt x="44" y="270"/>
                  </a:lnTo>
                  <a:lnTo>
                    <a:pt x="68" y="233"/>
                  </a:lnTo>
                  <a:lnTo>
                    <a:pt x="98" y="197"/>
                  </a:lnTo>
                  <a:lnTo>
                    <a:pt x="132" y="164"/>
                  </a:lnTo>
                  <a:lnTo>
                    <a:pt x="171" y="132"/>
                  </a:lnTo>
                  <a:lnTo>
                    <a:pt x="214" y="104"/>
                  </a:lnTo>
                  <a:lnTo>
                    <a:pt x="261" y="78"/>
                  </a:lnTo>
                  <a:lnTo>
                    <a:pt x="313" y="56"/>
                  </a:lnTo>
                  <a:lnTo>
                    <a:pt x="369" y="37"/>
                  </a:lnTo>
                  <a:lnTo>
                    <a:pt x="430" y="21"/>
                  </a:lnTo>
                  <a:lnTo>
                    <a:pt x="493" y="9"/>
                  </a:lnTo>
                  <a:lnTo>
                    <a:pt x="561" y="2"/>
                  </a:lnTo>
                  <a:lnTo>
                    <a:pt x="632" y="0"/>
                  </a:lnTo>
                  <a:lnTo>
                    <a:pt x="686" y="2"/>
                  </a:lnTo>
                  <a:lnTo>
                    <a:pt x="737" y="9"/>
                  </a:lnTo>
                  <a:lnTo>
                    <a:pt x="785" y="17"/>
                  </a:lnTo>
                  <a:lnTo>
                    <a:pt x="831" y="30"/>
                  </a:lnTo>
                  <a:lnTo>
                    <a:pt x="872" y="45"/>
                  </a:lnTo>
                  <a:lnTo>
                    <a:pt x="911" y="64"/>
                  </a:lnTo>
                  <a:lnTo>
                    <a:pt x="946" y="85"/>
                  </a:lnTo>
                  <a:lnTo>
                    <a:pt x="979" y="110"/>
                  </a:lnTo>
                  <a:lnTo>
                    <a:pt x="1007" y="136"/>
                  </a:lnTo>
                  <a:lnTo>
                    <a:pt x="1033" y="164"/>
                  </a:lnTo>
                  <a:lnTo>
                    <a:pt x="1054" y="193"/>
                  </a:lnTo>
                  <a:lnTo>
                    <a:pt x="1071" y="226"/>
                  </a:lnTo>
                  <a:lnTo>
                    <a:pt x="1085" y="259"/>
                  </a:lnTo>
                  <a:lnTo>
                    <a:pt x="1095" y="294"/>
                  </a:lnTo>
                  <a:lnTo>
                    <a:pt x="1102" y="331"/>
                  </a:lnTo>
                  <a:lnTo>
                    <a:pt x="1104" y="367"/>
                  </a:lnTo>
                  <a:lnTo>
                    <a:pt x="1095" y="446"/>
                  </a:lnTo>
                  <a:lnTo>
                    <a:pt x="1075" y="513"/>
                  </a:lnTo>
                  <a:lnTo>
                    <a:pt x="1043" y="573"/>
                  </a:lnTo>
                  <a:lnTo>
                    <a:pt x="1005" y="623"/>
                  </a:lnTo>
                  <a:lnTo>
                    <a:pt x="961" y="665"/>
                  </a:lnTo>
                  <a:lnTo>
                    <a:pt x="918" y="700"/>
                  </a:lnTo>
                  <a:lnTo>
                    <a:pt x="878" y="726"/>
                  </a:lnTo>
                  <a:lnTo>
                    <a:pt x="843" y="747"/>
                  </a:lnTo>
                  <a:lnTo>
                    <a:pt x="819" y="757"/>
                  </a:lnTo>
                  <a:lnTo>
                    <a:pt x="789" y="767"/>
                  </a:lnTo>
                  <a:lnTo>
                    <a:pt x="758" y="780"/>
                  </a:lnTo>
                  <a:lnTo>
                    <a:pt x="726" y="795"/>
                  </a:lnTo>
                  <a:lnTo>
                    <a:pt x="697" y="818"/>
                  </a:lnTo>
                  <a:lnTo>
                    <a:pt x="672" y="849"/>
                  </a:lnTo>
                  <a:lnTo>
                    <a:pt x="657" y="891"/>
                  </a:lnTo>
                  <a:lnTo>
                    <a:pt x="650" y="947"/>
                  </a:lnTo>
                  <a:lnTo>
                    <a:pt x="650" y="1039"/>
                  </a:lnTo>
                  <a:lnTo>
                    <a:pt x="568" y="1039"/>
                  </a:lnTo>
                  <a:lnTo>
                    <a:pt x="568" y="889"/>
                  </a:lnTo>
                  <a:lnTo>
                    <a:pt x="576" y="808"/>
                  </a:lnTo>
                  <a:lnTo>
                    <a:pt x="601" y="740"/>
                  </a:lnTo>
                  <a:lnTo>
                    <a:pt x="636" y="682"/>
                  </a:lnTo>
                  <a:lnTo>
                    <a:pt x="676" y="630"/>
                  </a:lnTo>
                  <a:lnTo>
                    <a:pt x="716" y="580"/>
                  </a:lnTo>
                  <a:lnTo>
                    <a:pt x="751" y="526"/>
                  </a:lnTo>
                  <a:lnTo>
                    <a:pt x="775" y="465"/>
                  </a:lnTo>
                  <a:lnTo>
                    <a:pt x="785" y="392"/>
                  </a:lnTo>
                  <a:lnTo>
                    <a:pt x="785" y="364"/>
                  </a:lnTo>
                  <a:lnTo>
                    <a:pt x="782" y="336"/>
                  </a:lnTo>
                  <a:lnTo>
                    <a:pt x="778" y="310"/>
                  </a:lnTo>
                  <a:lnTo>
                    <a:pt x="771" y="284"/>
                  </a:lnTo>
                  <a:lnTo>
                    <a:pt x="763" y="258"/>
                  </a:lnTo>
                  <a:lnTo>
                    <a:pt x="752" y="233"/>
                  </a:lnTo>
                  <a:lnTo>
                    <a:pt x="738" y="211"/>
                  </a:lnTo>
                  <a:lnTo>
                    <a:pt x="723" y="190"/>
                  </a:lnTo>
                  <a:lnTo>
                    <a:pt x="704" y="171"/>
                  </a:lnTo>
                  <a:lnTo>
                    <a:pt x="679" y="153"/>
                  </a:lnTo>
                  <a:lnTo>
                    <a:pt x="653" y="137"/>
                  </a:lnTo>
                  <a:lnTo>
                    <a:pt x="623" y="124"/>
                  </a:lnTo>
                  <a:lnTo>
                    <a:pt x="589" y="113"/>
                  </a:lnTo>
                  <a:lnTo>
                    <a:pt x="550" y="106"/>
                  </a:lnTo>
                  <a:lnTo>
                    <a:pt x="507" y="101"/>
                  </a:lnTo>
                  <a:lnTo>
                    <a:pt x="460" y="99"/>
                  </a:lnTo>
                  <a:lnTo>
                    <a:pt x="430" y="101"/>
                  </a:lnTo>
                  <a:lnTo>
                    <a:pt x="401" y="106"/>
                  </a:lnTo>
                  <a:lnTo>
                    <a:pt x="371" y="113"/>
                  </a:lnTo>
                  <a:lnTo>
                    <a:pt x="341" y="122"/>
                  </a:lnTo>
                  <a:lnTo>
                    <a:pt x="313" y="134"/>
                  </a:lnTo>
                  <a:lnTo>
                    <a:pt x="286" y="148"/>
                  </a:lnTo>
                  <a:lnTo>
                    <a:pt x="261" y="164"/>
                  </a:lnTo>
                  <a:lnTo>
                    <a:pt x="237" y="179"/>
                  </a:lnTo>
                  <a:lnTo>
                    <a:pt x="214" y="198"/>
                  </a:lnTo>
                  <a:lnTo>
                    <a:pt x="195" y="216"/>
                  </a:lnTo>
                  <a:lnTo>
                    <a:pt x="178" y="237"/>
                  </a:lnTo>
                  <a:lnTo>
                    <a:pt x="162" y="256"/>
                  </a:lnTo>
                  <a:lnTo>
                    <a:pt x="150" y="275"/>
                  </a:lnTo>
                  <a:lnTo>
                    <a:pt x="141" y="294"/>
                  </a:lnTo>
                  <a:lnTo>
                    <a:pt x="136" y="313"/>
                  </a:lnTo>
                  <a:lnTo>
                    <a:pt x="134" y="332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223" y="2879"/>
              <a:ext cx="265" cy="317"/>
            </a:xfrm>
            <a:custGeom>
              <a:avLst/>
              <a:gdLst>
                <a:gd name="T0" fmla="*/ 132 w 265"/>
                <a:gd name="T1" fmla="*/ 317 h 317"/>
                <a:gd name="T2" fmla="*/ 158 w 265"/>
                <a:gd name="T3" fmla="*/ 314 h 317"/>
                <a:gd name="T4" fmla="*/ 185 w 265"/>
                <a:gd name="T5" fmla="*/ 305 h 317"/>
                <a:gd name="T6" fmla="*/ 207 w 265"/>
                <a:gd name="T7" fmla="*/ 289 h 317"/>
                <a:gd name="T8" fmla="*/ 226 w 265"/>
                <a:gd name="T9" fmla="*/ 270 h 317"/>
                <a:gd name="T10" fmla="*/ 242 w 265"/>
                <a:gd name="T11" fmla="*/ 248 h 317"/>
                <a:gd name="T12" fmla="*/ 254 w 265"/>
                <a:gd name="T13" fmla="*/ 220 h 317"/>
                <a:gd name="T14" fmla="*/ 261 w 265"/>
                <a:gd name="T15" fmla="*/ 190 h 317"/>
                <a:gd name="T16" fmla="*/ 265 w 265"/>
                <a:gd name="T17" fmla="*/ 159 h 317"/>
                <a:gd name="T18" fmla="*/ 261 w 265"/>
                <a:gd name="T19" fmla="*/ 127 h 317"/>
                <a:gd name="T20" fmla="*/ 254 w 265"/>
                <a:gd name="T21" fmla="*/ 98 h 317"/>
                <a:gd name="T22" fmla="*/ 242 w 265"/>
                <a:gd name="T23" fmla="*/ 70 h 317"/>
                <a:gd name="T24" fmla="*/ 226 w 265"/>
                <a:gd name="T25" fmla="*/ 47 h 317"/>
                <a:gd name="T26" fmla="*/ 207 w 265"/>
                <a:gd name="T27" fmla="*/ 28 h 317"/>
                <a:gd name="T28" fmla="*/ 185 w 265"/>
                <a:gd name="T29" fmla="*/ 13 h 317"/>
                <a:gd name="T30" fmla="*/ 158 w 265"/>
                <a:gd name="T31" fmla="*/ 4 h 317"/>
                <a:gd name="T32" fmla="*/ 132 w 265"/>
                <a:gd name="T33" fmla="*/ 0 h 317"/>
                <a:gd name="T34" fmla="*/ 106 w 265"/>
                <a:gd name="T35" fmla="*/ 4 h 317"/>
                <a:gd name="T36" fmla="*/ 80 w 265"/>
                <a:gd name="T37" fmla="*/ 13 h 317"/>
                <a:gd name="T38" fmla="*/ 57 w 265"/>
                <a:gd name="T39" fmla="*/ 28 h 317"/>
                <a:gd name="T40" fmla="*/ 38 w 265"/>
                <a:gd name="T41" fmla="*/ 47 h 317"/>
                <a:gd name="T42" fmla="*/ 23 w 265"/>
                <a:gd name="T43" fmla="*/ 70 h 317"/>
                <a:gd name="T44" fmla="*/ 10 w 265"/>
                <a:gd name="T45" fmla="*/ 98 h 317"/>
                <a:gd name="T46" fmla="*/ 3 w 265"/>
                <a:gd name="T47" fmla="*/ 127 h 317"/>
                <a:gd name="T48" fmla="*/ 0 w 265"/>
                <a:gd name="T49" fmla="*/ 159 h 317"/>
                <a:gd name="T50" fmla="*/ 3 w 265"/>
                <a:gd name="T51" fmla="*/ 190 h 317"/>
                <a:gd name="T52" fmla="*/ 10 w 265"/>
                <a:gd name="T53" fmla="*/ 220 h 317"/>
                <a:gd name="T54" fmla="*/ 23 w 265"/>
                <a:gd name="T55" fmla="*/ 248 h 317"/>
                <a:gd name="T56" fmla="*/ 38 w 265"/>
                <a:gd name="T57" fmla="*/ 270 h 317"/>
                <a:gd name="T58" fmla="*/ 57 w 265"/>
                <a:gd name="T59" fmla="*/ 289 h 317"/>
                <a:gd name="T60" fmla="*/ 80 w 265"/>
                <a:gd name="T61" fmla="*/ 305 h 317"/>
                <a:gd name="T62" fmla="*/ 106 w 265"/>
                <a:gd name="T63" fmla="*/ 314 h 317"/>
                <a:gd name="T64" fmla="*/ 132 w 265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5" h="317">
                  <a:moveTo>
                    <a:pt x="132" y="317"/>
                  </a:moveTo>
                  <a:lnTo>
                    <a:pt x="158" y="314"/>
                  </a:lnTo>
                  <a:lnTo>
                    <a:pt x="185" y="305"/>
                  </a:lnTo>
                  <a:lnTo>
                    <a:pt x="207" y="289"/>
                  </a:lnTo>
                  <a:lnTo>
                    <a:pt x="226" y="270"/>
                  </a:lnTo>
                  <a:lnTo>
                    <a:pt x="242" y="248"/>
                  </a:lnTo>
                  <a:lnTo>
                    <a:pt x="254" y="220"/>
                  </a:lnTo>
                  <a:lnTo>
                    <a:pt x="261" y="190"/>
                  </a:lnTo>
                  <a:lnTo>
                    <a:pt x="265" y="159"/>
                  </a:lnTo>
                  <a:lnTo>
                    <a:pt x="261" y="127"/>
                  </a:lnTo>
                  <a:lnTo>
                    <a:pt x="254" y="98"/>
                  </a:lnTo>
                  <a:lnTo>
                    <a:pt x="242" y="70"/>
                  </a:lnTo>
                  <a:lnTo>
                    <a:pt x="226" y="47"/>
                  </a:lnTo>
                  <a:lnTo>
                    <a:pt x="207" y="28"/>
                  </a:lnTo>
                  <a:lnTo>
                    <a:pt x="185" y="13"/>
                  </a:lnTo>
                  <a:lnTo>
                    <a:pt x="158" y="4"/>
                  </a:lnTo>
                  <a:lnTo>
                    <a:pt x="132" y="0"/>
                  </a:lnTo>
                  <a:lnTo>
                    <a:pt x="106" y="4"/>
                  </a:lnTo>
                  <a:lnTo>
                    <a:pt x="80" y="13"/>
                  </a:lnTo>
                  <a:lnTo>
                    <a:pt x="57" y="28"/>
                  </a:lnTo>
                  <a:lnTo>
                    <a:pt x="38" y="47"/>
                  </a:lnTo>
                  <a:lnTo>
                    <a:pt x="23" y="70"/>
                  </a:lnTo>
                  <a:lnTo>
                    <a:pt x="10" y="98"/>
                  </a:lnTo>
                  <a:lnTo>
                    <a:pt x="3" y="127"/>
                  </a:lnTo>
                  <a:lnTo>
                    <a:pt x="0" y="159"/>
                  </a:lnTo>
                  <a:lnTo>
                    <a:pt x="3" y="190"/>
                  </a:lnTo>
                  <a:lnTo>
                    <a:pt x="10" y="220"/>
                  </a:lnTo>
                  <a:lnTo>
                    <a:pt x="23" y="248"/>
                  </a:lnTo>
                  <a:lnTo>
                    <a:pt x="38" y="270"/>
                  </a:lnTo>
                  <a:lnTo>
                    <a:pt x="57" y="289"/>
                  </a:lnTo>
                  <a:lnTo>
                    <a:pt x="80" y="305"/>
                  </a:lnTo>
                  <a:lnTo>
                    <a:pt x="106" y="314"/>
                  </a:lnTo>
                  <a:lnTo>
                    <a:pt x="132" y="317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1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sz="2800" dirty="0" smtClean="0"/>
              <a:t>        Медицинада сүйек сынғанда алебастр қолданылады. Ол гипс минералынан алынады. Формуласы кальцийдің бір атомы,оттегінің төрт атомы және судың  екі молекуласынан тұрады. Осы заттың формуласын құрастырып,салыстырмалы молекулалық массасын есептеңдер.</a:t>
            </a:r>
            <a:r>
              <a:rPr lang="kk-KZ" sz="2800" dirty="0" smtClean="0">
                <a:solidFill>
                  <a:srgbClr val="FF0000"/>
                </a:solidFill>
              </a:rPr>
              <a:t>4балл</a:t>
            </a:r>
          </a:p>
          <a:p>
            <a:pPr>
              <a:buNone/>
            </a:pPr>
            <a:r>
              <a:rPr lang="kk-KZ" sz="2800" dirty="0" smtClean="0"/>
              <a:t> </a:t>
            </a:r>
            <a:endParaRPr lang="ru-RU" sz="2800" dirty="0"/>
          </a:p>
        </p:txBody>
      </p:sp>
      <p:pic>
        <p:nvPicPr>
          <p:cNvPr id="5" name="Picture 7" descr="11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5126" y="3933056"/>
            <a:ext cx="24114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4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«</a:t>
            </a:r>
            <a:r>
              <a:rPr lang="kk-KZ" dirty="0"/>
              <a:t>Жұмбақ тізбек»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556792"/>
            <a:ext cx="6203032" cy="4920208"/>
          </a:xfrm>
        </p:spPr>
        <p:txBody>
          <a:bodyPr/>
          <a:lstStyle/>
          <a:p>
            <a:r>
              <a:rPr lang="kk-KZ" dirty="0"/>
              <a:t>Mg→MgO</a:t>
            </a:r>
            <a:r>
              <a:rPr lang="kk-KZ" baseline="-25000" dirty="0"/>
              <a:t>  ,    </a:t>
            </a:r>
            <a:r>
              <a:rPr lang="kk-KZ" dirty="0"/>
              <a:t>Na→Na</a:t>
            </a:r>
            <a:r>
              <a:rPr lang="kk-KZ" baseline="-25000" dirty="0"/>
              <a:t>2</a:t>
            </a:r>
            <a:r>
              <a:rPr lang="kk-KZ" dirty="0"/>
              <a:t>O</a:t>
            </a:r>
            <a:endParaRPr lang="en-US" dirty="0"/>
          </a:p>
          <a:p>
            <a:r>
              <a:rPr lang="kk-KZ" dirty="0"/>
              <a:t>Al→Al</a:t>
            </a:r>
            <a:r>
              <a:rPr lang="kk-KZ" baseline="-25000" dirty="0"/>
              <a:t>2</a:t>
            </a:r>
            <a:r>
              <a:rPr lang="kk-KZ" dirty="0"/>
              <a:t>О</a:t>
            </a:r>
            <a:r>
              <a:rPr lang="kk-KZ" baseline="-25000" dirty="0"/>
              <a:t>3   ,  </a:t>
            </a:r>
            <a:r>
              <a:rPr lang="kk-KZ" dirty="0"/>
              <a:t>Cа→CaO</a:t>
            </a:r>
            <a:r>
              <a:rPr lang="kk-KZ" baseline="-25000" dirty="0"/>
              <a:t>     </a:t>
            </a:r>
            <a:endParaRPr lang="kk-KZ" baseline="-25000" dirty="0" smtClean="0"/>
          </a:p>
          <a:p>
            <a:r>
              <a:rPr lang="kk-KZ" baseline="-25000" dirty="0" smtClean="0"/>
              <a:t>5 балл                        </a:t>
            </a:r>
            <a:endParaRPr lang="en-US" dirty="0"/>
          </a:p>
        </p:txBody>
      </p:sp>
      <p:pic>
        <p:nvPicPr>
          <p:cNvPr id="5" name="Picture 3" descr="AG00315_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56992"/>
            <a:ext cx="2798763" cy="315912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Берілген заттардан оксидтерді теріп, қайсысы қышқылдық , қайсысы негіздік оксидке жататынын атап беріңіз?</a:t>
            </a: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NаОН, K</a:t>
            </a:r>
            <a:r>
              <a:rPr lang="kk-KZ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Cl,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aseline="-25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HgO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4балл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react_a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3933056"/>
            <a:ext cx="4286280" cy="242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Микробтар мен бактерияларды жою үшін күкірт диоксидін қолдануға болады</a:t>
            </a:r>
            <a:endParaRPr lang="en-US" dirty="0"/>
          </a:p>
          <a:p>
            <a:r>
              <a:rPr lang="kk-KZ" dirty="0"/>
              <a:t>Сол сияқты бұл затты қара өрікті кептіру үшін де қолданады. Күкірт диоксидінің формуласын </a:t>
            </a:r>
            <a:r>
              <a:rPr lang="kk-KZ" dirty="0" smtClean="0"/>
              <a:t>жазыңдар.</a:t>
            </a:r>
          </a:p>
          <a:p>
            <a:pPr marL="0" indent="0">
              <a:buNone/>
            </a:pPr>
            <a:r>
              <a:rPr lang="kk-KZ" dirty="0"/>
              <a:t>3</a:t>
            </a:r>
            <a:r>
              <a:rPr lang="kk-KZ" dirty="0" smtClean="0"/>
              <a:t>балл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9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EARTH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439261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1619250" y="1584325"/>
            <a:ext cx="6480175" cy="4105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36807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Жер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бетін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ультракүлгін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сәулесінен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қорғайды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Өзі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оттектің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үш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атомын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құрайды</a:t>
            </a:r>
            <a:r>
              <a:rPr lang="ru-RU" sz="3600" kern="10" dirty="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CC0066"/>
                </a:solidFill>
                <a:latin typeface="Arial"/>
                <a:cs typeface="Arial"/>
              </a:rPr>
              <a:t>. </a:t>
            </a:r>
            <a:endParaRPr lang="en-US" sz="3600" kern="10" dirty="0">
              <a:ln w="9525">
                <a:solidFill>
                  <a:srgbClr val="990099"/>
                </a:solidFill>
                <a:round/>
                <a:headEnd/>
                <a:tailEnd/>
              </a:ln>
              <a:solidFill>
                <a:srgbClr val="CC0066"/>
              </a:solidFill>
              <a:latin typeface="Arial"/>
              <a:cs typeface="Arial"/>
            </a:endParaRPr>
          </a:p>
        </p:txBody>
      </p:sp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>
            <a:off x="3059113" y="3356992"/>
            <a:ext cx="3097212" cy="23770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Жұмбақ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2балл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116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Озон </a:t>
            </a:r>
            <a:r>
              <a:rPr lang="kk-KZ" b="1" dirty="0" smtClean="0"/>
              <a:t>қай кезде пайда болады?</a:t>
            </a:r>
            <a:endParaRPr lang="ru-RU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ru-RU" dirty="0" smtClean="0"/>
              <a:t>3 балл</a:t>
            </a:r>
            <a:endParaRPr lang="ru-RU" dirty="0"/>
          </a:p>
        </p:txBody>
      </p:sp>
      <p:pic>
        <p:nvPicPr>
          <p:cNvPr id="5" name="Picture 3" descr="AG00315_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786058"/>
            <a:ext cx="2798763" cy="315912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3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315200" cy="5181600"/>
          </a:xfrm>
        </p:spPr>
        <p:txBody>
          <a:bodyPr/>
          <a:lstStyle/>
          <a:p>
            <a:r>
              <a:rPr lang="ru-RU" dirty="0" err="1" smtClean="0"/>
              <a:t>Озонның</a:t>
            </a:r>
            <a:r>
              <a:rPr lang="ru-RU" dirty="0" smtClean="0"/>
              <a:t> </a:t>
            </a:r>
            <a:r>
              <a:rPr lang="ru-RU" dirty="0" err="1" smtClean="0"/>
              <a:t>пайдалы</a:t>
            </a:r>
            <a:r>
              <a:rPr lang="ru-RU" dirty="0" smtClean="0"/>
              <a:t> ж</a:t>
            </a:r>
            <a:r>
              <a:rPr lang="kk-KZ" dirty="0" smtClean="0"/>
              <a:t>ә</a:t>
            </a:r>
            <a:r>
              <a:rPr lang="ru-RU" dirty="0" smtClean="0"/>
              <a:t>не </a:t>
            </a:r>
            <a:r>
              <a:rPr lang="ru-RU" dirty="0" err="1" smtClean="0"/>
              <a:t>зиянды</a:t>
            </a:r>
            <a:r>
              <a:rPr lang="ru-RU" dirty="0" smtClean="0"/>
              <a:t> </a:t>
            </a:r>
            <a:r>
              <a:rPr lang="ru-RU" dirty="0" err="1" smtClean="0"/>
              <a:t>әсерлері</a:t>
            </a:r>
            <a:r>
              <a:rPr lang="ru-RU" dirty="0" smtClean="0"/>
              <a:t>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 балл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4" descr="react_a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429000"/>
            <a:ext cx="2643206" cy="212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0823" y="1361765"/>
            <a:ext cx="47101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Оттект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ің қолдану аясы</a:t>
            </a:r>
          </a:p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балл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0" descr="1(6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1317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G00315_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786058"/>
            <a:ext cx="2798763" cy="315912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1430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Металды</a:t>
            </a:r>
            <a:r>
              <a:rPr lang="ru-RU" dirty="0" smtClean="0"/>
              <a:t> </a:t>
            </a:r>
            <a:r>
              <a:rPr lang="ru-RU" dirty="0" err="1" smtClean="0"/>
              <a:t>кесуге</a:t>
            </a:r>
            <a:r>
              <a:rPr lang="ru-RU" dirty="0" smtClean="0"/>
              <a:t>, </a:t>
            </a:r>
            <a:r>
              <a:rPr lang="ru-RU" dirty="0" err="1" smtClean="0"/>
              <a:t>пісіруге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сваркаға</a:t>
            </a:r>
            <a:r>
              <a:rPr lang="ru-RU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пайдаланылады</a:t>
            </a:r>
            <a:r>
              <a:rPr lang="ru-RU" dirty="0" smtClean="0"/>
              <a:t>? </a:t>
            </a:r>
            <a:r>
              <a:rPr lang="ru-RU" dirty="0" smtClean="0">
                <a:solidFill>
                  <a:srgbClr val="FFFF00"/>
                </a:solidFill>
              </a:rPr>
              <a:t>3балл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H:\ЖЕКЕ ПАПКА\АШЫҚ САБАҚТАР\слайдтар дайын сабактар\хим фото\j028369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3143224"/>
            <a:ext cx="3714776" cy="371477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3224"/>
            <a:ext cx="3886210" cy="359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29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Бағалау түрі </a:t>
            </a:r>
          </a:p>
          <a:p>
            <a:pPr marL="0" indent="0">
              <a:buNone/>
            </a:pPr>
            <a:r>
              <a:rPr lang="kk-KZ" dirty="0" smtClean="0"/>
              <a:t>                       </a:t>
            </a:r>
            <a:r>
              <a:rPr lang="ru-RU" dirty="0" smtClean="0"/>
              <a:t>1 балл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3</a:t>
            </a:r>
            <a:r>
              <a:rPr lang="kk-KZ" dirty="0" smtClean="0"/>
              <a:t>тік балл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/>
              <a:t>                         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</a:t>
            </a:r>
            <a:r>
              <a:rPr lang="ru-RU" dirty="0" smtClean="0"/>
              <a:t>4 т</a:t>
            </a:r>
            <a:r>
              <a:rPr lang="kk-KZ" dirty="0" smtClean="0"/>
              <a:t>ік балл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</a:t>
            </a:r>
            <a:r>
              <a:rPr lang="ru-RU" dirty="0" smtClean="0"/>
              <a:t>5 т</a:t>
            </a:r>
            <a:r>
              <a:rPr lang="kk-KZ" dirty="0" smtClean="0"/>
              <a:t>ік балл</a:t>
            </a:r>
            <a:endParaRPr lang="en-US" dirty="0"/>
          </a:p>
        </p:txBody>
      </p:sp>
      <p:sp>
        <p:nvSpPr>
          <p:cNvPr id="4" name="Овал 3"/>
          <p:cNvSpPr/>
          <p:nvPr/>
        </p:nvSpPr>
        <p:spPr>
          <a:xfrm>
            <a:off x="1403648" y="1916832"/>
            <a:ext cx="1008112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800" y="2348880"/>
            <a:ext cx="115212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>
            <a:off x="1389708" y="3068960"/>
            <a:ext cx="1166068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71800" y="3573016"/>
            <a:ext cx="115212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419052" y="4509120"/>
            <a:ext cx="115212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87824" y="4977172"/>
            <a:ext cx="115212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конечная звезда 12"/>
          <p:cNvSpPr/>
          <p:nvPr/>
        </p:nvSpPr>
        <p:spPr>
          <a:xfrm>
            <a:off x="1227312" y="5667052"/>
            <a:ext cx="1296144" cy="72008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771800" y="6165304"/>
            <a:ext cx="136815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63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27280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5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9847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2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200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96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7152456" cy="56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42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186" y="1196752"/>
            <a:ext cx="722026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85725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40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60648"/>
            <a:ext cx="7315200" cy="62163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2" y="332656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91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ttp://img0.liveinternet.ru/images/attach/c/0//42/377/42377352_1239456382_castle_x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WEDCPL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3563937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2484438" y="1844675"/>
            <a:ext cx="792162" cy="1728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О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92167" name="WordArt 7"/>
          <p:cNvSpPr>
            <a:spLocks noChangeArrowheads="1" noChangeShapeType="1" noTextEdit="1"/>
          </p:cNvSpPr>
          <p:nvPr/>
        </p:nvSpPr>
        <p:spPr bwMode="auto">
          <a:xfrm>
            <a:off x="3203575" y="3213100"/>
            <a:ext cx="2571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3995738" y="3573463"/>
            <a:ext cx="693737" cy="15128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Н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92169" name="WordArt 9"/>
          <p:cNvSpPr>
            <a:spLocks noChangeArrowheads="1" noChangeShapeType="1" noTextEdit="1"/>
          </p:cNvSpPr>
          <p:nvPr/>
        </p:nvSpPr>
        <p:spPr bwMode="auto">
          <a:xfrm>
            <a:off x="4787900" y="4868863"/>
            <a:ext cx="2571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5435600" y="549275"/>
            <a:ext cx="324008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k-KZ" sz="10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kk-KZ" sz="6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kk-KZ" sz="10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</a:t>
            </a:r>
            <a:endParaRPr lang="ru-RU" sz="4400">
              <a:latin typeface="Times New Roman" pitchFamily="18" charset="0"/>
            </a:endParaRPr>
          </a:p>
          <a:p>
            <a:pPr algn="ctr"/>
            <a:r>
              <a:rPr lang="ru-RU" sz="9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</a:t>
            </a:r>
          </a:p>
        </p:txBody>
      </p:sp>
    </p:spTree>
    <p:extLst>
      <p:ext uri="{BB962C8B-B14F-4D97-AF65-F5344CB8AC3E}">
        <p14:creationId xmlns:p14="http://schemas.microsoft.com/office/powerpoint/2010/main" xmlns="" val="12048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01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330" y="1285860"/>
            <a:ext cx="46634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Көкпар</a:t>
            </a:r>
            <a:endParaRPr lang="ru-RU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28" y="4214818"/>
            <a:ext cx="632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Берілген формуладағы әрбір элементтің массалық үлесін анықта?</a:t>
            </a:r>
          </a:p>
          <a:p>
            <a:r>
              <a:rPr lang="kk-KZ" sz="3200" dirty="0"/>
              <a:t>K</a:t>
            </a:r>
            <a:r>
              <a:rPr lang="kk-KZ" sz="3200" baseline="-25000" dirty="0"/>
              <a:t>2</a:t>
            </a:r>
            <a:r>
              <a:rPr lang="kk-KZ" sz="3200" dirty="0"/>
              <a:t>O, MgO   </a:t>
            </a:r>
          </a:p>
          <a:p>
            <a:r>
              <a:rPr lang="kk-KZ" sz="3200" baseline="-25000" dirty="0"/>
              <a:t> </a:t>
            </a:r>
            <a:r>
              <a:rPr lang="kk-KZ" sz="3200" dirty="0" smtClean="0"/>
              <a:t>CO</a:t>
            </a:r>
            <a:r>
              <a:rPr lang="kk-KZ" sz="3200" dirty="0"/>
              <a:t>,  </a:t>
            </a:r>
            <a:r>
              <a:rPr lang="kk-KZ" sz="3200" dirty="0" smtClean="0"/>
              <a:t>P</a:t>
            </a:r>
            <a:r>
              <a:rPr lang="kk-KZ" sz="3200" baseline="-25000" dirty="0" smtClean="0"/>
              <a:t>2</a:t>
            </a:r>
            <a:r>
              <a:rPr lang="kk-KZ" sz="3200" dirty="0" smtClean="0"/>
              <a:t>O</a:t>
            </a:r>
            <a:r>
              <a:rPr lang="kk-KZ" sz="3200" baseline="-25000" dirty="0" smtClean="0"/>
              <a:t>5</a:t>
            </a:r>
          </a:p>
          <a:p>
            <a:r>
              <a:rPr lang="kk-KZ" sz="3200" baseline="-25000" dirty="0" smtClean="0"/>
              <a:t>5балл</a:t>
            </a:r>
            <a:endParaRPr lang="en-US" sz="32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486458"/>
              </p:ext>
            </p:extLst>
          </p:nvPr>
        </p:nvGraphicFramePr>
        <p:xfrm>
          <a:off x="1115617" y="908720"/>
          <a:ext cx="7776864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/>
                <a:gridCol w="2520281"/>
                <a:gridCol w="2592288"/>
              </a:tblGrid>
              <a:tr h="169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4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Оттег</a:t>
                      </a:r>
                      <a:r>
                        <a:rPr lang="kk-KZ" sz="2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О</a:t>
                      </a:r>
                      <a:r>
                        <a:rPr lang="kk-KZ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24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жай зат</a:t>
                      </a:r>
                      <a:endParaRPr lang="en-US" sz="24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kk-KZ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Оттегінің химиялық қасиеттері 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2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Озон </a:t>
                      </a:r>
                      <a:r>
                        <a:rPr lang="ru-RU" sz="24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табиғатта</a:t>
                      </a:r>
                      <a:r>
                        <a:rPr lang="ru-RU" sz="2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таралуы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44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Оттегінің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физикалық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қасиеттері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Оттег</a:t>
                      </a:r>
                      <a:r>
                        <a:rPr lang="kk-KZ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і, Оксидтер.Жану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Оттект</a:t>
                      </a:r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ің қолданылуы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Оттегінің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алыну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жолдары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Оксидтер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8Ауа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газдар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қоспасы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89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WordArt 13"/>
          <p:cNvSpPr>
            <a:spLocks noChangeArrowheads="1" noChangeShapeType="1" noTextEdit="1"/>
          </p:cNvSpPr>
          <p:nvPr/>
        </p:nvSpPr>
        <p:spPr bwMode="auto">
          <a:xfrm>
            <a:off x="755650" y="1484313"/>
            <a:ext cx="7632700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Жылу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эффектісіне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есеп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3500438"/>
            <a:ext cx="8229600" cy="1143000"/>
          </a:xfrm>
        </p:spPr>
        <p:txBody>
          <a:bodyPr/>
          <a:lstStyle/>
          <a:p>
            <a:r>
              <a:rPr lang="kk-K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С+О</a:t>
            </a:r>
            <a:r>
              <a:rPr lang="kk-K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kk-K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</a:t>
            </a:r>
            <a:r>
              <a:rPr lang="kk-K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СО</a:t>
            </a:r>
            <a:r>
              <a:rPr lang="kk-K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kk-K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+ 402 кДж термохимиялық теңдеу бойынша, 843 кДж энергия алу үшін көмірдің қандай массасын жағу керек</a:t>
            </a:r>
            <a:r>
              <a:rPr lang="kk-KZ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      5 балл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7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92" t="9654" r="6473" b="89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684213" y="765175"/>
            <a:ext cx="4681537" cy="5472113"/>
          </a:xfrm>
          <a:prstGeom prst="ellipse">
            <a:avLst/>
          </a:prstGeom>
          <a:noFill/>
          <a:ln w="889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3563938" y="692150"/>
            <a:ext cx="5113337" cy="5688013"/>
          </a:xfrm>
          <a:prstGeom prst="ellipse">
            <a:avLst/>
          </a:prstGeom>
          <a:noFill/>
          <a:ln w="889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403350" y="2924175"/>
            <a:ext cx="180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Оттектің өзіне </a:t>
            </a:r>
          </a:p>
          <a:p>
            <a:pPr algn="ctr"/>
            <a:r>
              <a:rPr lang="kk-KZ" sz="24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тән қасиеті</a:t>
            </a:r>
            <a:endParaRPr lang="ru-RU" sz="24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651500" y="2997200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Озонның өзіне</a:t>
            </a:r>
          </a:p>
          <a:p>
            <a:pPr algn="ctr"/>
            <a:r>
              <a:rPr lang="kk-KZ" sz="24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тән қасиеті</a:t>
            </a:r>
            <a:endParaRPr lang="ru-RU" sz="2400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 rot="5400000">
            <a:off x="3070226" y="3130550"/>
            <a:ext cx="295275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ұқсастығы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56330" name="WordArt 10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5472112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Венн диаграммасы: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«Ой </a:t>
            </a:r>
            <a:r>
              <a:rPr lang="ru-RU" dirty="0" err="1" smtClean="0"/>
              <a:t>түйін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«Орман-планета өкпесі» деп не себепті аталған?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Атмосфералық ауаның ластаушылар көзі?</a:t>
            </a:r>
          </a:p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 балл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AG00315_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29000"/>
            <a:ext cx="2798763" cy="315912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00958" y="5715016"/>
            <a:ext cx="1000132" cy="6429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Picture 13" descr="http://s51.radikal.ru/i133/0910/72/9560b470e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4140200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856932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Үй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тапсырмасы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II </a:t>
            </a:r>
            <a:r>
              <a:rPr lang="kk-KZ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тарау бойынша </a:t>
            </a:r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2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қайталау</a:t>
            </a:r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kk-KZ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Бақылау жұмысына дайындалып келу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</a:pPr>
            <a:endParaRPr lang="kk-KZ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6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286116" y="857232"/>
            <a:ext cx="5572164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kk-KZ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Назарларыңызға рахмет</a:t>
            </a:r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  <p:pic>
        <p:nvPicPr>
          <p:cNvPr id="4" name="Picture 5" descr="D4EBE0E320CAE0E7E0F5F1F2E0EDE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013176"/>
            <a:ext cx="1549400" cy="155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Мои фотки\DSCF0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598" y="2132856"/>
            <a:ext cx="20601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79438"/>
            <a:ext cx="6324600" cy="689322"/>
          </a:xfrm>
        </p:spPr>
        <p:txBody>
          <a:bodyPr/>
          <a:lstStyle/>
          <a:p>
            <a:r>
              <a:rPr lang="kk-KZ" sz="2000" dirty="0" smtClean="0">
                <a:solidFill>
                  <a:srgbClr val="FF0000"/>
                </a:solidFill>
              </a:rPr>
              <a:t>Жер қыртысында таралған маңызды химиялық элементтер (масса %)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2074659"/>
              </p:ext>
            </p:extLst>
          </p:nvPr>
        </p:nvGraphicFramePr>
        <p:xfrm>
          <a:off x="1371600" y="1295400"/>
          <a:ext cx="7315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273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Оттектің физикалық қасиеті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525587"/>
            <a:ext cx="8229600" cy="46704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Суда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ерігіштігі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- 0,031 м</a:t>
            </a:r>
            <a:r>
              <a:rPr lang="ru-RU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1 м</a:t>
            </a:r>
            <a:r>
              <a:rPr lang="ru-RU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суда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331913" y="2924175"/>
            <a:ext cx="431800" cy="936625"/>
          </a:xfrm>
          <a:prstGeom prst="rect">
            <a:avLst/>
          </a:prstGeom>
          <a:solidFill>
            <a:schemeClr val="bg1">
              <a:alpha val="7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2268538" y="33575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635375" y="2924175"/>
            <a:ext cx="503238" cy="9350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4284663" y="33575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435600" y="2708275"/>
            <a:ext cx="1368425" cy="1008063"/>
          </a:xfrm>
          <a:prstGeom prst="cube">
            <a:avLst>
              <a:gd name="adj" fmla="val 25000"/>
            </a:avLst>
          </a:prstGeom>
          <a:solidFill>
            <a:srgbClr val="0404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195513" y="299720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D60093"/>
                </a:solidFill>
                <a:latin typeface="Garamond" pitchFamily="18" charset="0"/>
              </a:rPr>
              <a:t>-183</a:t>
            </a:r>
            <a:r>
              <a:rPr lang="ru-RU" b="1" baseline="30000" dirty="0">
                <a:solidFill>
                  <a:srgbClr val="D60093"/>
                </a:solidFill>
                <a:latin typeface="Garamond" pitchFamily="18" charset="0"/>
              </a:rPr>
              <a:t>0</a:t>
            </a:r>
            <a:r>
              <a:rPr lang="ru-RU" b="1" dirty="0">
                <a:solidFill>
                  <a:srgbClr val="D60093"/>
                </a:solidFill>
                <a:latin typeface="Garamond" pitchFamily="18" charset="0"/>
              </a:rPr>
              <a:t> С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140200" y="292417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D60093"/>
                </a:solidFill>
                <a:latin typeface="Garamond" pitchFamily="18" charset="0"/>
              </a:rPr>
              <a:t>-219</a:t>
            </a:r>
            <a:r>
              <a:rPr lang="ru-RU" b="1" baseline="30000">
                <a:solidFill>
                  <a:srgbClr val="D60093"/>
                </a:solidFill>
                <a:latin typeface="Garamond" pitchFamily="18" charset="0"/>
              </a:rPr>
              <a:t>0</a:t>
            </a:r>
            <a:r>
              <a:rPr lang="ru-RU" b="1">
                <a:solidFill>
                  <a:srgbClr val="D60093"/>
                </a:solidFill>
                <a:latin typeface="Garamond" pitchFamily="18" charset="0"/>
              </a:rPr>
              <a:t> С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68313" y="4149725"/>
            <a:ext cx="18716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түссіз, иіссіз, дәмсіз газ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132138" y="4221163"/>
            <a:ext cx="17986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көкшіл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түсті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сұйықтық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435600" y="4365625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көк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түсті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кристалдар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468313" y="335756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rgbClr val="D60093"/>
                </a:solidFill>
              </a:rPr>
              <a:t>(қ.ж.)</a:t>
            </a:r>
          </a:p>
        </p:txBody>
      </p:sp>
    </p:spTree>
    <p:extLst>
      <p:ext uri="{BB962C8B-B14F-4D97-AF65-F5344CB8AC3E}">
        <p14:creationId xmlns:p14="http://schemas.microsoft.com/office/powerpoint/2010/main" xmlns="" val="608893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  <p:bldP spid="72708" grpId="0" animBg="1"/>
      <p:bldP spid="72710" grpId="0" animBg="1"/>
      <p:bldP spid="72712" grpId="0" animBg="1"/>
      <p:bldP spid="72713" grpId="0"/>
      <p:bldP spid="72714" grpId="0"/>
      <p:bldP spid="72715" grpId="0" build="allAtOnce"/>
      <p:bldP spid="72716" grpId="0"/>
      <p:bldP spid="727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28792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4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3% перекись водорода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876" y="1052736"/>
            <a:ext cx="7344816" cy="550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5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40%  </a:t>
            </a:r>
            <a:r>
              <a:rPr lang="ru-RU" dirty="0" err="1" smtClean="0"/>
              <a:t>гидропирит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141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63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4d">
  <a:themeElements>
    <a:clrScheme name="sample_dark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331A82"/>
        </a:dk2>
        <a:lt2>
          <a:srgbClr val="CFB5F5"/>
        </a:lt2>
        <a:accent1>
          <a:srgbClr val="557FE7"/>
        </a:accent1>
        <a:accent2>
          <a:srgbClr val="218CB7"/>
        </a:accent2>
        <a:accent3>
          <a:srgbClr val="ADABC1"/>
        </a:accent3>
        <a:accent4>
          <a:srgbClr val="DADADA"/>
        </a:accent4>
        <a:accent5>
          <a:srgbClr val="B4C0F1"/>
        </a:accent5>
        <a:accent6>
          <a:srgbClr val="1D7EA6"/>
        </a:accent6>
        <a:hlink>
          <a:srgbClr val="7B2B9B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cdb2004214d</Template>
  <TotalTime>639</TotalTime>
  <Words>725</Words>
  <Application>Microsoft Office PowerPoint</Application>
  <PresentationFormat>Экран (4:3)</PresentationFormat>
  <Paragraphs>156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cdb2004214d</vt:lpstr>
      <vt:lpstr>Слайд 1</vt:lpstr>
      <vt:lpstr>Слайд 2</vt:lpstr>
      <vt:lpstr> </vt:lpstr>
      <vt:lpstr>Слайд 4</vt:lpstr>
      <vt:lpstr>Жер қыртысында таралған маңызды химиялық элементтер (масса %)</vt:lpstr>
      <vt:lpstr>Оттектің физикалық қасиеті</vt:lpstr>
      <vt:lpstr>Слайд 7</vt:lpstr>
      <vt:lpstr>3% перекись водорода </vt:lpstr>
      <vt:lpstr>40%  гидропирит </vt:lpstr>
      <vt:lpstr>Слайд 10</vt:lpstr>
      <vt:lpstr>Интеллектуалдық сайыс сабағы </vt:lpstr>
      <vt:lpstr>Слайд 12</vt:lpstr>
      <vt:lpstr>1 минуттың ішінде сұрақтарға жауап беру керек! Әр сұрақ 1 балл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«Жұмбақ тізбек»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С+О2 =СО2 + 402 кДж термохимиялық теңдеу бойынша, 843 кДж энергия алу үшін көмірдің қандай массасын жағу керек?      5 балл</vt:lpstr>
      <vt:lpstr>Слайд 41</vt:lpstr>
      <vt:lpstr> «Ой түйін»</vt:lpstr>
      <vt:lpstr>Слайд 43</vt:lpstr>
      <vt:lpstr>Слайд 44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Интелектуалдық олимпиада</dc:title>
  <dc:creator>Se7enUsser</dc:creator>
  <cp:lastModifiedBy>админ</cp:lastModifiedBy>
  <cp:revision>69</cp:revision>
  <dcterms:created xsi:type="dcterms:W3CDTF">2011-04-11T09:36:06Z</dcterms:created>
  <dcterms:modified xsi:type="dcterms:W3CDTF">2014-10-29T08:12:21Z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800173</vt:lpwstr>
  </property>
  <property fmtid="{D5CDD505-2E9C-101B-9397-08002B2CF9AE}" pid="3" name="NXPowerLiteVersion">
    <vt:lpwstr>D4.1.1</vt:lpwstr>
  </property>
</Properties>
</file>