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332" r:id="rId4"/>
    <p:sldId id="296" r:id="rId5"/>
    <p:sldId id="279" r:id="rId6"/>
    <p:sldId id="280" r:id="rId7"/>
    <p:sldId id="320" r:id="rId8"/>
    <p:sldId id="312" r:id="rId9"/>
    <p:sldId id="303" r:id="rId10"/>
    <p:sldId id="282" r:id="rId11"/>
    <p:sldId id="283" r:id="rId12"/>
    <p:sldId id="319" r:id="rId13"/>
    <p:sldId id="284" r:id="rId14"/>
    <p:sldId id="285" r:id="rId15"/>
    <p:sldId id="286" r:id="rId16"/>
    <p:sldId id="331" r:id="rId17"/>
    <p:sldId id="321" r:id="rId18"/>
    <p:sldId id="328" r:id="rId19"/>
    <p:sldId id="329" r:id="rId20"/>
    <p:sldId id="330" r:id="rId21"/>
    <p:sldId id="326" r:id="rId22"/>
    <p:sldId id="327" r:id="rId23"/>
    <p:sldId id="288" r:id="rId24"/>
    <p:sldId id="314" r:id="rId25"/>
    <p:sldId id="334" r:id="rId26"/>
    <p:sldId id="333" r:id="rId27"/>
    <p:sldId id="313" r:id="rId28"/>
    <p:sldId id="290" r:id="rId29"/>
    <p:sldId id="335" r:id="rId30"/>
    <p:sldId id="29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9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ltGray">
            <a:xfrm>
              <a:off x="-1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 userDrawn="1"/>
          </p:nvSpPr>
          <p:spPr bwMode="ltGray">
            <a:xfrm>
              <a:off x="283" y="2704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 userDrawn="1"/>
          </p:nvSpPr>
          <p:spPr bwMode="ltGray">
            <a:xfrm>
              <a:off x="554" y="2704"/>
              <a:ext cx="218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 userDrawn="1"/>
          </p:nvSpPr>
          <p:spPr bwMode="ltGray">
            <a:xfrm>
              <a:off x="-1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 userDrawn="1"/>
          </p:nvSpPr>
          <p:spPr bwMode="ltGray">
            <a:xfrm>
              <a:off x="283" y="2990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 userDrawn="1"/>
          </p:nvSpPr>
          <p:spPr bwMode="ltGray">
            <a:xfrm>
              <a:off x="554" y="2990"/>
              <a:ext cx="218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 userDrawn="1"/>
          </p:nvSpPr>
          <p:spPr bwMode="ltGray">
            <a:xfrm>
              <a:off x="823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17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E83B-C3F7-4C6E-8CCF-F6F8045EF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F7BD-B44B-42DE-8243-131395E5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DAE5-04C0-4D71-B719-015C4ECC4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9C24-93BC-475A-9901-B952254FB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089B-F944-424D-B400-2DB75774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762D-3ED5-46A3-BBE7-44E9EF2C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84F8-FBC3-4280-A4CC-C709D2349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E296-9957-4CAC-A88F-66FE5E26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8DA4-4A0D-4C13-9457-7FF9319D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CD59-3D9B-4D69-9B64-AB2269E2D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B904-F8F3-4F61-98BB-54C65701A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5D05-21B2-445E-B907-5334405B2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8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2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9" name="Group 27"/>
          <p:cNvGrpSpPr>
            <a:grpSpLocks/>
          </p:cNvGrpSpPr>
          <p:nvPr/>
        </p:nvGrpSpPr>
        <p:grpSpPr bwMode="auto">
          <a:xfrm rot="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9" y="2735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324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96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29" y="3052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324" y="302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96" y="302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68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324" y="3334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29" y="3334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29" y="3593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D8AFFDD-0357-407B-9339-5D240A786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BBBB\&#1080;&#1085;&#1092;\j0074318.mid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damjarova@yandex.ru" TargetMode="External"/><Relationship Id="rId2" Type="http://schemas.openxmlformats.org/officeDocument/2006/relationships/hyperlink" Target="mailto:ivanov@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naumova@hotmail.com" TargetMode="External"/><Relationship Id="rId4" Type="http://schemas.openxmlformats.org/officeDocument/2006/relationships/hyperlink" Target="mailto:amanov@mail.r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0;&#1083;&#1084;&#1072;&#1089;+&#1050;&#1077;&#1096;&#1077;&#1082;&#1085;&#1073;&#1072;&#1077;&#1074;,+&#1052;&#1072;&#1076;&#1080;&#1085;&#1072;+&#1057;&#1072;&#1076;&#1091;&#1072;&#1082;&#1072;&#1089;&#1086;&#1074;&#1072;+&#1058;&#1086;&#1083;&#1072;&#1075;&#1072;&#1081;.mp3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&#1084;&#1080;&#1085;&#1091;&#1089;&#1099;\instrumental.mp3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j0074318.mid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beine-sabak.kz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BBBB\&#1080;&#1085;&#1092;\j0074318.m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074318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4214818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Электрондық  пошта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263" y="6027738"/>
            <a:ext cx="7678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 мұғалімі: Тулегенова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Гүлнұр Бисембайқызы</a:t>
            </a:r>
            <a:endParaRPr lang="ru-RU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5214938"/>
            <a:ext cx="2071687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ru-RU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3200" dirty="0"/>
          </a:p>
        </p:txBody>
      </p:sp>
      <p:pic>
        <p:nvPicPr>
          <p:cNvPr id="4102" name="Рисунок 6" descr="13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214938"/>
            <a:ext cx="10175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091487" cy="563562"/>
          </a:xfrm>
        </p:spPr>
        <p:txBody>
          <a:bodyPr/>
          <a:lstStyle/>
          <a:p>
            <a:pPr>
              <a:defRPr/>
            </a:pPr>
            <a:r>
              <a:rPr lang="ru-RU" sz="32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поштаның мекен</a:t>
            </a:r>
            <a:r>
              <a:rPr lang="ru-RU" sz="32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32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жайы</a:t>
            </a:r>
            <a:endParaRPr lang="ru-RU" sz="32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6325"/>
            <a:ext cx="8929687" cy="55673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қ поштаның мекен-жайы белгілі ереже бойынша  жазылады және екі бөліктен тұрады: </a:t>
            </a:r>
            <a:r>
              <a:rPr lang="ru-RU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пайдаланушының_аты@ </a:t>
            </a:r>
            <a:r>
              <a:rPr lang="ru-RU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ru-RU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атауы</a:t>
            </a:r>
            <a:endParaRPr lang="ru-RU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0">
              <a:buFont typeface="Wingdings" pitchFamily="2" charset="2"/>
              <a:buNone/>
              <a:defRPr/>
            </a:pPr>
            <a:r>
              <a:rPr lang="ru-RU" sz="28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пайдаланушының_аты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пайдаланушы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өзі ойлап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25475" indent="0">
              <a:buFont typeface="Wingdings" pitchFamily="2" charset="2"/>
              <a:buNone/>
              <a:defRPr/>
            </a:pPr>
            <a:r>
              <a:rPr lang="ru-RU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ru-RU" sz="28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2800" i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пошталық жәшік қай серверде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ашылса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сервердің атауы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625475" indent="0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5F5F5F"/>
                </a:solidFill>
                <a:hlinkClick r:id="rId2"/>
              </a:rPr>
              <a:t>niasova</a:t>
            </a:r>
            <a:r>
              <a:rPr lang="ru-RU" sz="2000" dirty="0" smtClean="0">
                <a:solidFill>
                  <a:srgbClr val="5F5F5F"/>
                </a:solidFill>
                <a:hlinkClick r:id="rId2"/>
              </a:rPr>
              <a:t>@</a:t>
            </a:r>
            <a:r>
              <a:rPr lang="en-US" sz="2000" dirty="0" smtClean="0">
                <a:solidFill>
                  <a:srgbClr val="5F5F5F"/>
                </a:solidFill>
                <a:hlinkClick r:id="rId2"/>
              </a:rPr>
              <a:t>yahoo.com</a:t>
            </a:r>
            <a:r>
              <a:rPr lang="ru-RU" sz="2000" dirty="0" smtClean="0">
                <a:solidFill>
                  <a:srgbClr val="5F5F5F"/>
                </a:solidFill>
              </a:rPr>
              <a:t>, </a:t>
            </a:r>
            <a:r>
              <a:rPr lang="en-US" sz="2000" dirty="0" err="1" smtClean="0">
                <a:solidFill>
                  <a:srgbClr val="5F5F5F"/>
                </a:solidFill>
                <a:hlinkClick r:id="rId3"/>
              </a:rPr>
              <a:t>aldamjarova</a:t>
            </a:r>
            <a:r>
              <a:rPr lang="ru-RU" sz="2000" dirty="0" smtClean="0">
                <a:solidFill>
                  <a:srgbClr val="5F5F5F"/>
                </a:solidFill>
                <a:hlinkClick r:id="rId3"/>
              </a:rPr>
              <a:t>@</a:t>
            </a:r>
            <a:r>
              <a:rPr lang="ru-RU" sz="2000" dirty="0" err="1" smtClean="0">
                <a:solidFill>
                  <a:srgbClr val="5F5F5F"/>
                </a:solidFill>
                <a:hlinkClick r:id="rId3"/>
              </a:rPr>
              <a:t>yandex.ru</a:t>
            </a:r>
            <a:r>
              <a:rPr lang="ru-RU" sz="2000" dirty="0" smtClean="0">
                <a:solidFill>
                  <a:srgbClr val="5F5F5F"/>
                </a:solidFill>
              </a:rPr>
              <a:t>, </a:t>
            </a:r>
            <a:r>
              <a:rPr lang="en-US" sz="2000" dirty="0" err="1" smtClean="0">
                <a:solidFill>
                  <a:srgbClr val="5F5F5F"/>
                </a:solidFill>
                <a:hlinkClick r:id="rId4"/>
              </a:rPr>
              <a:t>amanov</a:t>
            </a:r>
            <a:r>
              <a:rPr lang="ru-RU" sz="2000" dirty="0" smtClean="0">
                <a:solidFill>
                  <a:srgbClr val="5F5F5F"/>
                </a:solidFill>
                <a:hlinkClick r:id="rId4"/>
              </a:rPr>
              <a:t>@</a:t>
            </a:r>
            <a:r>
              <a:rPr lang="ru-RU" sz="2000" dirty="0" err="1" smtClean="0">
                <a:solidFill>
                  <a:srgbClr val="5F5F5F"/>
                </a:solidFill>
                <a:hlinkClick r:id="rId4"/>
              </a:rPr>
              <a:t>mail.ru</a:t>
            </a:r>
            <a:r>
              <a:rPr lang="ru-RU" sz="2600" dirty="0" smtClean="0">
                <a:solidFill>
                  <a:srgbClr val="5F5F5F"/>
                </a:solidFill>
              </a:rPr>
              <a:t>,</a:t>
            </a:r>
            <a:r>
              <a:rPr lang="en-US" sz="2600" dirty="0" smtClean="0">
                <a:solidFill>
                  <a:srgbClr val="5F5F5F"/>
                </a:solidFill>
              </a:rPr>
              <a:t> </a:t>
            </a:r>
            <a:r>
              <a:rPr lang="en-US" sz="2000" dirty="0" smtClean="0">
                <a:solidFill>
                  <a:srgbClr val="5F5F5F"/>
                </a:solidFill>
                <a:hlinkClick r:id="rId5"/>
              </a:rPr>
              <a:t>naumova@hotmail.com</a:t>
            </a:r>
            <a:r>
              <a:rPr lang="en-US" sz="2000" dirty="0" smtClean="0">
                <a:solidFill>
                  <a:srgbClr val="5F5F5F"/>
                </a:solidFill>
              </a:rPr>
              <a:t>.</a:t>
            </a:r>
            <a:endParaRPr lang="ru-RU" sz="2000" dirty="0" smtClean="0">
              <a:solidFill>
                <a:srgbClr val="5F5F5F"/>
              </a:solidFill>
              <a:hlinkClick r:id="rId2"/>
            </a:endParaRPr>
          </a:p>
          <a:p>
            <a:pPr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5F5F5F"/>
              </a:solidFill>
            </a:endParaRPr>
          </a:p>
        </p:txBody>
      </p:sp>
      <p:pic>
        <p:nvPicPr>
          <p:cNvPr id="4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800975" cy="706438"/>
          </a:xfrm>
        </p:spPr>
        <p:txBody>
          <a:bodyPr/>
          <a:lstStyle/>
          <a:p>
            <a:pPr>
              <a:defRPr/>
            </a:pPr>
            <a:r>
              <a:rPr lang="ru-RU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поштаның түрлері:</a:t>
            </a:r>
            <a:endParaRPr lang="ru-RU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15375" cy="5567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провайдерлік</a:t>
            </a:r>
            <a:r>
              <a:rPr lang="ru-RU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(пошталық жәшік провайдердің серверінде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);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корпоративтік</a:t>
            </a:r>
            <a:r>
              <a:rPr lang="ru-RU" sz="3600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(жәшік жұмыс жеріндегі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серверде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3600" kern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(жәшік ақылы пошталық қызметтер серверінде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ақысыз</a:t>
            </a:r>
            <a:r>
              <a:rPr lang="ru-RU" sz="3600" kern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(жәшік ақысыз пошталық қызметтер серверінде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mail.ru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yahoo.com,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yandex.ru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rambler.ru, hotmail.com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857250" y="0"/>
            <a:ext cx="762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Пошталық жәшік дегеніміз не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71500" y="1428750"/>
            <a:ext cx="7786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dirty="0"/>
              <a:t>    </a:t>
            </a:r>
            <a:r>
              <a:rPr lang="ru-RU" sz="3200" dirty="0" err="1"/>
              <a:t>Пошталық сервермен</a:t>
            </a:r>
            <a:r>
              <a:rPr lang="ru-RU" sz="3200" dirty="0"/>
              <a:t> </a:t>
            </a:r>
            <a:r>
              <a:rPr lang="ru-RU" sz="3200" dirty="0" err="1"/>
              <a:t>байланыстырылған әр бір</a:t>
            </a:r>
            <a:r>
              <a:rPr lang="ru-RU" sz="3200" dirty="0"/>
              <a:t> </a:t>
            </a:r>
            <a:r>
              <a:rPr lang="ru-RU" sz="3200" dirty="0" err="1"/>
              <a:t>абоненттің электрондық адресі</a:t>
            </a:r>
            <a:r>
              <a:rPr lang="ru-RU" sz="3200" dirty="0"/>
              <a:t>. </a:t>
            </a:r>
            <a:r>
              <a:rPr lang="ru-RU" sz="3200" dirty="0" err="1"/>
              <a:t>Пайдаланушының пошталық ақпараттары дискінің шағын орнында</a:t>
            </a:r>
            <a:r>
              <a:rPr lang="ru-RU" sz="3200" dirty="0"/>
              <a:t> </a:t>
            </a:r>
            <a:r>
              <a:rPr lang="ru-RU" sz="3200" dirty="0" err="1"/>
              <a:t>орналасып</a:t>
            </a:r>
            <a:r>
              <a:rPr lang="ru-RU" sz="3200" dirty="0"/>
              <a:t>, </a:t>
            </a:r>
            <a:r>
              <a:rPr lang="ru-RU" sz="3200" dirty="0" err="1"/>
              <a:t>пайдаланушыға сақталып тұрады.</a:t>
            </a:r>
            <a:r>
              <a:rPr lang="ru-RU" sz="3200" dirty="0"/>
              <a:t>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5364" name="Рисунок 5" descr="13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285875"/>
            <a:ext cx="15668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la_essays_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4572000"/>
            <a:ext cx="43751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97912" cy="857250"/>
          </a:xfrm>
        </p:spPr>
        <p:txBody>
          <a:bodyPr/>
          <a:lstStyle/>
          <a:p>
            <a:pPr>
              <a:defRPr/>
            </a:pP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поштамен</a:t>
            </a: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жұмыс істеуге</a:t>
            </a: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арналған бағдарламалық жабдықтама</a:t>
            </a:r>
            <a:endParaRPr lang="ru-RU" sz="280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071563"/>
            <a:ext cx="7929563" cy="27146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Пошталық бағдарлама </a:t>
            </a:r>
            <a:r>
              <a:rPr lang="ru-RU" sz="3600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бағдарламалық жабдықтама, ол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қолданушының компьютеріне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орнатылады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оның көмегімен хатты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kern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сақтау және өңдеу жүзеге асады</a:t>
            </a:r>
            <a:r>
              <a:rPr lang="ru-RU" sz="3600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pic>
        <p:nvPicPr>
          <p:cNvPr id="7" name="Рисунок 6" descr="1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357813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43689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857625"/>
            <a:ext cx="3295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1071563"/>
            <a:ext cx="86439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Пошталы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 сервер – </a:t>
            </a:r>
            <a:r>
              <a:rPr lang="kk-KZ" sz="28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бұл  компьютерлік бағдарлама, ол хабарламаларды бір компьютерден екінші компьютерге таратады.</a:t>
            </a:r>
            <a:endParaRPr lang="ru-RU" sz="24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 поштамен</a:t>
            </a: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жұмыс істеуге</a:t>
            </a: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арналған бағдарламалық жабдықтама</a:t>
            </a:r>
            <a:endParaRPr lang="ru-RU" sz="280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500313"/>
            <a:ext cx="42148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786813" cy="563562"/>
          </a:xfrm>
        </p:spPr>
        <p:txBody>
          <a:bodyPr/>
          <a:lstStyle/>
          <a:p>
            <a:pPr>
              <a:defRPr/>
            </a:pPr>
            <a:r>
              <a:rPr lang="ru-RU" sz="24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</a:t>
            </a:r>
            <a:r>
              <a:rPr lang="ru-RU" sz="2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қалай жұмыс жасайды</a:t>
            </a:r>
            <a:r>
              <a:rPr lang="en-US" sz="2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ru-RU" sz="24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000500"/>
            <a:ext cx="8643938" cy="24288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Электрондық пошта</a:t>
            </a:r>
            <a:r>
              <a:rPr lang="ru-RU" sz="24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эстафета  </a:t>
            </a:r>
            <a:r>
              <a:rPr lang="ru-RU" sz="2400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24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Электрондық бағдарлама арқылы пошталық хабарлама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компьютерде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даярланады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компьютерді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интернетке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косканнан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соң, хабарлама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пошталық серверге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түседі 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пошталық серверлер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тізбегімен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адресат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серверіне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Адресат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 пошталық серверіне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жүгінгенде ғана жиналған хабарламаларды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пошталық жәшігінен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kern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631035" cy="428628"/>
          </a:xfrm>
          <a:prstGeom prst="rect">
            <a:avLst/>
          </a:prstGeom>
          <a:noFill/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143000"/>
            <a:ext cx="4838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Пошта жәшігін тіркеу. </a:t>
            </a:r>
            <a:endParaRPr lang="ru-RU" smtClean="0"/>
          </a:p>
        </p:txBody>
      </p:sp>
      <p:pic>
        <p:nvPicPr>
          <p:cNvPr id="19459" name="Содержимое 3" descr="interne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7863" y="1076325"/>
            <a:ext cx="5248275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419475" y="1916113"/>
            <a:ext cx="4152900" cy="1727200"/>
          </a:xfrm>
          <a:prstGeom prst="cloudCallout">
            <a:avLst>
              <a:gd name="adj1" fmla="val -24315"/>
              <a:gd name="adj2" fmla="val 17241"/>
            </a:avLst>
          </a:prstGeom>
          <a:gradFill rotWithShape="1">
            <a:gsLst>
              <a:gs pos="0">
                <a:srgbClr val="FFFFFF"/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51275" y="2349500"/>
            <a:ext cx="34607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kk-KZ"/>
              <a:t>Тіркелу (Регистрация в почте) </a:t>
            </a:r>
          </a:p>
          <a:p>
            <a:pPr marL="342900" indent="-342900"/>
            <a:r>
              <a:rPr lang="kk-KZ"/>
              <a:t>Батырмасын басу арқылы</a:t>
            </a:r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1908175" y="3141663"/>
            <a:ext cx="1655763" cy="647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928688"/>
            <a:ext cx="868680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000125"/>
            <a:ext cx="86868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85750" y="1357313"/>
            <a:ext cx="80724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6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тест</a:t>
            </a:r>
          </a:p>
          <a:p>
            <a:pPr>
              <a:defRPr/>
            </a:pPr>
            <a:r>
              <a:rPr lang="kk-KZ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Жаңа түсініктер</a:t>
            </a:r>
          </a:p>
          <a:p>
            <a:pPr>
              <a:defRPr/>
            </a:pPr>
            <a:r>
              <a:rPr lang="kk-KZ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Компьютермен</a:t>
            </a:r>
          </a:p>
          <a:p>
            <a:pPr>
              <a:defRPr/>
            </a:pPr>
            <a:r>
              <a:rPr lang="kk-KZ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жұмыс</a:t>
            </a:r>
          </a:p>
          <a:p>
            <a:pPr>
              <a:defRPr/>
            </a:pP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3" descr="emai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6434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85875" y="0"/>
            <a:ext cx="62769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</a:p>
          <a:p>
            <a:pPr algn="ctr"/>
            <a:endParaRPr lang="ru-RU" sz="66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8358188" cy="5224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885666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11"/>
          <p:cNvSpPr>
            <a:spLocks noChangeShapeType="1"/>
          </p:cNvSpPr>
          <p:nvPr/>
        </p:nvSpPr>
        <p:spPr bwMode="auto">
          <a:xfrm>
            <a:off x="4284663" y="1196975"/>
            <a:ext cx="1150937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8" name="AutoShape 12"/>
          <p:cNvSpPr>
            <a:spLocks noChangeArrowheads="1"/>
          </p:cNvSpPr>
          <p:nvPr/>
        </p:nvSpPr>
        <p:spPr bwMode="auto">
          <a:xfrm rot="418894">
            <a:off x="6980238" y="1844675"/>
            <a:ext cx="1800225" cy="2090738"/>
          </a:xfrm>
          <a:prstGeom prst="cloudCallout">
            <a:avLst>
              <a:gd name="adj1" fmla="val -136727"/>
              <a:gd name="adj2" fmla="val -34782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7235825" y="2349500"/>
            <a:ext cx="14017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kk-KZ"/>
              <a:t>     Хат </a:t>
            </a:r>
          </a:p>
          <a:p>
            <a:pPr marL="342900" indent="-342900"/>
            <a:r>
              <a:rPr lang="kk-KZ"/>
              <a:t>    жазу </a:t>
            </a:r>
          </a:p>
          <a:p>
            <a:pPr marL="342900" indent="-342900"/>
            <a:r>
              <a:rPr lang="kk-KZ"/>
              <a:t>батырмасы</a:t>
            </a:r>
            <a:endParaRPr lang="ru-RU"/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447675" y="5938838"/>
            <a:ext cx="8156575" cy="730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400"/>
              <a:t>Хабарлар құру</a:t>
            </a:r>
          </a:p>
          <a:p>
            <a:r>
              <a:rPr lang="kk-KZ" sz="1400"/>
              <a:t>Жаңа хабар құру үшін, құрал – саймандар тақтасындағы Написать письмо батырмасын шерту арқылы немесе </a:t>
            </a:r>
            <a:r>
              <a:rPr lang="en-US" sz="1400"/>
              <a:t>Ctrl + N </a:t>
            </a:r>
            <a:r>
              <a:rPr lang="kk-KZ" sz="1400"/>
              <a:t>пернелерін басу арқылы жаңа хабар жазуға болады.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t="-255"/>
          <a:stretch>
            <a:fillRect/>
          </a:stretch>
        </p:blipFill>
        <p:spPr>
          <a:xfrm>
            <a:off x="1357290" y="0"/>
            <a:ext cx="6742113" cy="5400675"/>
          </a:xfrm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443912" cy="1155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b="1">
                <a:solidFill>
                  <a:srgbClr val="0000FF"/>
                </a:solidFill>
              </a:rPr>
              <a:t>Терезенің төменгі бөлігіндегі мәтіндік өріске хабардың мәтіні енгізіледі. </a:t>
            </a:r>
            <a:r>
              <a:rPr lang="kk-KZ" sz="1400" b="1">
                <a:solidFill>
                  <a:srgbClr val="FF0066"/>
                </a:solidFill>
              </a:rPr>
              <a:t>Кому </a:t>
            </a:r>
            <a:r>
              <a:rPr lang="kk-KZ" sz="1400" b="1">
                <a:solidFill>
                  <a:srgbClr val="0000FF"/>
                </a:solidFill>
              </a:rPr>
              <a:t>( кімге ) және </a:t>
            </a:r>
            <a:r>
              <a:rPr lang="kk-KZ" sz="1400" b="1">
                <a:solidFill>
                  <a:srgbClr val="FF0066"/>
                </a:solidFill>
              </a:rPr>
              <a:t>Копия</a:t>
            </a:r>
            <a:r>
              <a:rPr lang="kk-KZ" sz="1400" b="1">
                <a:solidFill>
                  <a:srgbClr val="0000FF"/>
                </a:solidFill>
              </a:rPr>
              <a:t>  ( көшірме ) өрістерінде ( адрестердің ) кез келген санын көрсетуге болады. </a:t>
            </a:r>
          </a:p>
          <a:p>
            <a:r>
              <a:rPr lang="kk-KZ" sz="1400" b="1">
                <a:solidFill>
                  <a:srgbClr val="FF0066"/>
                </a:solidFill>
              </a:rPr>
              <a:t>Мекен – жайларды</a:t>
            </a:r>
            <a:r>
              <a:rPr lang="kk-KZ" sz="1400" b="1">
                <a:solidFill>
                  <a:srgbClr val="0000FF"/>
                </a:solidFill>
              </a:rPr>
              <a:t> пернетақтадан енгізіледі, егер мекен – жайлар бірнешеу болса, онда оларды бір – бірінен нүктелі үтір символы арқылы ажыратады. Пернетақтадан хабар мәтінін теріп болғаннан кейін Отправить  батырмасын орындаймыз.</a:t>
            </a:r>
            <a:endParaRPr lang="ru-RU" sz="1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32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поштаның хаттамасы</a:t>
            </a:r>
            <a:endParaRPr lang="ru-RU" sz="3200" kern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6325"/>
            <a:ext cx="8715375" cy="52101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Серверге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үшін және серверлер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қатынас құру үшін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SMTP (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хаттама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0" i="1" dirty="0" smtClean="0">
                <a:solidFill>
                  <a:srgbClr val="1834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РОР3</a:t>
            </a: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бұл пошта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бөлімінің хаттамасы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.  Сеанс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пайдаланушының мәліметтерін тексереді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яғни 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kk-KZ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Login</a:t>
            </a: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құпия сөзін </a:t>
            </a: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Password</a:t>
            </a: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сұрайды.</a:t>
            </a:r>
            <a:r>
              <a:rPr lang="ru-RU" sz="3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Бұл әрекеттер қауіпсіздік шараларын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rgbClr val="1834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21376-museum_email_archi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572500" cy="563563"/>
          </a:xfrm>
        </p:spPr>
        <p:txBody>
          <a:bodyPr/>
          <a:lstStyle/>
          <a:p>
            <a:pPr>
              <a:defRPr/>
            </a:pPr>
            <a:r>
              <a:rPr lang="ru-RU" sz="24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поштаның жұмыс істеу</a:t>
            </a:r>
            <a:r>
              <a:rPr lang="ru-RU" sz="2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мысалы</a:t>
            </a:r>
            <a:endParaRPr lang="ru-RU" sz="24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Серг</a:t>
            </a:r>
            <a:r>
              <a:rPr lang="kk-KZ" sz="3200" smtClean="0"/>
              <a:t>іту сәті</a:t>
            </a:r>
            <a:endParaRPr lang="ru-RU" sz="3200" smtClean="0"/>
          </a:p>
        </p:txBody>
      </p:sp>
      <p:pic>
        <p:nvPicPr>
          <p:cNvPr id="5" name="Рисунок 4" descr="f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000108"/>
            <a:ext cx="7547607" cy="5286412"/>
          </a:xfrm>
          <a:prstGeom prst="rect">
            <a:avLst/>
          </a:prstGeom>
        </p:spPr>
      </p:pic>
      <p:pic>
        <p:nvPicPr>
          <p:cNvPr id="8" name="Алмас+Кешекнбаев,+Мадина+Садуакасова+Толаг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Компьютермен жұмыс. </a:t>
            </a: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3143250"/>
          </a:xfrm>
        </p:spPr>
        <p:txBody>
          <a:bodyPr/>
          <a:lstStyle/>
          <a:p>
            <a:r>
              <a:rPr lang="kk-KZ" smtClean="0"/>
              <a:t>Интернеттен ұсынылған тапсырма бойынша, ақпарат алып, мәтіндік процессорге сақтау. </a:t>
            </a:r>
          </a:p>
          <a:p>
            <a:r>
              <a:rPr lang="kk-KZ" smtClean="0"/>
              <a:t>Пошталық  жәшікті ашып, құрылған файлды тігіп, мұғалімнің пошталық жәшігіне жолдау. </a:t>
            </a:r>
          </a:p>
          <a:p>
            <a:pPr>
              <a:buFont typeface="Wingdings" pitchFamily="2" charset="2"/>
              <a:buNone/>
            </a:pPr>
            <a:r>
              <a:rPr lang="kk-KZ" smtClean="0"/>
              <a:t>  </a:t>
            </a:r>
            <a:endParaRPr lang="ru-RU" smtClean="0"/>
          </a:p>
        </p:txBody>
      </p:sp>
      <p:pic>
        <p:nvPicPr>
          <p:cNvPr id="30724" name="Рисунок 3" descr="48103369_1251527062_00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071938"/>
            <a:ext cx="2286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572500" cy="563562"/>
          </a:xfrm>
        </p:spPr>
        <p:txBody>
          <a:bodyPr/>
          <a:lstStyle/>
          <a:p>
            <a:pPr>
              <a:defRPr/>
            </a:pPr>
            <a:r>
              <a:rPr lang="ru-RU" sz="2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поштаның артықшылықтары:</a:t>
            </a:r>
            <a:r>
              <a:rPr lang="ru-RU" sz="2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жіберудің жылдамдығы.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Электрондық хатқа мәтіннен басқа, дыбыс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т.с.с. </a:t>
            </a: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Оңай, әрі арзан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шифрлеуге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хатты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өңдеуге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адамға жіберуге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мекен-жайға жіберуге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Ойланда</a:t>
            </a:r>
            <a:r>
              <a:rPr lang="ru-RU" sz="40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жауап</a:t>
            </a:r>
            <a:r>
              <a:rPr lang="ru-RU" sz="40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бер</a:t>
            </a:r>
            <a:r>
              <a:rPr lang="ru-RU" sz="40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00250"/>
            <a:ext cx="8143875" cy="37861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Электрондық пошта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514350" indent="-5143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Пошталық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клиент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514350" indent="-5143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Пошталық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514350" indent="-5143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Пошталық мекен-жайды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қалай жазады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7429500" y="1214438"/>
            <a:ext cx="5635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9632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32773" name="Рисунок 5" descr="16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643188"/>
            <a:ext cx="15001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5" descr="16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5001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6" descr="1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643563"/>
            <a:ext cx="97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3200" smtClean="0"/>
              <a:t>Үй тапсырмасы:</a:t>
            </a:r>
            <a:endParaRPr lang="ru-RU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8.6-тақырып</a:t>
            </a:r>
          </a:p>
          <a:p>
            <a:r>
              <a:rPr lang="kk-KZ" dirty="0" smtClean="0"/>
              <a:t>Бір </a:t>
            </a:r>
            <a:r>
              <a:rPr lang="kk-KZ" dirty="0" smtClean="0"/>
              <a:t>– біріне электрондық пошта туралы сұрақты электрондық жәшікке жіберу. </a:t>
            </a:r>
          </a:p>
          <a:p>
            <a:r>
              <a:rPr lang="kk-KZ" dirty="0" smtClean="0"/>
              <a:t>Ботагөз – Ляззат</a:t>
            </a:r>
          </a:p>
          <a:p>
            <a:r>
              <a:rPr lang="kk-KZ" dirty="0" smtClean="0"/>
              <a:t>Айдана – Нұрдәулет</a:t>
            </a:r>
          </a:p>
          <a:p>
            <a:r>
              <a:rPr lang="kk-KZ" dirty="0" smtClean="0"/>
              <a:t>Жаңыл – Альбина</a:t>
            </a:r>
          </a:p>
          <a:p>
            <a:r>
              <a:rPr lang="kk-KZ" dirty="0" smtClean="0"/>
              <a:t>Алтын – Жаннур</a:t>
            </a:r>
          </a:p>
          <a:p>
            <a:r>
              <a:rPr lang="kk-KZ" dirty="0" smtClean="0"/>
              <a:t>Нұрғиса - Әлібек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642938" y="1000125"/>
            <a:ext cx="8072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тест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www.beine-sabak.kz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kk-KZ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тараудың тест сұрақтары.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j0074318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00958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43446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Назарларыңызға рахмет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j0074318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3857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588354">
            <a:off x="649288" y="1227138"/>
            <a:ext cx="61436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Электрондық пошта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бұл ауқымды желіде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хат 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алмасысу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Бүгін біз</a:t>
            </a:r>
            <a:r>
              <a:rPr lang="ru-RU" sz="4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білеміз</a:t>
            </a:r>
            <a:r>
              <a:rPr lang="ru-RU" sz="4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48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17650" y="122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7172" name="Group 110"/>
          <p:cNvGrpSpPr>
            <a:grpSpLocks/>
          </p:cNvGrpSpPr>
          <p:nvPr/>
        </p:nvGrpSpPr>
        <p:grpSpPr bwMode="auto">
          <a:xfrm>
            <a:off x="428625" y="1357313"/>
            <a:ext cx="8629650" cy="4684712"/>
            <a:chOff x="1344" y="1082"/>
            <a:chExt cx="5019" cy="3006"/>
          </a:xfrm>
        </p:grpSpPr>
        <p:sp>
          <p:nvSpPr>
            <p:cNvPr id="7183" name="Oval 24"/>
            <p:cNvSpPr>
              <a:spLocks noChangeArrowheads="1"/>
            </p:cNvSpPr>
            <p:nvPr/>
          </p:nvSpPr>
          <p:spPr bwMode="gray">
            <a:xfrm>
              <a:off x="1395" y="1082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84" name="Group 27"/>
            <p:cNvGrpSpPr>
              <a:grpSpLocks/>
            </p:cNvGrpSpPr>
            <p:nvPr/>
          </p:nvGrpSpPr>
          <p:grpSpPr bwMode="auto">
            <a:xfrm>
              <a:off x="1344" y="1584"/>
              <a:ext cx="5019" cy="436"/>
              <a:chOff x="1296" y="1728"/>
              <a:chExt cx="5019" cy="436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56"/>
                <a:ext cx="4805" cy="3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1"/>
                <a:ext cx="514" cy="4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6"/>
                <a:ext cx="514" cy="4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10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1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2" name="Text Box 33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287" cy="3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FFFFFF"/>
                    </a:solidFill>
                  </a:rPr>
                  <a:t>1</a:t>
                </a: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5" name="Group 87"/>
            <p:cNvGrpSpPr>
              <a:grpSpLocks/>
            </p:cNvGrpSpPr>
            <p:nvPr/>
          </p:nvGrpSpPr>
          <p:grpSpPr bwMode="auto">
            <a:xfrm>
              <a:off x="1344" y="2112"/>
              <a:ext cx="5019" cy="432"/>
              <a:chOff x="1248" y="1440"/>
              <a:chExt cx="5019" cy="432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96" y="1481"/>
                <a:ext cx="4771" cy="3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202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06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8" y="984"/>
                  <a:ext cx="961" cy="7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2"/>
                  <a:ext cx="960" cy="7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6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203" name="Text Box 94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87" cy="3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FFFFFF"/>
                    </a:solidFill>
                  </a:rPr>
                  <a:t>2</a:t>
                </a: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6" name="Group 95"/>
            <p:cNvGrpSpPr>
              <a:grpSpLocks/>
            </p:cNvGrpSpPr>
            <p:nvPr/>
          </p:nvGrpSpPr>
          <p:grpSpPr bwMode="auto">
            <a:xfrm>
              <a:off x="1344" y="2638"/>
              <a:ext cx="5019" cy="1450"/>
              <a:chOff x="1296" y="1726"/>
              <a:chExt cx="5019" cy="1450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44" y="1766"/>
                <a:ext cx="4771" cy="3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113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38"/>
                <a:ext cx="514" cy="42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6"/>
                <a:ext cx="514" cy="421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8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9" name="Text Box 101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287" cy="3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FFFFFF"/>
                    </a:solidFill>
                  </a:rPr>
                  <a:t>3</a:t>
                </a: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96"/>
              <p:cNvSpPr>
                <a:spLocks noChangeArrowheads="1"/>
              </p:cNvSpPr>
              <p:nvPr/>
            </p:nvSpPr>
            <p:spPr bwMode="gray">
              <a:xfrm>
                <a:off x="1504" y="2829"/>
                <a:ext cx="4772" cy="3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187" name="Group 102"/>
            <p:cNvGrpSpPr>
              <a:grpSpLocks/>
            </p:cNvGrpSpPr>
            <p:nvPr/>
          </p:nvGrpSpPr>
          <p:grpSpPr bwMode="auto">
            <a:xfrm>
              <a:off x="1344" y="3168"/>
              <a:ext cx="4980" cy="432"/>
              <a:chOff x="1248" y="1440"/>
              <a:chExt cx="4980" cy="432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373" y="1465"/>
                <a:ext cx="4857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9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21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8" y="981"/>
                  <a:ext cx="961" cy="7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49"/>
                  <a:ext cx="960" cy="7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4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190" name="Text Box 109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87" cy="3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FFFFFF"/>
                    </a:solidFill>
                  </a:rPr>
                  <a:t>4</a:t>
                </a: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1" name="Text Box 109"/>
              <p:cNvSpPr txBox="1">
                <a:spLocks noChangeArrowheads="1"/>
              </p:cNvSpPr>
              <p:nvPr/>
            </p:nvSpPr>
            <p:spPr bwMode="gray">
              <a:xfrm>
                <a:off x="1347" y="1475"/>
                <a:ext cx="129" cy="3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43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1928813" y="2357438"/>
            <a:ext cx="494347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5963" indent="-715963">
              <a:lnSpc>
                <a:spcPct val="90000"/>
              </a:lnSpc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Электрондық пошта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екенін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hlinkClick r:id="rId3" action="ppaction://hlinksldjump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85875" y="3143250"/>
            <a:ext cx="7858125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5963" indent="-715963">
              <a:lnSpc>
                <a:spcPct val="90000"/>
              </a:lnSpc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Электрондық поштаның мекен-жайы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екенін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hlinkClick r:id="rId4" action="ppaction://hlinksldjump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46188" y="3929063"/>
            <a:ext cx="7897812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5963" indent="-715963">
              <a:lnSpc>
                <a:spcPct val="90000"/>
              </a:lnSpc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Электрондық поштаның бағдарламасы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екенін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hlinkClick r:id="rId4" action="ppaction://hlinksldjump"/>
            </a:endParaRPr>
          </a:p>
        </p:txBody>
      </p:sp>
      <p:sp>
        <p:nvSpPr>
          <p:cNvPr id="50" name="Oval 98"/>
          <p:cNvSpPr>
            <a:spLocks noChangeArrowheads="1"/>
          </p:cNvSpPr>
          <p:nvPr/>
        </p:nvSpPr>
        <p:spPr bwMode="gray">
          <a:xfrm rot="1758052">
            <a:off x="750888" y="5499100"/>
            <a:ext cx="739775" cy="6318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Text Box 109"/>
          <p:cNvSpPr txBox="1">
            <a:spLocks noChangeArrowheads="1"/>
          </p:cNvSpPr>
          <p:nvPr/>
        </p:nvSpPr>
        <p:spPr bwMode="gray">
          <a:xfrm>
            <a:off x="785813" y="5500688"/>
            <a:ext cx="41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</a:rPr>
              <a:t>5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57313" y="4714875"/>
            <a:ext cx="7786687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5963" indent="-715963">
              <a:lnSpc>
                <a:spcPct val="90000"/>
              </a:lnSpc>
              <a:defRPr/>
            </a:pP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Электрондық поштаның қалай жұмыс жасайтынын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hlinkClick r:id="rId5" action="ppaction://hlinksldjump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75" y="5572125"/>
            <a:ext cx="7286625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5963" indent="-715963">
              <a:lnSpc>
                <a:spcPct val="90000"/>
              </a:lnSpc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Электрондық пошта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хаттамасы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екенін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hlinkClick r:id="rId5" action="ppaction://hlinksldjump"/>
            </a:endParaRPr>
          </a:p>
        </p:txBody>
      </p:sp>
      <p:pic>
        <p:nvPicPr>
          <p:cNvPr id="7181" name="Рисунок 58" descr="13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214313"/>
            <a:ext cx="107156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5" descr="16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76489">
            <a:off x="3816350" y="1339850"/>
            <a:ext cx="18653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Пошта</a:t>
            </a:r>
            <a:r>
              <a:rPr lang="ru-RU" sz="4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дегеніміз</a:t>
            </a:r>
            <a:r>
              <a:rPr lang="ru-RU" sz="4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не?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572500" cy="16430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600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kern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3600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sz="3600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жөнелту және қабылдау тәсілі.</a:t>
            </a:r>
            <a:r>
              <a:rPr lang="ru-RU" sz="3600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8" name="Picture 6" descr="ppl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28662" y="5500702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7" descr="ppl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0958" y="542926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12"/>
          <p:cNvGrpSpPr>
            <a:grpSpLocks/>
          </p:cNvGrpSpPr>
          <p:nvPr/>
        </p:nvGrpSpPr>
        <p:grpSpPr bwMode="auto">
          <a:xfrm>
            <a:off x="1643063" y="3429000"/>
            <a:ext cx="1941512" cy="2227263"/>
            <a:chOff x="1383" y="2704"/>
            <a:chExt cx="953" cy="953"/>
          </a:xfrm>
        </p:grpSpPr>
        <p:pic>
          <p:nvPicPr>
            <p:cNvPr id="6161" name="Picture 9" descr="home1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83" y="2704"/>
              <a:ext cx="953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Text Box 11"/>
            <p:cNvSpPr txBox="1">
              <a:spLocks noChangeArrowheads="1"/>
            </p:cNvSpPr>
            <p:nvPr/>
          </p:nvSpPr>
          <p:spPr bwMode="auto">
            <a:xfrm>
              <a:off x="1558" y="3010"/>
              <a:ext cx="6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C00000"/>
                  </a:solidFill>
                </a:rPr>
                <a:t>Пошта №1</a:t>
              </a:r>
            </a:p>
          </p:txBody>
        </p:sp>
      </p:grpSp>
      <p:grpSp>
        <p:nvGrpSpPr>
          <p:cNvPr id="8199" name="Group 23"/>
          <p:cNvGrpSpPr>
            <a:grpSpLocks/>
          </p:cNvGrpSpPr>
          <p:nvPr/>
        </p:nvGrpSpPr>
        <p:grpSpPr bwMode="auto">
          <a:xfrm>
            <a:off x="5500688" y="4071938"/>
            <a:ext cx="1714500" cy="1374775"/>
            <a:chOff x="3833" y="2795"/>
            <a:chExt cx="821" cy="821"/>
          </a:xfrm>
        </p:grpSpPr>
        <p:pic>
          <p:nvPicPr>
            <p:cNvPr id="6159" name="Picture 17" descr="home1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33" y="2795"/>
              <a:ext cx="821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22"/>
            <p:cNvSpPr txBox="1">
              <a:spLocks noChangeArrowheads="1"/>
            </p:cNvSpPr>
            <p:nvPr/>
          </p:nvSpPr>
          <p:spPr bwMode="auto">
            <a:xfrm>
              <a:off x="3936" y="3008"/>
              <a:ext cx="63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Пошта №2</a:t>
              </a:r>
            </a:p>
          </p:txBody>
        </p:sp>
      </p:grpSp>
      <p:pic>
        <p:nvPicPr>
          <p:cNvPr id="8200" name="Рисунок 20" descr="Fleche gauche roug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286250"/>
            <a:ext cx="1054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21" descr="Fleche gauche roug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4286250"/>
            <a:ext cx="1054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9" descr="Envelopp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482956">
            <a:off x="3898900" y="4846638"/>
            <a:ext cx="785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5400000" flipH="1" flipV="1">
            <a:off x="1607344" y="4964906"/>
            <a:ext cx="1143000" cy="928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5063" y="5000625"/>
            <a:ext cx="1500187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Электрондық пошта</a:t>
            </a:r>
            <a:endParaRPr lang="ru-RU" sz="48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357438" y="1000125"/>
            <a:ext cx="6357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/>
              <a:t>      Электрондық пошта  (Electronic mail, немесе қысқартылған түрде Е-</a:t>
            </a:r>
            <a:r>
              <a:rPr lang="ru-RU" sz="2000" b="1">
                <a:solidFill>
                  <a:srgbClr val="0A0A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/>
              <a:t>) — бұл компьютерлік желі арқылы хабарлама жөнелту және қабылдау тәсілі. </a:t>
            </a:r>
          </a:p>
          <a:p>
            <a:endParaRPr lang="kk-KZ" sz="2000"/>
          </a:p>
          <a:p>
            <a:r>
              <a:rPr lang="ru-RU" sz="2000"/>
              <a:t>      Кәдімгі поштаның жұмыс істеу реті бәрімізге белгілі: конверттегі дайын хатты пошта жәшігіне салғаннан кейін ол жөнелтушінің пошта бөліміне жеткізіледі. Сол жерден қажетті адресат</a:t>
            </a:r>
            <a:r>
              <a:rPr lang="kk-KZ" sz="2000"/>
              <a:t>қа</a:t>
            </a:r>
            <a:r>
              <a:rPr lang="ru-RU" sz="2000"/>
              <a:t> пошта бөлімше</a:t>
            </a:r>
            <a:r>
              <a:rPr lang="kk-KZ" sz="2000"/>
              <a:t>сі</a:t>
            </a:r>
            <a:r>
              <a:rPr lang="ru-RU" sz="2000"/>
              <a:t> транспорт арқылы жеткізіліп, адресаттың жеке пошталық жәшігіне салынады. Электрондық пошта да осыған ұқсас жұмыс істейді. Бұл кезде хат орнына электрондық хабарлама, пошта бөлімі — пошталық сервер, ал транспорт — компьютерлік желі болады. </a:t>
            </a:r>
            <a:br>
              <a:rPr lang="ru-RU" sz="2000"/>
            </a:br>
            <a:endParaRPr lang="ru-RU" sz="2000" b="1">
              <a:solidFill>
                <a:srgbClr val="1834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5" descr="emai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14750"/>
            <a:ext cx="2055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221" name="Рисунок 6" descr="52бб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14500"/>
            <a:ext cx="15716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Салыстыру</a:t>
            </a:r>
            <a:r>
              <a:rPr lang="ru-RU" sz="48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kern="1200" dirty="0" err="1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кестесі</a:t>
            </a:r>
            <a:endParaRPr lang="ru-RU" sz="48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" y="1071563"/>
          <a:ext cx="8001056" cy="518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Кәдімгі пошта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Электрондық пошта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Адресаттың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 аты-жөнін білу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қажет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dirty="0" err="1" smtClean="0"/>
                        <a:t>Мысалы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Тулегенова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Гульнур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Адресаттың</a:t>
                      </a:r>
                      <a:r>
                        <a:rPr lang="ru-RU" b="1" baseline="0" dirty="0" err="1" smtClean="0">
                          <a:solidFill>
                            <a:srgbClr val="FF0000"/>
                          </a:solidFill>
                        </a:rPr>
                        <a:t> аты-жөнін білу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rgbClr val="FF0000"/>
                          </a:solidFill>
                        </a:rPr>
                        <a:t>қажет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kk-KZ" dirty="0" smtClean="0"/>
                        <a:t>Мысалы:</a:t>
                      </a:r>
                      <a:r>
                        <a:rPr lang="kk-KZ" baseline="0" dirty="0" smtClean="0"/>
                        <a:t> </a:t>
                      </a:r>
                      <a:r>
                        <a:rPr lang="en-US" baseline="0" dirty="0" err="1" smtClean="0"/>
                        <a:t>tulegenova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Мекен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жайын білу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  </a:t>
                      </a:r>
                    </a:p>
                    <a:p>
                      <a:r>
                        <a:rPr lang="ru-RU" dirty="0" err="1" smtClean="0"/>
                        <a:t>Мысалы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Ақтөбе облысы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Мұғалжар ауданы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Ембі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қаласы Қазбек 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көшесі </a:t>
                      </a:r>
                      <a:r>
                        <a:rPr lang="ru-RU" dirty="0" smtClean="0"/>
                        <a:t>№93 </a:t>
                      </a:r>
                      <a:r>
                        <a:rPr lang="ru-RU" dirty="0" err="1" smtClean="0"/>
                        <a:t>үй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Электрондық жәшіктің қайда екенін білу. 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Мысалы</a:t>
                      </a:r>
                      <a:r>
                        <a:rPr lang="ru-RU" dirty="0" smtClean="0"/>
                        <a:t>: </a:t>
                      </a:r>
                      <a:r>
                        <a:rPr lang="en-US" dirty="0" smtClean="0"/>
                        <a:t>mail</a:t>
                      </a:r>
                      <a:r>
                        <a:rPr lang="ru-RU" dirty="0" smtClean="0"/>
                        <a:t>.</a:t>
                      </a:r>
                      <a:r>
                        <a:rPr lang="ru-RU" dirty="0" err="1" smtClean="0"/>
                        <a:t>ru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Хатты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жазып, конвертке салып, жабыстырып, поштаға апарып, арнайы жәшікке салу. 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Арнайы пошталық бағдарламалар қызметін пайдалана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отырып, олардың көмегімен хаттарды жіберу, алу, қарау.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Жүйелі түрде пошта жәшігін қарап тұру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(пошта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жәшігін кілтпен ашып қарау).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Электрондық түрде келген хатты тек өзіңіз ғана қарай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аласыз, өзіңіз қойған құпия сөз арқылы поштаңызды ашып.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214438"/>
            <a:ext cx="85725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Қазіргі электрондық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 –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жетістік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өткен замандағы хаттарға қарағанда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Мүмкіндігінде: жай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хатқа сурет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әуен, гиперсілтемелер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қозғалыстағы объектілер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анимациялар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қосуға болады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қатар, электрондық пошта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жүйесі бүгінгі күнде сөйлесу құралы ретінде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 көзі ретінде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пайдалануға болады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928813" y="0"/>
            <a:ext cx="5075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Электрондық хат</a:t>
            </a:r>
          </a:p>
        </p:txBody>
      </p:sp>
      <p:pic>
        <p:nvPicPr>
          <p:cNvPr id="5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pic>
        <p:nvPicPr>
          <p:cNvPr id="11269" name="Рисунок 5" descr="m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072063"/>
            <a:ext cx="3619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la_plagiarism_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572000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 descr="la_notetaking_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500563"/>
            <a:ext cx="2686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Ray&#10;          Tomlin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071563"/>
            <a:ext cx="4262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291" name="Рисунок 4" descr="1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3199">
            <a:off x="7821613" y="5610225"/>
            <a:ext cx="9271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WINDOWS\Users\Aida\Рабочий стол\эл.почта\1070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631035" cy="428628"/>
          </a:xfrm>
          <a:prstGeom prst="rect">
            <a:avLst/>
          </a:prstGeom>
          <a:noFill/>
        </p:spPr>
      </p:pic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857250" y="0"/>
            <a:ext cx="7840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Электрондық пошта негіздерін қалаушы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5" y="1143000"/>
            <a:ext cx="40005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0" hangingPunct="0"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Томлинсон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Tomlinson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 бағдарламасы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SNDMSG 1971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компьютерлер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поштамен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мүмкіндігі жүзеге асқан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eaLnBrk="0" hangingPunct="0">
              <a:defRPr/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 бағдарламада екі бағдарлама жұмыс жасаған: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SNDMSG хат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және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READMAIL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үшін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2227</TotalTime>
  <Words>862</Words>
  <Application>Microsoft Office PowerPoint</Application>
  <PresentationFormat>Экран (4:3)</PresentationFormat>
  <Paragraphs>118</Paragraphs>
  <Slides>30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Wingdings</vt:lpstr>
      <vt:lpstr>Calibri</vt:lpstr>
      <vt:lpstr>Verdana</vt:lpstr>
      <vt:lpstr>Times New Roman</vt:lpstr>
      <vt:lpstr>sample</vt:lpstr>
      <vt:lpstr>Слайд 1</vt:lpstr>
      <vt:lpstr>Слайд 2</vt:lpstr>
      <vt:lpstr>Слайд 3</vt:lpstr>
      <vt:lpstr>Бүгін біз білеміз:</vt:lpstr>
      <vt:lpstr>Пошта дегеніміз не?</vt:lpstr>
      <vt:lpstr>Электрондық пошта</vt:lpstr>
      <vt:lpstr>Салыстыру кестесі</vt:lpstr>
      <vt:lpstr>Слайд 8</vt:lpstr>
      <vt:lpstr>Слайд 9</vt:lpstr>
      <vt:lpstr>Электрондық поштаның мекен - жайы</vt:lpstr>
      <vt:lpstr>Электрондық поштаның түрлері:</vt:lpstr>
      <vt:lpstr>Слайд 12</vt:lpstr>
      <vt:lpstr>Электрондық поштамен жұмыс істеуге   арналған бағдарламалық жабдықтама</vt:lpstr>
      <vt:lpstr>Электрондық  поштамен жұмыс істеуге   арналған бағдарламалық жабдықтама</vt:lpstr>
      <vt:lpstr>Электрондық пошта қалай жұмыс жасайды?</vt:lpstr>
      <vt:lpstr>Пошта жәшігін тіркеу. </vt:lpstr>
      <vt:lpstr>Слайд 17</vt:lpstr>
      <vt:lpstr>Слайд 18</vt:lpstr>
      <vt:lpstr>Слайд 19</vt:lpstr>
      <vt:lpstr>Слайд 20</vt:lpstr>
      <vt:lpstr>Слайд 21</vt:lpstr>
      <vt:lpstr>Слайд 22</vt:lpstr>
      <vt:lpstr>Электрондық поштаның хаттамасы</vt:lpstr>
      <vt:lpstr>Электрондық поштаның жұмыс істеу мысалы</vt:lpstr>
      <vt:lpstr>Сергіту сәті</vt:lpstr>
      <vt:lpstr>Компьютермен жұмыс. </vt:lpstr>
      <vt:lpstr>Электрондық поштаның артықшылықтары: </vt:lpstr>
      <vt:lpstr>Ойланда жауап бер:</vt:lpstr>
      <vt:lpstr>Үй тапсырмасы: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Александрова З.В.</dc:creator>
  <cp:lastModifiedBy>1</cp:lastModifiedBy>
  <cp:revision>193</cp:revision>
  <dcterms:created xsi:type="dcterms:W3CDTF">2008-07-01T13:52:57Z</dcterms:created>
  <dcterms:modified xsi:type="dcterms:W3CDTF">2011-04-19T06:46:52Z</dcterms:modified>
</cp:coreProperties>
</file>