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7" r:id="rId2"/>
    <p:sldId id="277" r:id="rId3"/>
    <p:sldId id="256" r:id="rId4"/>
    <p:sldId id="263" r:id="rId5"/>
    <p:sldId id="266" r:id="rId6"/>
    <p:sldId id="273" r:id="rId7"/>
    <p:sldId id="265" r:id="rId8"/>
    <p:sldId id="258" r:id="rId9"/>
    <p:sldId id="267" r:id="rId10"/>
    <p:sldId id="268" r:id="rId11"/>
    <p:sldId id="270" r:id="rId12"/>
    <p:sldId id="272" r:id="rId13"/>
    <p:sldId id="278" r:id="rId14"/>
    <p:sldId id="271" r:id="rId15"/>
    <p:sldId id="276" r:id="rId16"/>
    <p:sldId id="274" r:id="rId17"/>
    <p:sldId id="280" r:id="rId18"/>
    <p:sldId id="281" r:id="rId19"/>
    <p:sldId id="279" r:id="rId20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3"/>
    <a:srgbClr val="9900FF"/>
    <a:srgbClr val="6600CC"/>
    <a:srgbClr val="0000FF"/>
    <a:srgbClr val="DA637F"/>
    <a:srgbClr val="800000"/>
    <a:srgbClr val="660066"/>
    <a:srgbClr val="CCCCFF"/>
    <a:srgbClr val="BAD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56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10252-42DE-40FF-A692-AD19C9EC83B3}" type="datetimeFigureOut">
              <a:rPr lang="ru-RU" smtClean="0"/>
              <a:t>16.08.2014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4E3BE-77D2-494B-845B-3A6C552E3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844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E3BE-77D2-494B-845B-3A6C552E3E3A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33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3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77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38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8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10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46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28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239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78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52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74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60647" y="185478"/>
            <a:ext cx="6408713" cy="6240693"/>
          </a:xfrm>
          <a:solidFill>
            <a:srgbClr val="00B0F0"/>
          </a:solidFill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sz="60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kk-KZ" sz="6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тың тәрбие жүйесін құру мен модельдеу арқылы тәрбиелеу үдерісін жетілдірудегі  ҰСЫНЫСЫМ !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1427" y="7164288"/>
            <a:ext cx="8256917" cy="1633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404664" y="347531"/>
            <a:ext cx="6264696" cy="1824202"/>
          </a:xfrm>
          <a:prstGeom prst="rect">
            <a:avLst/>
          </a:prstGeom>
          <a:solidFill>
            <a:srgbClr val="FFFF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6400" b="1" dirty="0" err="1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Атқарымдық-</a:t>
            </a:r>
            <a:endParaRPr lang="kk-KZ" sz="6400" b="1" dirty="0" smtClean="0">
              <a:solidFill>
                <a:srgbClr val="99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6400" b="1" dirty="0" smtClean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әрекеттік</a:t>
            </a:r>
            <a:endParaRPr lang="ru-RU" sz="6400" b="1" dirty="0">
              <a:solidFill>
                <a:srgbClr val="99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3321203" y="2205870"/>
            <a:ext cx="431617" cy="63793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11" y="2900911"/>
            <a:ext cx="6858000" cy="6120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8640" y="443541"/>
            <a:ext cx="6408712" cy="111760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kk-KZ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b="1" dirty="0" err="1" smtClean="0">
                <a:solidFill>
                  <a:srgbClr val="6600CC"/>
                </a:solidFill>
                <a:effectLst/>
                <a:latin typeface="Times New Roman" pitchFamily="18" charset="0"/>
                <a:cs typeface="Times New Roman" pitchFamily="18" charset="0"/>
              </a:rPr>
              <a:t>еңістіктік-</a:t>
            </a:r>
            <a:r>
              <a:rPr lang="kk-KZ" b="1" dirty="0" smtClean="0">
                <a:solidFill>
                  <a:srgbClr val="6600CC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rgbClr val="6600CC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6600CC"/>
                </a:solidFill>
                <a:effectLst/>
                <a:latin typeface="Times New Roman" pitchFamily="18" charset="0"/>
                <a:cs typeface="Times New Roman" pitchFamily="18" charset="0"/>
              </a:rPr>
              <a:t>уақытты </a:t>
            </a:r>
            <a:endParaRPr lang="ru-RU" sz="48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88640" y="1787691"/>
            <a:ext cx="6408712" cy="6912768"/>
          </a:xfrm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kk-KZ" sz="3733" i="1" dirty="0">
                <a:latin typeface="Times New Roman" pitchFamily="18" charset="0"/>
                <a:cs typeface="Times New Roman" pitchFamily="18" charset="0"/>
              </a:rPr>
              <a:t>Сынып оқушыларының тіршілік-әрекетіндегі</a:t>
            </a:r>
            <a:r>
              <a:rPr lang="kk-KZ" sz="3733" i="1" dirty="0">
                <a:latin typeface="Times New Roman" pitchFamily="18" charset="0"/>
                <a:cs typeface="Times New Roman" pitchFamily="18" charset="0"/>
              </a:rPr>
              <a:t>, күнделікті </a:t>
            </a:r>
            <a:r>
              <a:rPr lang="kk-KZ" sz="3733" i="1" dirty="0">
                <a:latin typeface="Times New Roman" pitchFamily="18" charset="0"/>
                <a:cs typeface="Times New Roman" pitchFamily="18" charset="0"/>
              </a:rPr>
              <a:t>дамуындағы адамгершілік-рухани, сезімдік-психологиялық, заттық-материалдық  ортасы, жағдайы</a:t>
            </a:r>
            <a:r>
              <a:rPr lang="ru-RU" sz="3733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Wingdings" pitchFamily="2" charset="2"/>
              <a:buChar char="Ø"/>
            </a:pPr>
            <a:endParaRPr lang="ru-RU" sz="3733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kk-KZ" sz="3733" i="1" dirty="0">
                <a:latin typeface="Times New Roman" pitchFamily="18" charset="0"/>
                <a:cs typeface="Times New Roman" pitchFamily="18" charset="0"/>
              </a:rPr>
              <a:t>Сыныптың </a:t>
            </a:r>
            <a:r>
              <a:rPr lang="kk-KZ" sz="3733" i="1" dirty="0">
                <a:latin typeface="Times New Roman" pitchFamily="18" charset="0"/>
                <a:cs typeface="Times New Roman" pitchFamily="18" charset="0"/>
              </a:rPr>
              <a:t>басқа сыныптармен, қоғаммен байланысы, қарым-қатынасы</a:t>
            </a:r>
            <a:r>
              <a:rPr lang="kk-KZ" sz="3733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sz="3733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kk-KZ" sz="3733" i="1" dirty="0">
                <a:latin typeface="Times New Roman" pitchFamily="18" charset="0"/>
                <a:cs typeface="Times New Roman" pitchFamily="18" charset="0"/>
              </a:rPr>
              <a:t>Сыныптың жалпы мектепішілік тәрбие кеңістігіндегі орны</a:t>
            </a:r>
            <a:r>
              <a:rPr lang="ru-RU" sz="3733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733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3733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kk-KZ" sz="3733" i="1" dirty="0">
                <a:latin typeface="Times New Roman" pitchFamily="18" charset="0"/>
                <a:cs typeface="Times New Roman" pitchFamily="18" charset="0"/>
              </a:rPr>
              <a:t>Сыныптың тәрбие жүйесінің даму кезеңдері</a:t>
            </a:r>
            <a:r>
              <a:rPr lang="ru-RU" sz="3733" i="1" dirty="0"/>
              <a:t>.</a:t>
            </a:r>
            <a:endParaRPr lang="ru-RU" sz="3733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69391" y="179512"/>
            <a:ext cx="6011937" cy="2400267"/>
          </a:xfrm>
          <a:solidFill>
            <a:srgbClr val="FFFF0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kk-KZ" sz="54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kk-KZ" sz="54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иагностикалық-нәтижелілік</a:t>
            </a:r>
            <a:endParaRPr lang="ru-RU" sz="5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04663" y="3059832"/>
            <a:ext cx="5976665" cy="5760640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endParaRPr lang="kk-KZ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kk-KZ" sz="4000" i="1" dirty="0" smtClean="0">
                <a:latin typeface="Times New Roman" pitchFamily="18" charset="0"/>
                <a:cs typeface="Times New Roman" pitchFamily="18" charset="0"/>
              </a:rPr>
              <a:t>Тәрбие жүйесі нәтижесінің  </a:t>
            </a:r>
            <a:r>
              <a:rPr lang="kk-KZ" sz="4000" i="1" dirty="0">
                <a:latin typeface="Times New Roman" pitchFamily="18" charset="0"/>
                <a:cs typeface="Times New Roman" pitchFamily="18" charset="0"/>
              </a:rPr>
              <a:t>көрсеткіші 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0">
              <a:lnSpc>
                <a:spcPct val="150000"/>
              </a:lnSpc>
              <a:buNone/>
            </a:pPr>
            <a:endParaRPr lang="kk-KZ" sz="4000" i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k-KZ" sz="4000" i="1" dirty="0" smtClean="0">
                <a:latin typeface="Times New Roman" pitchFamily="18" charset="0"/>
                <a:cs typeface="Times New Roman" pitchFamily="18" charset="0"/>
              </a:rPr>
              <a:t>Тәрбие </a:t>
            </a:r>
            <a:r>
              <a:rPr lang="kk-KZ" sz="4000" i="1" dirty="0">
                <a:latin typeface="Times New Roman" pitchFamily="18" charset="0"/>
                <a:cs typeface="Times New Roman" pitchFamily="18" charset="0"/>
              </a:rPr>
              <a:t>жүйесі нәтижесін анықтаудың әдісі мен тәсілдері 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990000"/>
              </a:buClr>
              <a:buFont typeface="Wingdings" pitchFamily="2" charset="2"/>
              <a:buNone/>
            </a:pPr>
            <a:endParaRPr lang="ru-RU" sz="4800" dirty="0"/>
          </a:p>
          <a:p>
            <a:pPr>
              <a:lnSpc>
                <a:spcPct val="90000"/>
              </a:lnSpc>
              <a:buClr>
                <a:srgbClr val="990000"/>
              </a:buClr>
              <a:buFont typeface="Wingdings" pitchFamily="2" charset="2"/>
              <a:buBlip>
                <a:blip r:embed="rId2"/>
              </a:buBlip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251520"/>
            <a:ext cx="5915025" cy="2002733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kk-KZ" sz="4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Тәрбие жүйесі нәтижелілігінің  көрсеткіш өлшемдері</a:t>
            </a:r>
            <a:endParaRPr lang="ru-RU" sz="40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8680" y="2411760"/>
            <a:ext cx="5837833" cy="6576731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endParaRPr lang="kk-KZ" sz="3733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kk-KZ" sz="3733" i="1" dirty="0" smtClean="0">
                <a:latin typeface="Times New Roman" pitchFamily="18" charset="0"/>
                <a:cs typeface="Times New Roman" pitchFamily="18" charset="0"/>
              </a:rPr>
              <a:t>Оқушылардың </a:t>
            </a:r>
            <a:r>
              <a:rPr lang="kk-KZ" sz="3733" i="1" dirty="0">
                <a:latin typeface="Times New Roman" pitchFamily="18" charset="0"/>
                <a:cs typeface="Times New Roman" pitchFamily="18" charset="0"/>
              </a:rPr>
              <a:t>тәрбие деңгейі</a:t>
            </a:r>
            <a:r>
              <a:rPr lang="ru-RU" sz="3733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kk-KZ" sz="3733" i="1" dirty="0">
                <a:latin typeface="Times New Roman" pitchFamily="18" charset="0"/>
                <a:cs typeface="Times New Roman" pitchFamily="18" charset="0"/>
              </a:rPr>
              <a:t>Сыныптағы оқушының өз-өзін жайлы сезіну деңгейі</a:t>
            </a:r>
            <a:r>
              <a:rPr lang="ru-RU" sz="3733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kk-KZ" sz="3733" i="1" dirty="0">
                <a:latin typeface="Times New Roman" pitchFamily="18" charset="0"/>
                <a:cs typeface="Times New Roman" pitchFamily="18" charset="0"/>
              </a:rPr>
              <a:t>Сыныптың тіршілік-әрекетімен оқушы мен ата-анасының қанағаттануы </a:t>
            </a:r>
            <a:r>
              <a:rPr lang="ru-RU" sz="3733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kk-KZ" sz="3733" i="1" dirty="0">
                <a:latin typeface="Times New Roman" pitchFamily="18" charset="0"/>
                <a:cs typeface="Times New Roman" pitchFamily="18" charset="0"/>
              </a:rPr>
              <a:t>Сыныптың ұжым ретінде қалыптасуы</a:t>
            </a:r>
            <a:r>
              <a:rPr lang="ru-RU" sz="3733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kk-KZ" sz="3733" i="1" dirty="0">
                <a:latin typeface="Times New Roman" pitchFamily="18" charset="0"/>
                <a:cs typeface="Times New Roman" pitchFamily="18" charset="0"/>
              </a:rPr>
              <a:t>Сыныптың абырой беделі</a:t>
            </a:r>
            <a:r>
              <a:rPr lang="ru-RU" sz="3733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k-KZ" sz="3733" i="1" dirty="0">
                <a:latin typeface="Times New Roman" pitchFamily="18" charset="0"/>
                <a:cs typeface="Times New Roman" pitchFamily="18" charset="0"/>
              </a:rPr>
              <a:t>Сынып ұжымының жеке даралық қасиеттерінің көрініс табуы;</a:t>
            </a:r>
            <a:endParaRPr lang="ru-RU" sz="3733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101150" y="1379691"/>
            <a:ext cx="3025661" cy="6792709"/>
          </a:xfrm>
          <a:prstGeom prst="hexagon">
            <a:avLst>
              <a:gd name="adj" fmla="val 50000"/>
              <a:gd name="vf" fmla="val 115470"/>
            </a:avLst>
          </a:prstGeom>
          <a:solidFill>
            <a:srgbClr val="FFFF00"/>
          </a:solidFill>
          <a:ln w="1270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Тәрбие </a:t>
            </a:r>
            <a:endParaRPr lang="kk-K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жүйесінің</a:t>
            </a:r>
            <a:endParaRPr lang="kk-KZ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даму</a:t>
            </a:r>
          </a:p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кезеңдері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3501007" y="2232156"/>
            <a:ext cx="3356993" cy="1883428"/>
          </a:xfrm>
          <a:prstGeom prst="hexagon">
            <a:avLst>
              <a:gd name="adj" fmla="val 59621"/>
              <a:gd name="vf" fmla="val 115470"/>
            </a:avLst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189" indent="-457189" algn="ctr"/>
            <a:r>
              <a:rPr lang="ru-RU" sz="2667" b="1" dirty="0">
                <a:solidFill>
                  <a:srgbClr val="800000"/>
                </a:solidFill>
              </a:rPr>
              <a:t>2.</a:t>
            </a:r>
            <a:r>
              <a:rPr lang="kk-KZ" sz="2667" b="1" dirty="0">
                <a:latin typeface="Times New Roman" pitchFamily="18" charset="0"/>
                <a:cs typeface="Times New Roman" pitchFamily="18" charset="0"/>
              </a:rPr>
              <a:t>жүйенің </a:t>
            </a:r>
            <a:endParaRPr lang="kk-KZ" sz="2667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189" indent="-457189" algn="ctr"/>
            <a:r>
              <a:rPr lang="kk-KZ" sz="2667" b="1" dirty="0" smtClean="0">
                <a:latin typeface="Times New Roman" pitchFamily="18" charset="0"/>
                <a:cs typeface="Times New Roman" pitchFamily="18" charset="0"/>
              </a:rPr>
              <a:t>қалыптасуы</a:t>
            </a:r>
            <a:r>
              <a:rPr lang="kk-KZ" sz="2667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667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9" name="AutoShape 7"/>
          <p:cNvSpPr>
            <a:spLocks noChangeArrowheads="1"/>
          </p:cNvSpPr>
          <p:nvPr/>
        </p:nvSpPr>
        <p:spPr bwMode="auto">
          <a:xfrm>
            <a:off x="3789039" y="187657"/>
            <a:ext cx="2880321" cy="1981927"/>
          </a:xfrm>
          <a:prstGeom prst="hexagon">
            <a:avLst>
              <a:gd name="adj" fmla="val 49066"/>
              <a:gd name="vf" fmla="val 115470"/>
            </a:avLst>
          </a:prstGeom>
          <a:solidFill>
            <a:srgbClr val="FFFF00"/>
          </a:solidFill>
          <a:ln w="1270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189" indent="-457189" algn="ctr">
              <a:buFontTx/>
              <a:buAutoNum type="arabicPeriod"/>
            </a:pPr>
            <a:r>
              <a:rPr lang="kk-KZ" sz="2667" b="1" dirty="0">
                <a:latin typeface="Times New Roman" pitchFamily="18" charset="0"/>
                <a:cs typeface="Times New Roman" pitchFamily="18" charset="0"/>
              </a:rPr>
              <a:t>жүйені </a:t>
            </a:r>
            <a:endParaRPr lang="kk-KZ" sz="2667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667" b="1" dirty="0" smtClean="0">
                <a:latin typeface="Times New Roman" pitchFamily="18" charset="0"/>
                <a:cs typeface="Times New Roman" pitchFamily="18" charset="0"/>
              </a:rPr>
              <a:t>жобалау</a:t>
            </a:r>
            <a:r>
              <a:rPr lang="kk-KZ" sz="2667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667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80" name="AutoShape 8"/>
          <p:cNvSpPr>
            <a:spLocks noChangeArrowheads="1"/>
          </p:cNvSpPr>
          <p:nvPr/>
        </p:nvSpPr>
        <p:spPr bwMode="auto">
          <a:xfrm>
            <a:off x="3438432" y="4311710"/>
            <a:ext cx="3230928" cy="1824567"/>
          </a:xfrm>
          <a:prstGeom prst="hexagon">
            <a:avLst>
              <a:gd name="adj" fmla="val 50911"/>
              <a:gd name="vf" fmla="val 115470"/>
            </a:avLst>
          </a:prstGeom>
          <a:solidFill>
            <a:srgbClr val="FFFF00"/>
          </a:solidFill>
          <a:ln w="1270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667" b="1" dirty="0">
                <a:solidFill>
                  <a:srgbClr val="800000"/>
                </a:solidFill>
              </a:rPr>
              <a:t>3</a:t>
            </a:r>
            <a:r>
              <a:rPr lang="ru-RU" sz="2667" b="1" dirty="0" smtClean="0"/>
              <a:t>. </a:t>
            </a:r>
            <a:r>
              <a:rPr lang="kk-KZ" sz="2667" b="1" dirty="0">
                <a:latin typeface="Times New Roman" pitchFamily="18" charset="0"/>
                <a:cs typeface="Times New Roman" pitchFamily="18" charset="0"/>
              </a:rPr>
              <a:t>жүйенің тұрақты </a:t>
            </a:r>
            <a:endParaRPr lang="kk-KZ" sz="2667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667" b="1" dirty="0">
                <a:latin typeface="Times New Roman" pitchFamily="18" charset="0"/>
                <a:cs typeface="Times New Roman" pitchFamily="18" charset="0"/>
              </a:rPr>
              <a:t>жұмыс </a:t>
            </a:r>
            <a:r>
              <a:rPr lang="kk-KZ" sz="2667" b="1" dirty="0">
                <a:latin typeface="Times New Roman" pitchFamily="18" charset="0"/>
                <a:cs typeface="Times New Roman" pitchFamily="18" charset="0"/>
              </a:rPr>
              <a:t>істеуі</a:t>
            </a:r>
            <a:r>
              <a:rPr lang="kk-KZ" sz="2667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667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81" name="AutoShape 9"/>
          <p:cNvSpPr>
            <a:spLocks noChangeArrowheads="1"/>
          </p:cNvSpPr>
          <p:nvPr/>
        </p:nvSpPr>
        <p:spPr bwMode="auto">
          <a:xfrm>
            <a:off x="3438432" y="6332404"/>
            <a:ext cx="3444616" cy="2559083"/>
          </a:xfrm>
          <a:prstGeom prst="hexagon">
            <a:avLst>
              <a:gd name="adj" fmla="val 48776"/>
              <a:gd name="vf" fmla="val 115470"/>
            </a:avLst>
          </a:prstGeom>
          <a:solidFill>
            <a:srgbClr val="FFFF00"/>
          </a:solidFill>
          <a:ln w="1270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667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667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667" b="1" dirty="0" smtClean="0">
                <a:latin typeface="Times New Roman" pitchFamily="18" charset="0"/>
                <a:cs typeface="Times New Roman" pitchFamily="18" charset="0"/>
              </a:rPr>
              <a:t>Жүйе</a:t>
            </a:r>
          </a:p>
          <a:p>
            <a:pPr algn="ctr"/>
            <a:r>
              <a:rPr lang="kk-KZ" sz="2667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667" b="1" dirty="0">
                <a:latin typeface="Times New Roman" pitchFamily="18" charset="0"/>
                <a:cs typeface="Times New Roman" pitchFamily="18" charset="0"/>
              </a:rPr>
              <a:t>жұмысын </a:t>
            </a:r>
            <a:endParaRPr lang="kk-KZ" sz="2667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667" b="1" dirty="0" smtClean="0">
                <a:latin typeface="Times New Roman" pitchFamily="18" charset="0"/>
                <a:cs typeface="Times New Roman" pitchFamily="18" charset="0"/>
              </a:rPr>
              <a:t>аяқтау немесе </a:t>
            </a:r>
          </a:p>
          <a:p>
            <a:pPr algn="ctr"/>
            <a:r>
              <a:rPr lang="kk-KZ" sz="2667" b="1" dirty="0" smtClean="0">
                <a:latin typeface="Times New Roman" pitchFamily="18" charset="0"/>
                <a:cs typeface="Times New Roman" pitchFamily="18" charset="0"/>
              </a:rPr>
              <a:t> түбегейлі</a:t>
            </a:r>
          </a:p>
          <a:p>
            <a:pPr algn="ctr"/>
            <a:r>
              <a:rPr lang="kk-KZ" sz="2667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667" b="1" dirty="0">
                <a:latin typeface="Times New Roman" pitchFamily="18" charset="0"/>
                <a:cs typeface="Times New Roman" pitchFamily="18" charset="0"/>
              </a:rPr>
              <a:t>жаңарту</a:t>
            </a:r>
            <a:r>
              <a:rPr lang="kk-KZ" sz="2667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667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V="1">
            <a:off x="2492896" y="1713172"/>
            <a:ext cx="1656183" cy="1227716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V="1">
            <a:off x="3005588" y="4093016"/>
            <a:ext cx="999476" cy="33399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2780928" y="5931026"/>
            <a:ext cx="1224136" cy="912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2636912" y="6459135"/>
            <a:ext cx="801520" cy="928331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1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1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1" dur="1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9" dur="1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/>
      <p:bldP spid="54278" grpId="0" animBg="1"/>
      <p:bldP spid="54279" grpId="0" animBg="1"/>
      <p:bldP spid="54280" grpId="0" animBg="1"/>
      <p:bldP spid="54281" grpId="0" animBg="1"/>
      <p:bldP spid="54286" grpId="0" animBg="1"/>
      <p:bldP spid="54287" grpId="0" animBg="1"/>
      <p:bldP spid="54288" grpId="0" animBg="1"/>
      <p:bldP spid="5428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kk-KZ" sz="4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Тәрбие жүйесінің тұжырымдамалық үлгісі</a:t>
            </a:r>
            <a:r>
              <a:rPr lang="kk-KZ" sz="4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endParaRPr lang="ru-RU" sz="44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6632" y="2363755"/>
            <a:ext cx="6480720" cy="6399275"/>
          </a:xfrm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pPr lvl="1">
              <a:buFont typeface="Wingdings" pitchFamily="2" charset="2"/>
              <a:buChar char="Ø"/>
            </a:pPr>
            <a:r>
              <a:rPr lang="kk-KZ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Сынып туралы қысқаша педагогикалық-психологиялық мінездеме;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kk-KZ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Сыныптың тәрбие жүйесінің мақсат, міндеттері ;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kk-KZ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Сынып ұжымының алға дамуына бағытталған  әрекеттердің қағидалары;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kk-KZ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Сыныптың тәрбие жүйесін құру және іске асырудың механизмі</a:t>
            </a:r>
            <a:r>
              <a:rPr lang="kk-KZ" sz="3200" b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kk-KZ" sz="32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Бұл жерде бастысы жүйені құрайтын әрекет түрлері, сыныптағы дәстүрлі шаралар мен мерекелердің,сыныптағы өзін-өзі басқарудың қалыптасуы, сыныптың ішкі,сыртқы байланысы мен бір-бірімен қарым-қатынасы</a:t>
            </a:r>
            <a:r>
              <a:rPr lang="kk-KZ" sz="3200" b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3200" b="1" dirty="0">
              <a:solidFill>
                <a:srgbClr val="99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kk-KZ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Тәрбие жүйесінің нәтижелі болуын зерттеу тәсілдері мен көрсеткіштері. 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9" name="Oval 7"/>
          <p:cNvSpPr>
            <a:spLocks noChangeArrowheads="1"/>
          </p:cNvSpPr>
          <p:nvPr/>
        </p:nvSpPr>
        <p:spPr bwMode="auto">
          <a:xfrm>
            <a:off x="692696" y="857224"/>
            <a:ext cx="5566130" cy="6019032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FF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marL="457189" indent="-457189" algn="ctr">
              <a:defRPr/>
            </a:pP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1.Өзіңді </a:t>
            </a:r>
            <a:r>
              <a:rPr lang="ru-RU" sz="2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таны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қызықты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     </a:t>
            </a:r>
          </a:p>
          <a:p>
            <a:pPr marL="457189" indent="-457189" algn="ctr">
              <a:defRPr/>
            </a:pP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2.Өзіңді </a:t>
            </a:r>
            <a:r>
              <a:rPr lang="ru-RU" sz="2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қалыптастыр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қажеттілік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457189" indent="-457189" algn="ctr">
              <a:defRPr/>
            </a:pP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3.Өзіңді </a:t>
            </a:r>
            <a:r>
              <a:rPr lang="ru-RU" sz="2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нығайт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    </a:t>
            </a:r>
          </a:p>
          <a:p>
            <a:pPr marL="457189" indent="-457189" algn="ctr">
              <a:defRPr/>
            </a:pP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4.Өзіңді </a:t>
            </a:r>
            <a:r>
              <a:rPr lang="ru-RU" sz="2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көрсете біл–бұл </a:t>
            </a:r>
            <a:r>
              <a:rPr lang="ru-RU" sz="2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шынайылық!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9407" name="Picture 15" descr="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210" y="4641674"/>
            <a:ext cx="1771251" cy="1901365"/>
          </a:xfrm>
          <a:prstGeom prst="rect">
            <a:avLst/>
          </a:prstGeom>
          <a:ln w="9525">
            <a:solidFill>
              <a:srgbClr val="000000"/>
            </a:solidFill>
            <a:miter lim="800000"/>
            <a:headEnd/>
            <a:tailEnd/>
          </a:ln>
          <a:effectLst>
            <a:softEdge rad="112500"/>
          </a:effectLst>
          <a:extLst/>
        </p:spPr>
      </p:pic>
      <p:pic>
        <p:nvPicPr>
          <p:cNvPr id="59408" name="Picture 16" descr="1199733773_0l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210" y="6771929"/>
            <a:ext cx="2023404" cy="21274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9" name="Picture 17" descr="acroba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6" t="75830" r="50000" b="-1709"/>
          <a:stretch>
            <a:fillRect/>
          </a:stretch>
        </p:blipFill>
        <p:spPr bwMode="auto">
          <a:xfrm>
            <a:off x="4054822" y="343216"/>
            <a:ext cx="2627414" cy="2106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10" name="Picture 18" descr="1218512398_1216075218_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217" y="4676886"/>
            <a:ext cx="2145069" cy="21398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11" name="Picture 19" descr="knigprcl0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43" y="6704250"/>
            <a:ext cx="2511776" cy="25117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15" name="Picture 23" descr="палитра"/>
          <p:cNvPicPr>
            <a:picLocks noChangeAspect="1" noChangeArrowheads="1"/>
          </p:cNvPicPr>
          <p:nvPr/>
        </p:nvPicPr>
        <p:blipFill>
          <a:blip r:embed="rId7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139" y="6746402"/>
            <a:ext cx="1896973" cy="22601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C:\Documents and Settings\User\Мои документы\Downloads\смайлы\книга перо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251" y="-188396"/>
            <a:ext cx="3535420" cy="29554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User\Мои документы\Downloads\суреттер\dombra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875" y="6876256"/>
            <a:ext cx="672075" cy="20207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21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656" y="155509"/>
            <a:ext cx="6336704" cy="2112235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kk-KZ" sz="5867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 жетекшінің </a:t>
            </a:r>
            <a:r>
              <a:rPr lang="kk-KZ" sz="5867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5867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5867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алтын ережесі</a:t>
            </a:r>
            <a:endParaRPr lang="ru-RU" sz="5867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656" y="2411760"/>
            <a:ext cx="6336704" cy="648072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buFont typeface="Wingdings" panose="05000000000000000000" pitchFamily="2" charset="2"/>
              <a:buChar char="Ø"/>
            </a:pP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Сыныпқа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әрдайым жақсы көңілмен кіріңіз!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 біреуін ерекшелеп жақсы көруге  болмайды !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 ішіндегі бір балаға  жиі ескерту айту сіздің оны аса </a:t>
            </a:r>
            <a:r>
              <a:rPr lang="kk-K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ұнатпайтындығыңыздың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белгісі деп ойлауға апаруы мүмкін! 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Тапсырманы сынып оқушыларына бөліп беруде әділ болыңыз!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 баланың жанын түсіну сіздің міндетіңіз!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 отбасымен жақын таныс болып , балаға жанұясында қолайлы </a:t>
            </a:r>
            <a:r>
              <a:rPr lang="kk-K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эмоцияналдық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орта қалыптасуға жағдай жасап, кеңестер беріңіз!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Сіз сыныбыңыз үшін өзге ұстаздардан ерекше жансыз ,сондықтан ,олар сізден ерекше қамқорлықты күтеді!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Өзге ұстаздардың көзінше сыныбыңызға қату сөйлеп,  балалардың беделін </a:t>
            </a:r>
            <a:r>
              <a:rPr lang="kk-K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түсірмеңіз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!Ол жағдайды жеке сөйлескен дұрыс!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Сыныпқа кірген сайын міндетті түрде : *балаларды түгелдеп * *кезекші кім екендігін анықтаңыз*  *тазалықты  тексеріп * *сабаққа кедергі келтіретін құралдарды ұстамауға ескерту айтыңыз* 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Сыныптың ішінде бөлме өсімдіктері көп болған сайын ауа тазарып дизайн жақсаратының ескеріңіз!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Ата-аналарға жылы сөйлеп, баланың жаман әдетін айтарда ол баланың сол адамның ең жақыны екенін ескеріп ,жанына ауыр тимейтіндей жұмсақ тәсілмен айтыңыз!</a:t>
            </a:r>
          </a:p>
          <a:p>
            <a:pPr>
              <a:buFont typeface="Wingdings" panose="05000000000000000000" pitchFamily="2" charset="2"/>
              <a:buChar char="Ø"/>
            </a:pPr>
            <a:endParaRPr lang="kk-KZ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19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664" y="251521"/>
            <a:ext cx="6264696" cy="8712967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Сыныпқа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қосылмай дара қалған балалардың басқалармен достасуы сіздің  қолыңыздан келетін іс!     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Демалыстардан кейін міндетті түрде балалардан  жеке – </a:t>
            </a:r>
            <a:r>
              <a:rPr lang="kk-K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қалай демалғанын  сұрауды ұмытпаңыз! Бұл сіздің оларды үнемі ойлап </a:t>
            </a:r>
            <a:r>
              <a:rPr lang="kk-K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жүретіндігіңізден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хабардар етеді!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Сыныбыңыздың бос уақытының көбін сыныптан тыс іс-шараларға арнаңыз , оларды мектеп </a:t>
            </a:r>
            <a:r>
              <a:rPr lang="kk-K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кабарғасынан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басқа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жерлерге\кино, мұражай,саябақ,театр,</a:t>
            </a:r>
            <a:r>
              <a:rPr lang="kk-K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зообақ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,бассейндерге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\  апарғанда сіз оларды басқа қырынан танисыз!                                                                                    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 сыныптастарынан өзге достарының аттарын ,ұялы телефондарын сіз де, ата-анасы да білуге тиісті сіздер!Бұл өте қажет!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 сізге деген сенімін жоғалтпауы тиіс!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Кейде балаға сынып жетекші ата-анадан жақын болатын жағдайлар болады ,бұл кезде сіз ол балаға жылулық пен мейрімді </a:t>
            </a:r>
            <a:r>
              <a:rPr lang="kk-K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болуыныз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шарт!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Әр баланың жеке іс –құжаттарына мұқият болыңыз, өзіңіздің  әкімшілік алдындағы есебіңізді уақытылы ,толық ,нақты жүргізсеңіз сіз озат сынып жетекші боласыз!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 денсаулығын басты назарда ұстап,қажет кезінде ата-аналарға ескерту жасап, </a:t>
            </a:r>
            <a:r>
              <a:rPr lang="kk-K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дәргерге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апаруға кеңес беріңіз!   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93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2" y="155510"/>
            <a:ext cx="6192688" cy="8808978"/>
          </a:xfrm>
          <a:solidFill>
            <a:srgbClr val="FFFF0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endParaRPr lang="ru-RU" sz="5867" b="1" i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endParaRPr lang="ru-RU" sz="5867" b="1" i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5867" b="1" i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5867" b="1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867" b="1" i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аздық</a:t>
            </a:r>
            <a:r>
              <a:rPr lang="ru-RU" sz="5867" b="1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867" b="1" i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етеді,қолдану</a:t>
            </a:r>
            <a:r>
              <a:rPr lang="ru-RU" sz="5867" b="1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867" b="1" i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5867" b="1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>
              <a:buNone/>
            </a:pPr>
            <a:endParaRPr lang="ru-RU" sz="5867" b="1" i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5867" b="1" i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Қалау</a:t>
            </a:r>
            <a:r>
              <a:rPr lang="ru-RU" sz="5867" b="1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867" b="1" i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аздық</a:t>
            </a:r>
            <a:r>
              <a:rPr lang="ru-RU" sz="5867" b="1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867" b="1" i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етеді,жасау</a:t>
            </a:r>
            <a:r>
              <a:rPr lang="ru-RU" sz="5867" b="1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867" b="1" i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5867" b="1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5867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867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0648" y="107505"/>
            <a:ext cx="6292448" cy="4392487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kk-KZ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Қаталдықпен </a:t>
            </a:r>
            <a:r>
              <a:rPr lang="kk-KZ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біраз нәрсеге</a:t>
            </a:r>
            <a:r>
              <a:rPr lang="kk-KZ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ал махаббатпен едәуір нәрсеге қол жеткізуге болады</a:t>
            </a:r>
            <a:r>
              <a:rPr lang="kk-KZ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Бірақ </a:t>
            </a:r>
            <a:r>
              <a:rPr lang="kk-KZ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көп нәрсеге істі білу мен әділеттілік арқылы қол жеткізуге болады</a:t>
            </a:r>
            <a:r>
              <a:rPr lang="kk-KZ" sz="4000" b="1" i="1" dirty="0">
                <a:solidFill>
                  <a:srgbClr val="0000FF"/>
                </a:solidFill>
              </a:rPr>
              <a:t>. </a:t>
            </a:r>
            <a:endParaRPr lang="ru-RU" sz="4000" b="1" dirty="0">
              <a:solidFill>
                <a:srgbClr val="0000FF"/>
              </a:solidFill>
            </a:endParaRPr>
          </a:p>
          <a:p>
            <a:endParaRPr lang="ru-RU" sz="4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286" y="6935755"/>
            <a:ext cx="2162644" cy="220824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190" y="4791657"/>
            <a:ext cx="1824203" cy="192021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0513" y="4791657"/>
            <a:ext cx="1790815" cy="204030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0709" y="4691313"/>
            <a:ext cx="2132488" cy="2120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8641" y="179513"/>
            <a:ext cx="6480720" cy="756084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kk-KZ" sz="5333" b="1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Сыныптың тәрбие жүйесі </a:t>
            </a:r>
            <a:r>
              <a:rPr lang="ru-RU" sz="3733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3733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бұл сыныптағы оқушылардың әрекеті мен дамуына жағымды, қолайлы жағдай қалыптастыратын, </a:t>
            </a:r>
            <a:r>
              <a:rPr lang="kk-KZ" sz="3733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ықпал ететін  </a:t>
            </a:r>
            <a:r>
              <a:rPr lang="kk-KZ" sz="3733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өзара </a:t>
            </a:r>
            <a:r>
              <a:rPr lang="kk-KZ" sz="3733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қарым-қатынастар  мен </a:t>
            </a:r>
            <a:r>
              <a:rPr lang="kk-KZ" sz="3733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тәсілдердің </a:t>
            </a:r>
            <a:r>
              <a:rPr lang="kk-KZ" sz="3733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кешені болуы Қажет!.</a:t>
            </a:r>
            <a:r>
              <a:rPr lang="ru-RU" sz="3733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733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733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User\Мои документы\Downloads\смайлы\книг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273" y="6660232"/>
            <a:ext cx="2736305" cy="27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60648" y="251521"/>
            <a:ext cx="6336704" cy="1416487"/>
          </a:xfr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kk-KZ" sz="3733" b="1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Тәрбие кешенін </a:t>
            </a:r>
            <a:r>
              <a:rPr lang="kk-KZ" sz="3733" b="1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құрудың </a:t>
            </a:r>
            <a:r>
              <a:rPr lang="kk-KZ" sz="3733" b="1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қажеттілігі НЕДЕ???</a:t>
            </a:r>
            <a:endParaRPr lang="ru-RU" sz="3733" b="1" i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260648" y="3745650"/>
            <a:ext cx="1969572" cy="1752029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3733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Тәрбие </a:t>
            </a:r>
          </a:p>
          <a:p>
            <a:pPr algn="ctr"/>
            <a:r>
              <a:rPr lang="kk-KZ" sz="3733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жүйесі</a:t>
            </a:r>
            <a:endParaRPr lang="ru-RU" sz="3733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3068959" y="1979084"/>
            <a:ext cx="3528393" cy="1153584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Бір-бірімен 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байланысқан, </a:t>
            </a:r>
            <a:endParaRPr lang="kk-K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біртұтас 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тәрбие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үдерісін</a:t>
            </a: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ұйымдастыру мүмкіндігі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3068959" y="3227917"/>
            <a:ext cx="3528393" cy="13451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ез-келген 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оқушының  </a:t>
            </a:r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әрекетін жүзеге 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асыруына</a:t>
            </a:r>
          </a:p>
          <a:p>
            <a:pPr algn="ctr"/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қолайлы 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жағдай </a:t>
            </a:r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жасайтын 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орта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7" name="AutoShape 7"/>
          <p:cNvSpPr>
            <a:spLocks noChangeArrowheads="1"/>
          </p:cNvSpPr>
          <p:nvPr/>
        </p:nvSpPr>
        <p:spPr bwMode="auto">
          <a:xfrm>
            <a:off x="3068958" y="4668306"/>
            <a:ext cx="3528395" cy="12477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сынып жетекшіге тәрбиелеу </a:t>
            </a:r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әрекетін ұйымдастыруда</a:t>
            </a:r>
            <a:endParaRPr lang="kk-K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 күш-жігерін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уақытын </a:t>
            </a:r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тиімді қолдану 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мүмкіндігі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8" name="AutoShape 8"/>
          <p:cNvSpPr>
            <a:spLocks noChangeArrowheads="1"/>
          </p:cNvSpPr>
          <p:nvPr/>
        </p:nvSpPr>
        <p:spPr bwMode="auto">
          <a:xfrm>
            <a:off x="3068958" y="6140311"/>
            <a:ext cx="3528394" cy="114349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сынып ұжымы </a:t>
            </a:r>
            <a:r>
              <a:rPr lang="kk-K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мүшелерінің</a:t>
            </a:r>
          </a:p>
          <a:p>
            <a:pPr algn="ctr"/>
            <a:r>
              <a:rPr lang="kk-K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дербестігін айқындайтын, </a:t>
            </a:r>
            <a:endParaRPr lang="kk-KZ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сыныптың </a:t>
            </a:r>
            <a:r>
              <a:rPr lang="kk-K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кейпі, </a:t>
            </a:r>
            <a:r>
              <a:rPr lang="kk-K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бейнесі</a:t>
            </a:r>
          </a:p>
          <a:p>
            <a:pPr algn="ctr"/>
            <a:r>
              <a:rPr lang="kk-K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қалыптасады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9" name="AutoShape 9"/>
          <p:cNvSpPr>
            <a:spLocks noChangeArrowheads="1"/>
          </p:cNvSpPr>
          <p:nvPr/>
        </p:nvSpPr>
        <p:spPr bwMode="auto">
          <a:xfrm>
            <a:off x="3068959" y="7451719"/>
            <a:ext cx="3528393" cy="129674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сынып жетекшінің  </a:t>
            </a:r>
            <a:r>
              <a:rPr lang="kk-K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балаларға</a:t>
            </a:r>
          </a:p>
          <a:p>
            <a:pPr algn="ctr"/>
            <a:r>
              <a:rPr lang="kk-K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ықпал етуін </a:t>
            </a:r>
            <a:r>
              <a:rPr lang="kk-K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кеңейту 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V="1">
            <a:off x="1988839" y="2483766"/>
            <a:ext cx="920425" cy="1138989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V="1">
            <a:off x="2292549" y="3745650"/>
            <a:ext cx="714081" cy="61032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2292549" y="5028268"/>
            <a:ext cx="714082" cy="346517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2012164" y="5643497"/>
            <a:ext cx="976948" cy="1099441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1484784" y="5724128"/>
            <a:ext cx="1504328" cy="2599351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nimBg="1"/>
      <p:bldP spid="46084" grpId="0" animBg="1"/>
      <p:bldP spid="46085" grpId="0" animBg="1"/>
      <p:bldP spid="46086" grpId="0" animBg="1"/>
      <p:bldP spid="46087" grpId="0" animBg="1"/>
      <p:bldP spid="46088" grpId="0" animBg="1"/>
      <p:bldP spid="46089" grpId="0" animBg="1"/>
      <p:bldP spid="46091" grpId="0" animBg="1"/>
      <p:bldP spid="46092" grpId="0" animBg="1"/>
      <p:bldP spid="46093" grpId="0" animBg="1"/>
      <p:bldP spid="46094" grpId="0" animBg="1"/>
      <p:bldP spid="460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0"/>
            <a:ext cx="5915025" cy="233975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kk-KZ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6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Тәрбие жүйесінің негізгі қағидалары</a:t>
            </a:r>
            <a:r>
              <a:rPr lang="ru-RU" sz="6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6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8" y="2434166"/>
            <a:ext cx="5915025" cy="6458313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endParaRPr lang="ru-RU" sz="3733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sz="3733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Әрбір </a:t>
            </a:r>
            <a:r>
              <a:rPr lang="kk-KZ" sz="3733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балада мейірімділік бастауы бар екеніне сену</a:t>
            </a:r>
            <a:r>
              <a:rPr lang="ru-RU" sz="3733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kk-KZ" sz="3733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Баланың </a:t>
            </a:r>
            <a:r>
              <a:rPr lang="kk-KZ" sz="3733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нені қажет ететінін түсіну және білу </a:t>
            </a:r>
            <a:r>
              <a:rPr lang="ru-RU" sz="3733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kk-KZ" sz="3733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733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kk-KZ" sz="3733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оғамдық </a:t>
            </a:r>
            <a:r>
              <a:rPr lang="kk-KZ" sz="3733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өмірдегі адамгершілік қасиеттің басымдылығын сезіну </a:t>
            </a:r>
            <a:r>
              <a:rPr lang="ru-RU" sz="3733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3733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733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3733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ала </a:t>
            </a:r>
            <a:r>
              <a:rPr lang="kk-KZ" sz="3733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құқығын білу және оны </a:t>
            </a:r>
            <a:r>
              <a:rPr lang="kk-KZ" sz="3733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сыйлау</a:t>
            </a:r>
            <a:r>
              <a:rPr lang="ru-RU" sz="3733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3733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sz="3733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3733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арынша </a:t>
            </a:r>
            <a:r>
              <a:rPr lang="kk-KZ" sz="3733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мәдениет пен білімділікті дамыту </a:t>
            </a:r>
            <a:endParaRPr lang="ru-RU" sz="3733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sz="3733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733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3733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арлық </a:t>
            </a:r>
            <a:r>
              <a:rPr lang="kk-KZ" sz="3733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ата-ана оқу-тәрбиенің нәтижелі болуына мүдделі  </a:t>
            </a:r>
            <a:endParaRPr lang="ru-RU" sz="3733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sz="3733" dirty="0"/>
          </a:p>
          <a:p>
            <a:pPr>
              <a:buFont typeface="Wingdings" pitchFamily="2" charset="2"/>
              <a:buChar char="q"/>
            </a:pPr>
            <a:endParaRPr lang="ru-RU" sz="3733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AutoShape 5"/>
          <p:cNvSpPr>
            <a:spLocks noChangeArrowheads="1"/>
          </p:cNvSpPr>
          <p:nvPr/>
        </p:nvSpPr>
        <p:spPr bwMode="auto">
          <a:xfrm>
            <a:off x="116631" y="539751"/>
            <a:ext cx="6552729" cy="15367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kk-KZ" sz="4267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Тәрбие </a:t>
            </a:r>
            <a:r>
              <a:rPr lang="kk-KZ" sz="4267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жүйесінің</a:t>
            </a:r>
          </a:p>
          <a:p>
            <a:pPr algn="ctr"/>
            <a:r>
              <a:rPr lang="kk-KZ" sz="4267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267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құрамдас бөлігі</a:t>
            </a:r>
            <a:endParaRPr lang="ru-RU" sz="4267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0" name="AutoShape 6"/>
          <p:cNvSpPr>
            <a:spLocks noChangeArrowheads="1"/>
          </p:cNvSpPr>
          <p:nvPr/>
        </p:nvSpPr>
        <p:spPr bwMode="auto">
          <a:xfrm>
            <a:off x="0" y="3035301"/>
            <a:ext cx="2636912" cy="1259286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kk-KZ" sz="2667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Жеке </a:t>
            </a:r>
            <a:r>
              <a:rPr lang="kk-KZ" sz="2667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дара-</a:t>
            </a:r>
            <a:endParaRPr lang="kk-KZ" sz="2667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667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667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топтық</a:t>
            </a:r>
            <a:endParaRPr lang="ru-RU" sz="2667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1" name="AutoShape 7"/>
          <p:cNvSpPr>
            <a:spLocks noChangeArrowheads="1"/>
          </p:cNvSpPr>
          <p:nvPr/>
        </p:nvSpPr>
        <p:spPr bwMode="auto">
          <a:xfrm>
            <a:off x="339805" y="4677703"/>
            <a:ext cx="3024336" cy="2157242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2667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67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Функционалды</a:t>
            </a:r>
            <a:r>
              <a:rPr lang="ru-RU" sz="2667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2667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әрекеттік</a:t>
            </a:r>
            <a:endParaRPr lang="ru-RU" sz="2667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2" name="AutoShape 8"/>
          <p:cNvSpPr>
            <a:spLocks noChangeArrowheads="1"/>
          </p:cNvSpPr>
          <p:nvPr/>
        </p:nvSpPr>
        <p:spPr bwMode="auto">
          <a:xfrm>
            <a:off x="4195235" y="3035301"/>
            <a:ext cx="2474125" cy="1248833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2667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667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Құндылық-</a:t>
            </a:r>
            <a:endParaRPr lang="kk-KZ" sz="2667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667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667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бағдарлы</a:t>
            </a:r>
            <a:endParaRPr lang="ru-RU" sz="2667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>
            <a:off x="4005063" y="4627260"/>
            <a:ext cx="2591429" cy="2207684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kk-KZ" sz="2667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Кеңістіктік-</a:t>
            </a:r>
            <a:endParaRPr lang="kk-KZ" sz="2667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667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уақытты</a:t>
            </a:r>
            <a:endParaRPr lang="ru-RU" sz="2667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4" name="AutoShape 10"/>
          <p:cNvSpPr>
            <a:spLocks noChangeArrowheads="1"/>
          </p:cNvSpPr>
          <p:nvPr/>
        </p:nvSpPr>
        <p:spPr bwMode="auto">
          <a:xfrm>
            <a:off x="1701801" y="7218061"/>
            <a:ext cx="4510617" cy="1602411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Саралау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2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нәтижелілік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 flipH="1">
            <a:off x="1701800" y="2076451"/>
            <a:ext cx="1439332" cy="948399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400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 flipH="1">
            <a:off x="2755901" y="2076451"/>
            <a:ext cx="385233" cy="2590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400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3260121" y="2086903"/>
            <a:ext cx="2006523" cy="943172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400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3141131" y="2076450"/>
            <a:ext cx="1264032" cy="2734057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400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3141132" y="2076451"/>
            <a:ext cx="703494" cy="514161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370025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1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1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nimBg="1"/>
      <p:bldP spid="47110" grpId="0" animBg="1"/>
      <p:bldP spid="47111" grpId="0" animBg="1"/>
      <p:bldP spid="47112" grpId="0" animBg="1"/>
      <p:bldP spid="47113" grpId="0" animBg="1"/>
      <p:bldP spid="47114" grpId="0" animBg="1"/>
      <p:bldP spid="47115" grpId="0" animBg="1"/>
      <p:bldP spid="47116" grpId="0" animBg="1"/>
      <p:bldP spid="47117" grpId="0" animBg="1"/>
      <p:bldP spid="47118" grpId="0" animBg="1"/>
      <p:bldP spid="471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76672" y="154189"/>
            <a:ext cx="6020457" cy="126725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lvl="0" algn="ctr"/>
            <a:r>
              <a:rPr lang="kk-KZ" sz="3733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733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Жеке </a:t>
            </a:r>
            <a:r>
              <a:rPr lang="kk-KZ" sz="4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дара- </a:t>
            </a:r>
            <a:r>
              <a:rPr lang="kk-KZ" sz="4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топтық</a:t>
            </a:r>
            <a:r>
              <a:rPr lang="ru-RU" sz="4900" dirty="0">
                <a:solidFill>
                  <a:srgbClr val="FF0000"/>
                </a:solidFill>
              </a:rPr>
              <a:t/>
            </a:r>
            <a:br>
              <a:rPr lang="ru-RU" sz="4900" dirty="0">
                <a:solidFill>
                  <a:srgbClr val="FF0000"/>
                </a:solidFill>
              </a:rPr>
            </a:br>
            <a:endParaRPr lang="ru-RU" sz="4900" dirty="0">
              <a:solidFill>
                <a:srgbClr val="FF0000"/>
              </a:solidFill>
            </a:endParaRPr>
          </a:p>
        </p:txBody>
      </p:sp>
      <p:sp>
        <p:nvSpPr>
          <p:cNvPr id="48143" name="Oval 15"/>
          <p:cNvSpPr>
            <a:spLocks noChangeArrowheads="1"/>
          </p:cNvSpPr>
          <p:nvPr/>
        </p:nvSpPr>
        <p:spPr bwMode="auto">
          <a:xfrm>
            <a:off x="2756593" y="1906088"/>
            <a:ext cx="3166533" cy="2688167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400"/>
          </a:p>
        </p:txBody>
      </p:sp>
      <p:pic>
        <p:nvPicPr>
          <p:cNvPr id="48139" name="Picture 11" descr="31266cr"/>
          <p:cNvPicPr>
            <a:picLocks noChangeAspect="1" noChangeArrowheads="1"/>
          </p:cNvPicPr>
          <p:nvPr/>
        </p:nvPicPr>
        <p:blipFill>
          <a:blip r:embed="rId2">
            <a:lum bright="-12000" contrast="24000"/>
          </a:blip>
          <a:srcRect/>
          <a:stretch>
            <a:fillRect/>
          </a:stretch>
        </p:blipFill>
        <p:spPr bwMode="auto">
          <a:xfrm>
            <a:off x="2574785" y="1797309"/>
            <a:ext cx="2015067" cy="1993900"/>
          </a:xfrm>
          <a:prstGeom prst="rect">
            <a:avLst/>
          </a:prstGeom>
          <a:noFill/>
          <a:ln w="6350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48145" name="Oval 17"/>
          <p:cNvSpPr>
            <a:spLocks noChangeArrowheads="1"/>
          </p:cNvSpPr>
          <p:nvPr/>
        </p:nvSpPr>
        <p:spPr bwMode="auto">
          <a:xfrm>
            <a:off x="133550" y="3947876"/>
            <a:ext cx="1861913" cy="2878667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400"/>
          </a:p>
        </p:txBody>
      </p:sp>
      <p:pic>
        <p:nvPicPr>
          <p:cNvPr id="48135" name="Picture 7" descr="1052"/>
          <p:cNvPicPr>
            <a:picLocks noChangeAspect="1" noChangeArrowheads="1"/>
          </p:cNvPicPr>
          <p:nvPr/>
        </p:nvPicPr>
        <p:blipFill>
          <a:blip r:embed="rId3">
            <a:lum bright="-6000" contrast="12000"/>
          </a:blip>
          <a:srcRect/>
          <a:stretch>
            <a:fillRect/>
          </a:stretch>
        </p:blipFill>
        <p:spPr bwMode="auto">
          <a:xfrm>
            <a:off x="46318" y="4337551"/>
            <a:ext cx="2015067" cy="2015067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48146" name="Oval 18"/>
          <p:cNvSpPr>
            <a:spLocks noChangeArrowheads="1"/>
          </p:cNvSpPr>
          <p:nvPr/>
        </p:nvSpPr>
        <p:spPr bwMode="auto">
          <a:xfrm>
            <a:off x="5348819" y="3995209"/>
            <a:ext cx="719882" cy="2880783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400"/>
          </a:p>
        </p:txBody>
      </p:sp>
      <p:pic>
        <p:nvPicPr>
          <p:cNvPr id="48140" name="Picture 12" descr="1060"/>
          <p:cNvPicPr>
            <a:picLocks noChangeAspect="1" noChangeArrowheads="1"/>
          </p:cNvPicPr>
          <p:nvPr/>
        </p:nvPicPr>
        <p:blipFill>
          <a:blip r:embed="rId4">
            <a:lum bright="-6000" contrast="24000"/>
          </a:blip>
          <a:srcRect/>
          <a:stretch>
            <a:fillRect/>
          </a:stretch>
        </p:blipFill>
        <p:spPr bwMode="auto">
          <a:xfrm>
            <a:off x="5560721" y="4588431"/>
            <a:ext cx="1130145" cy="2017184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1992941" y="6162676"/>
            <a:ext cx="3168649" cy="2783417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400"/>
          </a:p>
        </p:txBody>
      </p:sp>
      <p:pic>
        <p:nvPicPr>
          <p:cNvPr id="48138" name="Picture 10" descr="people012"/>
          <p:cNvPicPr>
            <a:picLocks noChangeAspect="1" noChangeArrowheads="1"/>
          </p:cNvPicPr>
          <p:nvPr/>
        </p:nvPicPr>
        <p:blipFill>
          <a:blip r:embed="rId5">
            <a:lum bright="-6000" contrast="6000"/>
          </a:blip>
          <a:srcRect/>
          <a:stretch>
            <a:fillRect/>
          </a:stretch>
        </p:blipFill>
        <p:spPr bwMode="auto">
          <a:xfrm>
            <a:off x="2426149" y="6875992"/>
            <a:ext cx="2312340" cy="2208897"/>
          </a:xfrm>
          <a:prstGeom prst="rect">
            <a:avLst/>
          </a:prstGeom>
          <a:noFill/>
        </p:spPr>
      </p:pic>
      <p:sp>
        <p:nvSpPr>
          <p:cNvPr id="48154" name="Oval 26"/>
          <p:cNvSpPr>
            <a:spLocks noChangeArrowheads="1"/>
          </p:cNvSpPr>
          <p:nvPr/>
        </p:nvSpPr>
        <p:spPr bwMode="auto">
          <a:xfrm>
            <a:off x="2282518" y="4360014"/>
            <a:ext cx="2939004" cy="1752234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32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қоғамдастық</a:t>
            </a:r>
            <a:endParaRPr lang="ru-RU" sz="32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 rot="18626255">
            <a:off x="1440919" y="3485377"/>
            <a:ext cx="975420" cy="85242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400"/>
          </a:p>
        </p:txBody>
      </p:sp>
      <p:sp>
        <p:nvSpPr>
          <p:cNvPr id="7" name="Стрелка вправо 6"/>
          <p:cNvSpPr/>
          <p:nvPr/>
        </p:nvSpPr>
        <p:spPr>
          <a:xfrm>
            <a:off x="1909681" y="5645173"/>
            <a:ext cx="1032935" cy="288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40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6175730">
            <a:off x="4879890" y="3460446"/>
            <a:ext cx="865707" cy="90228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9333946">
            <a:off x="1370138" y="6809968"/>
            <a:ext cx="1079086" cy="105469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074973">
            <a:off x="4884267" y="6726291"/>
            <a:ext cx="1079086" cy="105469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3302153" y="4129745"/>
            <a:ext cx="872732" cy="26736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020050">
            <a:off x="3019702" y="6195007"/>
            <a:ext cx="1318125" cy="31834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995077">
            <a:off x="4647894" y="5718573"/>
            <a:ext cx="1054699" cy="323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  <p:bldP spid="48143" grpId="0" animBg="1"/>
      <p:bldP spid="48145" grpId="0" animBg="1"/>
      <p:bldP spid="48146" grpId="0" animBg="1"/>
      <p:bldP spid="48147" grpId="0" animBg="1"/>
      <p:bldP spid="481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0649" y="251520"/>
            <a:ext cx="6264696" cy="8763061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kk-KZ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kk-KZ" sz="3600" b="1" i="1" dirty="0" err="1" smtClean="0">
                <a:latin typeface="Times New Roman" pitchFamily="18" charset="0"/>
                <a:cs typeface="Times New Roman" pitchFamily="18" charset="0"/>
              </a:rPr>
              <a:t>Жеке-дара-</a:t>
            </a: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i="1" dirty="0">
                <a:latin typeface="Times New Roman" pitchFamily="18" charset="0"/>
                <a:cs typeface="Times New Roman" pitchFamily="18" charset="0"/>
              </a:rPr>
              <a:t>топтық  </a:t>
            </a:r>
            <a:r>
              <a:rPr lang="kk-KZ" sz="3600" i="1" dirty="0">
                <a:latin typeface="Times New Roman" pitchFamily="18" charset="0"/>
                <a:cs typeface="Times New Roman" pitchFamily="18" charset="0"/>
              </a:rPr>
              <a:t>компонент бұл ересектер мен балалардың </a:t>
            </a:r>
            <a:r>
              <a:rPr lang="kk-KZ" sz="3600" i="1" dirty="0" smtClean="0">
                <a:latin typeface="Times New Roman" pitchFamily="18" charset="0"/>
                <a:cs typeface="Times New Roman" pitchFamily="18" charset="0"/>
              </a:rPr>
              <a:t>қауымдастығы. Олар </a:t>
            </a:r>
            <a:r>
              <a:rPr lang="kk-KZ" sz="3600" i="1" dirty="0">
                <a:latin typeface="Times New Roman" pitchFamily="18" charset="0"/>
                <a:cs typeface="Times New Roman" pitchFamily="18" charset="0"/>
              </a:rPr>
              <a:t>бір сынып көлемінде ортақ әрекет арқылы біріккен  қауымдастық. </a:t>
            </a:r>
            <a:r>
              <a:rPr lang="kk-KZ" sz="3600" i="1" dirty="0">
                <a:latin typeface="Times New Roman" pitchFamily="18" charset="0"/>
                <a:cs typeface="Times New Roman" pitchFamily="18" charset="0"/>
              </a:rPr>
              <a:t>Бұл қауымдастық бірнеше бөліктерден тұрады: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kk-KZ" sz="36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сынып жетекші,</a:t>
            </a:r>
            <a:endParaRPr lang="ru-RU" sz="3600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kk-KZ" sz="36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оқушылар, </a:t>
            </a:r>
            <a:endParaRPr lang="ru-RU" sz="3600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kk-KZ" sz="36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ата-аналар,</a:t>
            </a:r>
            <a:endParaRPr lang="ru-RU" sz="3600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kk-KZ" sz="36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пән мұғалімдері </a:t>
            </a:r>
            <a:r>
              <a:rPr lang="kk-KZ" sz="3600" i="1" dirty="0">
                <a:latin typeface="Times New Roman" pitchFamily="18" charset="0"/>
                <a:cs typeface="Times New Roman" pitchFamily="18" charset="0"/>
              </a:rPr>
              <a:t>басқа да тәрбие үдерісіне қатысы бар адамдар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idx="1"/>
          </p:nvPr>
        </p:nvSpPr>
        <p:spPr>
          <a:xfrm>
            <a:off x="116632" y="2000232"/>
            <a:ext cx="6552728" cy="6892248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kk-KZ" sz="4800" i="1" dirty="0">
                <a:latin typeface="Times New Roman" pitchFamily="18" charset="0"/>
                <a:cs typeface="Times New Roman" pitchFamily="18" charset="0"/>
              </a:rPr>
              <a:t>Тәрбие жүйесінің маңыздылығы</a:t>
            </a: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Wingdings" pitchFamily="2" charset="2"/>
              <a:buChar char="v"/>
            </a:pPr>
            <a:r>
              <a:rPr lang="kk-KZ" sz="4800" i="1" dirty="0">
                <a:latin typeface="Times New Roman" pitchFamily="18" charset="0"/>
                <a:cs typeface="Times New Roman" pitchFamily="18" charset="0"/>
              </a:rPr>
              <a:t>Мақсат, міндеттері</a:t>
            </a: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Wingdings" pitchFamily="2" charset="2"/>
              <a:buChar char="v"/>
            </a:pPr>
            <a:r>
              <a:rPr lang="kk-KZ" sz="4800" i="1" dirty="0">
                <a:latin typeface="Times New Roman" pitchFamily="18" charset="0"/>
                <a:cs typeface="Times New Roman" pitchFamily="18" charset="0"/>
              </a:rPr>
              <a:t>Сыныптың ұжым ретінде әрекетінің келешегінің </a:t>
            </a:r>
            <a:r>
              <a:rPr lang="kk-KZ" sz="4800" i="1" dirty="0">
                <a:latin typeface="Times New Roman" pitchFamily="18" charset="0"/>
                <a:cs typeface="Times New Roman" pitchFamily="18" charset="0"/>
              </a:rPr>
              <a:t>болуы; 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kk-KZ" sz="4800" i="1" dirty="0">
                <a:latin typeface="Times New Roman" pitchFamily="18" charset="0"/>
                <a:cs typeface="Times New Roman" pitchFamily="18" charset="0"/>
              </a:rPr>
              <a:t>Сыныптың тәрбие жүйесін құрудың және іске асырудың негізгі қағидасы. 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6632" y="107504"/>
            <a:ext cx="6552728" cy="1728192"/>
          </a:xfrm>
          <a:prstGeom prst="rect">
            <a:avLst/>
          </a:prstGeom>
          <a:solidFill>
            <a:srgbClr val="FFFF00"/>
          </a:solidFill>
        </p:spPr>
        <p:txBody>
          <a:bodyPr vert="horz" anchor="ctr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3733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733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6533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құндылық-бағдарлы</a:t>
            </a:r>
            <a:endParaRPr lang="ru-RU" sz="6533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660</TotalTime>
  <Words>791</Words>
  <Application>Microsoft Office PowerPoint</Application>
  <PresentationFormat>Экран (4:3)</PresentationFormat>
  <Paragraphs>133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Сыныптың тәрбие жүйесі – бұл сыныптағы оқушылардың әрекеті мен дамуына жағымды, қолайлы жағдай қалыптастыратын,  ықпал ететін  өзара қарым-қатынастар  мен тәсілдердің кешені болуы Қажет!. </vt:lpstr>
      <vt:lpstr>Тәрбие кешенін құрудың қажеттілігі НЕДЕ???</vt:lpstr>
      <vt:lpstr> Тәрбие жүйесінің негізгі қағидалары:</vt:lpstr>
      <vt:lpstr>Презентация PowerPoint</vt:lpstr>
      <vt:lpstr> Жеке дара- топтық </vt:lpstr>
      <vt:lpstr>Презентация PowerPoint</vt:lpstr>
      <vt:lpstr>Презентация PowerPoint</vt:lpstr>
      <vt:lpstr>Презентация PowerPoint</vt:lpstr>
      <vt:lpstr>Кеңістіктік- уақытты </vt:lpstr>
      <vt:lpstr>Диагностикалық-нәтижелілік</vt:lpstr>
      <vt:lpstr>Тәрбие жүйесі нәтижелілігінің  көрсеткіш өлшемдері</vt:lpstr>
      <vt:lpstr>Презентация PowerPoint</vt:lpstr>
      <vt:lpstr>Тәрбие жүйесінің тұжырымдамалық үлгісі. </vt:lpstr>
      <vt:lpstr>Презентация PowerPoint</vt:lpstr>
      <vt:lpstr>Сынып жетекшінің  алтын ережесі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</dc:creator>
  <cp:lastModifiedBy>7</cp:lastModifiedBy>
  <cp:revision>70</cp:revision>
  <dcterms:modified xsi:type="dcterms:W3CDTF">2014-08-16T06:10:26Z</dcterms:modified>
</cp:coreProperties>
</file>