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9" r:id="rId2"/>
    <p:sldId id="256" r:id="rId3"/>
    <p:sldId id="257" r:id="rId4"/>
    <p:sldId id="258"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2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28.11.2012</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28.11.2012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28.11.2012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28.11.2012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28.11.2012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28.11.2012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28.11.2012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28.11.2012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28.11.2012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28.11.2012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28.11.2012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28.11.2012</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57166"/>
            <a:ext cx="8229600" cy="1000132"/>
          </a:xfrm>
          <a:effectLst/>
        </p:spPr>
        <p:txBody>
          <a:bodyPr>
            <a:normAutofit/>
          </a:bodyPr>
          <a:lstStyle/>
          <a:p>
            <a:pPr algn="ct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Georgia" pitchFamily="18" charset="0"/>
              </a:rPr>
              <a:t>Уақыт</a:t>
            </a:r>
            <a:r>
              <a:rPr lang="kk-KZ"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Georgia" pitchFamily="18" charset="0"/>
              </a:rPr>
              <a:t>. Апта күндері</a:t>
            </a:r>
            <a:endParaRPr lang="ru-RU"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Georgia" pitchFamily="18" charset="0"/>
            </a:endParaRPr>
          </a:p>
        </p:txBody>
      </p:sp>
      <p:sp>
        <p:nvSpPr>
          <p:cNvPr id="3" name="Содержимое 2"/>
          <p:cNvSpPr>
            <a:spLocks noGrp="1"/>
          </p:cNvSpPr>
          <p:nvPr>
            <p:ph idx="1"/>
          </p:nvPr>
        </p:nvSpPr>
        <p:spPr/>
        <p:txBody>
          <a:bodyPr/>
          <a:lstStyle/>
          <a:p>
            <a:r>
              <a:rPr lang="kk-KZ" b="1" dirty="0" smtClean="0">
                <a:latin typeface="Georgia" pitchFamily="18" charset="0"/>
              </a:rPr>
              <a:t>Сабақтың  мақсаты: </a:t>
            </a:r>
            <a:endParaRPr lang="ru-RU" dirty="0" smtClean="0">
              <a:latin typeface="Georgia" pitchFamily="18" charset="0"/>
            </a:endParaRPr>
          </a:p>
          <a:p>
            <a:r>
              <a:rPr lang="kk-KZ" b="1" dirty="0" smtClean="0">
                <a:latin typeface="Georgia" pitchFamily="18" charset="0"/>
              </a:rPr>
              <a:t>1.Білімділік:</a:t>
            </a:r>
            <a:r>
              <a:rPr lang="kk-KZ" dirty="0" smtClean="0">
                <a:latin typeface="Georgia" pitchFamily="18" charset="0"/>
              </a:rPr>
              <a:t> Оқушылардың уақыт мезгілдері туралы  білімдерін тексеру, өткен материалды қайталау,сұраққа дұрыс жауап беру дағдысын қалыптастыру. </a:t>
            </a:r>
            <a:endParaRPr lang="ru-RU" dirty="0" smtClean="0">
              <a:latin typeface="Georgia" pitchFamily="18" charset="0"/>
            </a:endParaRPr>
          </a:p>
          <a:p>
            <a:r>
              <a:rPr lang="kk-KZ" b="1" dirty="0" smtClean="0">
                <a:latin typeface="Georgia" pitchFamily="18" charset="0"/>
              </a:rPr>
              <a:t>2. Дамытушылық.  </a:t>
            </a:r>
            <a:r>
              <a:rPr lang="kk-KZ" dirty="0" smtClean="0">
                <a:latin typeface="Georgia" pitchFamily="18" charset="0"/>
              </a:rPr>
              <a:t>Нақты мысал келтіру арқылы  оқушының сөйлеу дағдысын дамыту, қисынды ойлау қабілетін қалыптастыру.</a:t>
            </a:r>
            <a:endParaRPr lang="ru-RU" dirty="0" smtClean="0">
              <a:latin typeface="Georgia" pitchFamily="18" charset="0"/>
            </a:endParaRPr>
          </a:p>
          <a:p>
            <a:r>
              <a:rPr lang="kk-KZ" b="1" dirty="0" smtClean="0">
                <a:latin typeface="Georgia" pitchFamily="18" charset="0"/>
              </a:rPr>
              <a:t>3.Тәрбиелік: </a:t>
            </a:r>
            <a:r>
              <a:rPr lang="kk-KZ" dirty="0" smtClean="0">
                <a:latin typeface="Georgia" pitchFamily="18" charset="0"/>
              </a:rPr>
              <a:t>Уақытты үнемдей  білуге баулу, әдептілікке, ұқыптылыққа тәрбиелеу.</a:t>
            </a:r>
            <a:endParaRPr lang="ru-RU" dirty="0" smtClean="0">
              <a:latin typeface="Georgia" pitchFamily="18" charset="0"/>
            </a:endParaRPr>
          </a:p>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5824558"/>
          </a:xfrm>
        </p:spPr>
        <p:txBody>
          <a:bodyPr/>
          <a:lstStyle/>
          <a:p>
            <a:pPr algn="ctr">
              <a:buNone/>
            </a:pPr>
            <a:r>
              <a:rPr lang="kk-KZ" dirty="0" smtClean="0"/>
              <a:t>ТЕСТ   СҰРАҚТАРЫ</a:t>
            </a:r>
            <a:endParaRPr lang="ru-RU" dirty="0" smtClean="0"/>
          </a:p>
          <a:p>
            <a:pPr>
              <a:buNone/>
            </a:pPr>
            <a:r>
              <a:rPr lang="kk-KZ" dirty="0" smtClean="0"/>
              <a:t> </a:t>
            </a:r>
            <a:endParaRPr lang="ru-RU" dirty="0" smtClean="0"/>
          </a:p>
          <a:p>
            <a:pPr>
              <a:buNone/>
            </a:pPr>
            <a:r>
              <a:rPr lang="kk-KZ" smtClean="0">
                <a:latin typeface="Georgia" pitchFamily="18" charset="0"/>
              </a:rPr>
              <a:t>1. </a:t>
            </a:r>
            <a:r>
              <a:rPr lang="kk-KZ" dirty="0" smtClean="0">
                <a:latin typeface="Georgia" pitchFamily="18" charset="0"/>
              </a:rPr>
              <a:t>БІР ЖЫЛДА НЕШЕ АЙ БАР </a:t>
            </a:r>
            <a:r>
              <a:rPr lang="ru-RU" dirty="0" smtClean="0">
                <a:latin typeface="Georgia" pitchFamily="18" charset="0"/>
              </a:rPr>
              <a:t>?</a:t>
            </a:r>
          </a:p>
          <a:p>
            <a:pPr>
              <a:buNone/>
            </a:pPr>
            <a:r>
              <a:rPr lang="kk-KZ" dirty="0" smtClean="0">
                <a:latin typeface="Georgia" pitchFamily="18" charset="0"/>
              </a:rPr>
              <a:t>А)  9     Б)   23     В)  12      Г)  14</a:t>
            </a:r>
            <a:endParaRPr lang="ru-RU" dirty="0" smtClean="0">
              <a:latin typeface="Georgia" pitchFamily="18" charset="0"/>
            </a:endParaRPr>
          </a:p>
          <a:p>
            <a:pPr>
              <a:buNone/>
            </a:pPr>
            <a:r>
              <a:rPr lang="kk-KZ" dirty="0" smtClean="0">
                <a:latin typeface="Georgia" pitchFamily="18" charset="0"/>
              </a:rPr>
              <a:t>2 . БІР ЖЫЛДА НЕШЕ КҮН БАР </a:t>
            </a:r>
            <a:r>
              <a:rPr lang="ru-RU" dirty="0" smtClean="0">
                <a:latin typeface="Georgia" pitchFamily="18" charset="0"/>
              </a:rPr>
              <a:t>?</a:t>
            </a:r>
          </a:p>
          <a:p>
            <a:pPr>
              <a:buNone/>
            </a:pPr>
            <a:r>
              <a:rPr lang="kk-KZ" dirty="0" smtClean="0">
                <a:latin typeface="Georgia" pitchFamily="18" charset="0"/>
              </a:rPr>
              <a:t>А)  275    Б)   365    В) 388   Г)   175</a:t>
            </a:r>
            <a:endParaRPr lang="ru-RU" dirty="0" smtClean="0">
              <a:latin typeface="Georgia" pitchFamily="18" charset="0"/>
            </a:endParaRPr>
          </a:p>
          <a:p>
            <a:pPr>
              <a:buNone/>
            </a:pPr>
            <a:r>
              <a:rPr lang="kk-KZ" dirty="0" smtClean="0">
                <a:latin typeface="Georgia" pitchFamily="18" charset="0"/>
              </a:rPr>
              <a:t>3 .БІР АПТАДА НЕШЕ     КҮН БАР </a:t>
            </a:r>
            <a:r>
              <a:rPr lang="ru-RU" dirty="0" smtClean="0">
                <a:latin typeface="Georgia" pitchFamily="18" charset="0"/>
              </a:rPr>
              <a:t>?</a:t>
            </a:r>
          </a:p>
          <a:p>
            <a:pPr>
              <a:buNone/>
            </a:pPr>
            <a:r>
              <a:rPr lang="kk-KZ" dirty="0" smtClean="0">
                <a:latin typeface="Georgia" pitchFamily="18" charset="0"/>
              </a:rPr>
              <a:t>А)5   Б)  6     В)  7   Г)  8</a:t>
            </a:r>
            <a:endParaRPr lang="ru-RU" dirty="0" smtClean="0">
              <a:latin typeface="Georgia" pitchFamily="18" charset="0"/>
            </a:endParaRPr>
          </a:p>
          <a:p>
            <a:pPr>
              <a:buNone/>
            </a:pPr>
            <a:endParaRPr lang="ru-RU" dirty="0">
              <a:latin typeface="Georgia"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3400" y="214290"/>
            <a:ext cx="7851648" cy="1285884"/>
          </a:xfrm>
        </p:spPr>
        <p:txBody>
          <a:bodyPr>
            <a:normAutofit/>
          </a:bodyPr>
          <a:lstStyle/>
          <a:p>
            <a:pPr algn="ctr"/>
            <a:r>
              <a:rPr lang="kk-KZ" dirty="0" smtClean="0">
                <a:latin typeface="Georgia" pitchFamily="18" charset="0"/>
              </a:rPr>
              <a:t>Сөздерді қайталау</a:t>
            </a:r>
            <a:endParaRPr lang="ru-RU" dirty="0">
              <a:latin typeface="Georgia" pitchFamily="18" charset="0"/>
            </a:endParaRPr>
          </a:p>
        </p:txBody>
      </p:sp>
      <p:sp>
        <p:nvSpPr>
          <p:cNvPr id="3" name="Подзаголовок 2"/>
          <p:cNvSpPr>
            <a:spLocks noGrp="1"/>
          </p:cNvSpPr>
          <p:nvPr>
            <p:ph type="subTitle" idx="1"/>
          </p:nvPr>
        </p:nvSpPr>
        <p:spPr>
          <a:xfrm>
            <a:off x="533400" y="1785926"/>
            <a:ext cx="7854696" cy="3195210"/>
          </a:xfrm>
        </p:spPr>
        <p:style>
          <a:lnRef idx="2">
            <a:schemeClr val="accent1"/>
          </a:lnRef>
          <a:fillRef idx="1">
            <a:schemeClr val="lt1"/>
          </a:fillRef>
          <a:effectRef idx="0">
            <a:schemeClr val="accent1"/>
          </a:effectRef>
          <a:fontRef idx="minor">
            <a:schemeClr val="dk1"/>
          </a:fontRef>
        </p:style>
        <p:txBody>
          <a:bodyPr/>
          <a:lstStyle/>
          <a:p>
            <a:endParaRPr lang="ru-RU" dirty="0"/>
          </a:p>
        </p:txBody>
      </p:sp>
      <p:sp>
        <p:nvSpPr>
          <p:cNvPr id="5" name="Выноска-облако 4"/>
          <p:cNvSpPr/>
          <p:nvPr/>
        </p:nvSpPr>
        <p:spPr>
          <a:xfrm>
            <a:off x="500034" y="2214554"/>
            <a:ext cx="3357586" cy="2184284"/>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b="1" dirty="0" smtClean="0">
                <a:latin typeface="Georgia" pitchFamily="18" charset="0"/>
              </a:rPr>
              <a:t>1.Уақыт</a:t>
            </a:r>
            <a:endParaRPr lang="ru-RU" sz="2000" b="1" dirty="0" smtClean="0">
              <a:latin typeface="Georgia" pitchFamily="18" charset="0"/>
            </a:endParaRPr>
          </a:p>
          <a:p>
            <a:pPr algn="ctr"/>
            <a:r>
              <a:rPr lang="kk-KZ" sz="2000" b="1" dirty="0" smtClean="0">
                <a:latin typeface="Georgia" pitchFamily="18" charset="0"/>
              </a:rPr>
              <a:t>2.Тәулік</a:t>
            </a:r>
          </a:p>
          <a:p>
            <a:pPr algn="ctr"/>
            <a:r>
              <a:rPr lang="kk-KZ" sz="2000" b="1" dirty="0" smtClean="0">
                <a:latin typeface="Georgia" pitchFamily="18" charset="0"/>
              </a:rPr>
              <a:t>3. Жарым</a:t>
            </a:r>
          </a:p>
          <a:p>
            <a:pPr algn="ctr"/>
            <a:r>
              <a:rPr lang="kk-KZ" sz="2000" b="1" dirty="0" smtClean="0">
                <a:latin typeface="Georgia" pitchFamily="18" charset="0"/>
              </a:rPr>
              <a:t>4. Қанша?</a:t>
            </a:r>
            <a:endParaRPr lang="ru-RU" sz="2000" b="1" dirty="0">
              <a:latin typeface="Georgia" pitchFamily="18" charset="0"/>
            </a:endParaRPr>
          </a:p>
        </p:txBody>
      </p:sp>
      <p:sp>
        <p:nvSpPr>
          <p:cNvPr id="6" name="Выноска-облако 5"/>
          <p:cNvSpPr/>
          <p:nvPr/>
        </p:nvSpPr>
        <p:spPr>
          <a:xfrm>
            <a:off x="4572000" y="2071678"/>
            <a:ext cx="3143272" cy="2357454"/>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r>
              <a:rPr lang="kk-KZ" sz="2000" b="1" dirty="0" smtClean="0">
                <a:latin typeface="Georgia" pitchFamily="18" charset="0"/>
              </a:rPr>
              <a:t>а</a:t>
            </a:r>
            <a:r>
              <a:rPr lang="kk-KZ" sz="2000" b="1" dirty="0" smtClean="0">
                <a:latin typeface="Georgia" pitchFamily="18" charset="0"/>
              </a:rPr>
              <a:t>. Сутки</a:t>
            </a:r>
          </a:p>
          <a:p>
            <a:pPr marL="342900" indent="-342900" algn="ctr"/>
            <a:r>
              <a:rPr lang="kk-KZ" sz="2000" b="1" dirty="0" smtClean="0">
                <a:latin typeface="Georgia" pitchFamily="18" charset="0"/>
              </a:rPr>
              <a:t>ә</a:t>
            </a:r>
            <a:r>
              <a:rPr lang="kk-KZ" sz="2000" b="1" dirty="0" smtClean="0">
                <a:latin typeface="Georgia" pitchFamily="18" charset="0"/>
              </a:rPr>
              <a:t>. Половина</a:t>
            </a:r>
          </a:p>
          <a:p>
            <a:pPr marL="342900" indent="-342900" algn="ctr"/>
            <a:r>
              <a:rPr lang="kk-KZ" sz="2000" b="1" dirty="0" smtClean="0">
                <a:latin typeface="Georgia" pitchFamily="18" charset="0"/>
              </a:rPr>
              <a:t>б</a:t>
            </a:r>
            <a:r>
              <a:rPr lang="kk-KZ" sz="2000" b="1" dirty="0" smtClean="0">
                <a:latin typeface="Georgia" pitchFamily="18" charset="0"/>
              </a:rPr>
              <a:t>. Время</a:t>
            </a:r>
          </a:p>
          <a:p>
            <a:pPr marL="342900" indent="-342900" algn="ctr"/>
            <a:r>
              <a:rPr lang="kk-KZ" sz="2000" b="1" dirty="0" smtClean="0">
                <a:latin typeface="Georgia" pitchFamily="18" charset="0"/>
              </a:rPr>
              <a:t>в</a:t>
            </a:r>
            <a:r>
              <a:rPr lang="kk-KZ" sz="2000" b="1" dirty="0" smtClean="0">
                <a:latin typeface="Georgia" pitchFamily="18" charset="0"/>
              </a:rPr>
              <a:t>. Сколько?</a:t>
            </a:r>
            <a:endParaRPr lang="ru-RU" sz="2000" b="1" dirty="0">
              <a:latin typeface="Georgia"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Жаңа сөздерді меңгерту</a:t>
            </a:r>
            <a:endParaRPr lang="ru-RU"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3" name="Содержимое 2"/>
          <p:cNvSpPr>
            <a:spLocks noGrp="1"/>
          </p:cNvSpPr>
          <p:nvPr>
            <p:ph idx="1"/>
          </p:nvPr>
        </p:nvSpPr>
        <p:spPr/>
        <p:txBody>
          <a:bodyPr/>
          <a:lstStyle/>
          <a:p>
            <a:r>
              <a:rPr lang="kk-KZ" sz="3200" dirty="0" smtClean="0">
                <a:latin typeface="Georgia" pitchFamily="18" charset="0"/>
              </a:rPr>
              <a:t>Жыл-год</a:t>
            </a:r>
          </a:p>
          <a:p>
            <a:r>
              <a:rPr lang="kk-KZ" sz="3200" dirty="0" smtClean="0">
                <a:latin typeface="Georgia" pitchFamily="18" charset="0"/>
              </a:rPr>
              <a:t>Ай - месяц</a:t>
            </a:r>
            <a:endParaRPr lang="kk-KZ" sz="3200" dirty="0" smtClean="0">
              <a:latin typeface="Georgia" pitchFamily="18" charset="0"/>
            </a:endParaRPr>
          </a:p>
          <a:p>
            <a:r>
              <a:rPr lang="kk-KZ" sz="3200" dirty="0" smtClean="0">
                <a:latin typeface="Georgia" pitchFamily="18" charset="0"/>
              </a:rPr>
              <a:t>Апта –</a:t>
            </a:r>
            <a:r>
              <a:rPr lang="kk-KZ" sz="3200" dirty="0" smtClean="0">
                <a:latin typeface="Georgia" pitchFamily="18" charset="0"/>
              </a:rPr>
              <a:t>неделя</a:t>
            </a:r>
          </a:p>
          <a:p>
            <a:r>
              <a:rPr lang="kk-KZ" sz="3200" dirty="0" smtClean="0">
                <a:latin typeface="Georgia" pitchFamily="18" charset="0"/>
              </a:rPr>
              <a:t>Күн- день</a:t>
            </a:r>
          </a:p>
          <a:p>
            <a:r>
              <a:rPr lang="kk-KZ" sz="3200" dirty="0" smtClean="0">
                <a:latin typeface="Georgia" pitchFamily="18" charset="0"/>
              </a:rPr>
              <a:t>Күн тәртібі- режим дня </a:t>
            </a:r>
            <a:endParaRPr lang="kk-KZ" sz="3200" dirty="0" smtClean="0">
              <a:latin typeface="Georgia" pitchFamily="18" charset="0"/>
            </a:endParaRPr>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28604"/>
            <a:ext cx="8229600" cy="714380"/>
          </a:xfrm>
        </p:spPr>
        <p:txBody>
          <a:bodyPr>
            <a:normAutofit fontScale="90000"/>
          </a:bodyPr>
          <a:lstStyle/>
          <a:p>
            <a:pPr algn="ctr"/>
            <a:r>
              <a:rPr lang="kk-KZ" b="1" dirty="0" smtClean="0"/>
              <a:t>  </a:t>
            </a:r>
            <a:r>
              <a:rPr lang="ru-RU" dirty="0" smtClean="0"/>
              <a:t/>
            </a:r>
            <a:br>
              <a:rPr lang="ru-RU" dirty="0" smtClean="0"/>
            </a:br>
            <a:r>
              <a:rPr lang="ru-RU" b="1" spc="300" dirty="0" err="1"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Сандарды</a:t>
            </a:r>
            <a:r>
              <a:rPr lang="ru-RU"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a:t>
            </a:r>
            <a:r>
              <a:rPr lang="ru-RU" b="1" spc="300" dirty="0" err="1"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сөйлет.</a:t>
            </a:r>
            <a:endParaRPr lang="ru-RU" dirty="0"/>
          </a:p>
        </p:txBody>
      </p:sp>
      <p:sp>
        <p:nvSpPr>
          <p:cNvPr id="3" name="Содержимое 2"/>
          <p:cNvSpPr>
            <a:spLocks noGrp="1"/>
          </p:cNvSpPr>
          <p:nvPr>
            <p:ph idx="1"/>
          </p:nvPr>
        </p:nvSpPr>
        <p:spPr>
          <a:xfrm>
            <a:off x="571472" y="1571612"/>
            <a:ext cx="8229600" cy="4065288"/>
          </a:xfrm>
        </p:spPr>
        <p:txBody>
          <a:bodyPr>
            <a:normAutofit fontScale="92500" lnSpcReduction="10000"/>
          </a:bodyPr>
          <a:lstStyle/>
          <a:p>
            <a:pPr algn="ctr">
              <a:buNone/>
            </a:pPr>
            <a:r>
              <a:rPr lang="kk-KZ" sz="3000" b="1" dirty="0" smtClean="0">
                <a:latin typeface="Georgia" pitchFamily="18" charset="0"/>
              </a:rPr>
              <a:t>60</a:t>
            </a:r>
            <a:endParaRPr lang="ru-RU" sz="3000" dirty="0" smtClean="0">
              <a:latin typeface="Georgia" pitchFamily="18" charset="0"/>
            </a:endParaRPr>
          </a:p>
          <a:p>
            <a:pPr algn="ctr">
              <a:buNone/>
            </a:pPr>
            <a:r>
              <a:rPr lang="kk-KZ" sz="3000" b="1" dirty="0" smtClean="0">
                <a:latin typeface="Georgia" pitchFamily="18" charset="0"/>
              </a:rPr>
              <a:t>24</a:t>
            </a:r>
            <a:endParaRPr lang="ru-RU" sz="3000" dirty="0" smtClean="0">
              <a:latin typeface="Georgia" pitchFamily="18" charset="0"/>
            </a:endParaRPr>
          </a:p>
          <a:p>
            <a:pPr algn="ctr">
              <a:buNone/>
            </a:pPr>
            <a:r>
              <a:rPr lang="kk-KZ" sz="3000" b="1" dirty="0" smtClean="0">
                <a:latin typeface="Georgia" pitchFamily="18" charset="0"/>
              </a:rPr>
              <a:t>7</a:t>
            </a:r>
            <a:endParaRPr lang="ru-RU" sz="3000" dirty="0" smtClean="0">
              <a:latin typeface="Georgia" pitchFamily="18" charset="0"/>
            </a:endParaRPr>
          </a:p>
          <a:p>
            <a:pPr algn="ctr">
              <a:buNone/>
            </a:pPr>
            <a:r>
              <a:rPr lang="kk-KZ" sz="3000" b="1" dirty="0" smtClean="0">
                <a:latin typeface="Georgia" pitchFamily="18" charset="0"/>
              </a:rPr>
              <a:t>4</a:t>
            </a:r>
            <a:endParaRPr lang="ru-RU" sz="3000" dirty="0" smtClean="0">
              <a:latin typeface="Georgia" pitchFamily="18" charset="0"/>
            </a:endParaRPr>
          </a:p>
          <a:p>
            <a:pPr algn="ctr">
              <a:buNone/>
            </a:pPr>
            <a:r>
              <a:rPr lang="kk-KZ" sz="3000" b="1" dirty="0" smtClean="0">
                <a:latin typeface="Georgia" pitchFamily="18" charset="0"/>
              </a:rPr>
              <a:t>12</a:t>
            </a:r>
            <a:endParaRPr lang="ru-RU" sz="3000" dirty="0" smtClean="0">
              <a:latin typeface="Georgia" pitchFamily="18" charset="0"/>
            </a:endParaRPr>
          </a:p>
          <a:p>
            <a:pPr algn="ctr">
              <a:buNone/>
            </a:pPr>
            <a:r>
              <a:rPr lang="kk-KZ" sz="3000" b="1" dirty="0" smtClean="0">
                <a:latin typeface="Georgia" pitchFamily="18" charset="0"/>
              </a:rPr>
              <a:t>365</a:t>
            </a:r>
            <a:endParaRPr lang="ru-RU" sz="3000" dirty="0" smtClean="0">
              <a:latin typeface="Georgia" pitchFamily="18" charset="0"/>
            </a:endParaRPr>
          </a:p>
          <a:p>
            <a:r>
              <a:rPr lang="kk-KZ" dirty="0" smtClean="0">
                <a:latin typeface="Georgia" pitchFamily="18" charset="0"/>
              </a:rPr>
              <a:t>Бір жылда 365 күн , 12 ай бар. Бір айда 4 апта бар. Бір аптада 7 күн бар. Бір  тәулікте 24 сағат бар.</a:t>
            </a:r>
            <a:endParaRPr lang="ru-RU" dirty="0" smtClean="0">
              <a:latin typeface="Georgia" pitchFamily="18" charset="0"/>
            </a:endParaRPr>
          </a:p>
          <a:p>
            <a:r>
              <a:rPr lang="kk-KZ" dirty="0" smtClean="0">
                <a:latin typeface="Georgia" pitchFamily="18" charset="0"/>
              </a:rPr>
              <a:t>Бір сағатта 60 минут бар. Бір минутта 60 секунд бар.</a:t>
            </a:r>
            <a:endParaRPr lang="ru-RU" dirty="0" smtClean="0">
              <a:latin typeface="Georgia" pitchFamily="18" charset="0"/>
            </a:endParaRP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blinds(horizontal)">
                                      <p:cBhvr>
                                        <p:cTn id="7" dur="2000"/>
                                        <p:tgtEl>
                                          <p:spTgt spid="3">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7" end="7"/>
                                            </p:txEl>
                                          </p:spTgt>
                                        </p:tgtEl>
                                        <p:attrNameLst>
                                          <p:attrName>style.visibility</p:attrName>
                                        </p:attrNameLst>
                                      </p:cBhvr>
                                      <p:to>
                                        <p:strVal val="visible"/>
                                      </p:to>
                                    </p:set>
                                    <p:animEffect transition="in" filter="blinds(horizontal)">
                                      <p:cBhvr>
                                        <p:cTn id="1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85728"/>
            <a:ext cx="8229600" cy="857256"/>
          </a:xfrm>
        </p:spPr>
        <p:txBody>
          <a:bodyPr>
            <a:normAutofit/>
          </a:bodyPr>
          <a:lstStyle/>
          <a:p>
            <a:pPr algn="ctr"/>
            <a:r>
              <a:rPr lang="kk-KZ"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Georgia" pitchFamily="18" charset="0"/>
              </a:rPr>
              <a:t>Жұмбақ</a:t>
            </a:r>
            <a:endParaRPr lang="ru-RU"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Georgia" pitchFamily="18" charset="0"/>
            </a:endParaRPr>
          </a:p>
        </p:txBody>
      </p:sp>
      <p:sp>
        <p:nvSpPr>
          <p:cNvPr id="3" name="Содержимое 2"/>
          <p:cNvSpPr>
            <a:spLocks noGrp="1"/>
          </p:cNvSpPr>
          <p:nvPr>
            <p:ph idx="1"/>
          </p:nvPr>
        </p:nvSpPr>
        <p:spPr>
          <a:xfrm>
            <a:off x="457200" y="1285860"/>
            <a:ext cx="8229600" cy="5038740"/>
          </a:xfrm>
        </p:spPr>
        <p:txBody>
          <a:bodyPr>
            <a:normAutofit/>
          </a:bodyPr>
          <a:lstStyle/>
          <a:p>
            <a:pPr algn="ctr">
              <a:buNone/>
            </a:pPr>
            <a:r>
              <a:rPr lang="kk-KZ" sz="4000" dirty="0" smtClean="0">
                <a:latin typeface="Georgia" pitchFamily="18" charset="0"/>
              </a:rPr>
              <a:t>Бір </a:t>
            </a:r>
            <a:r>
              <a:rPr lang="kk-KZ" sz="4000" dirty="0" smtClean="0">
                <a:latin typeface="Georgia" pitchFamily="18" charset="0"/>
              </a:rPr>
              <a:t>ағашта 12 ұя, әр ұяда 30 жұмыртқа бар</a:t>
            </a:r>
            <a:r>
              <a:rPr lang="kk-KZ" sz="4000" dirty="0" smtClean="0">
                <a:latin typeface="Georgia" pitchFamily="18" charset="0"/>
              </a:rPr>
              <a:t>.</a:t>
            </a:r>
          </a:p>
          <a:p>
            <a:pPr algn="ctr"/>
            <a:endParaRPr lang="kk-KZ" sz="4000" dirty="0" smtClean="0">
              <a:latin typeface="Georgia" pitchFamily="18" charset="0"/>
            </a:endParaRPr>
          </a:p>
          <a:p>
            <a:pPr algn="ctr">
              <a:buNone/>
            </a:pPr>
            <a:r>
              <a:rPr lang="kk-KZ" sz="4000" dirty="0" smtClean="0"/>
              <a:t>ЖАУАБЫ : 12 ай, 30 күн .</a:t>
            </a:r>
            <a:endParaRPr lang="ru-RU" sz="4000" dirty="0" smtClean="0"/>
          </a:p>
          <a:p>
            <a:pPr algn="ctr">
              <a:buNone/>
            </a:pPr>
            <a:endParaRPr lang="ru-RU" sz="4000" dirty="0" smtClean="0">
              <a:latin typeface="Georgia" pitchFamily="18" charset="0"/>
            </a:endParaRPr>
          </a:p>
          <a:p>
            <a:pPr algn="ctr"/>
            <a:endParaRPr lang="ru-RU" sz="4000" dirty="0">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kk-KZ" b="1" i="1" dirty="0" smtClean="0"/>
              <a:t/>
            </a:r>
            <a:br>
              <a:rPr lang="kk-KZ" b="1" i="1" dirty="0" smtClean="0"/>
            </a:br>
            <a:r>
              <a:rPr lang="kk-KZ" b="1" i="1" dirty="0" smtClean="0"/>
              <a:t/>
            </a:r>
            <a:br>
              <a:rPr lang="kk-KZ" b="1" i="1" dirty="0" smtClean="0"/>
            </a:br>
            <a:r>
              <a:rPr lang="kk-KZ" b="1" i="1" dirty="0" smtClean="0"/>
              <a:t/>
            </a:r>
            <a:br>
              <a:rPr lang="kk-KZ" b="1" i="1" dirty="0" smtClean="0"/>
            </a:br>
            <a:r>
              <a:rPr lang="kk-KZ" b="1" i="1" dirty="0" smtClean="0"/>
              <a:t/>
            </a:r>
            <a:br>
              <a:rPr lang="kk-KZ" b="1" i="1" dirty="0" smtClean="0"/>
            </a:br>
            <a:r>
              <a:rPr lang="kk-KZ" b="1" i="1" dirty="0" smtClean="0"/>
              <a:t/>
            </a:r>
            <a:br>
              <a:rPr lang="kk-KZ" b="1" i="1" dirty="0" smtClean="0"/>
            </a:br>
            <a:r>
              <a:rPr lang="kk-KZ" b="1" i="1" dirty="0" smtClean="0"/>
              <a:t>63 </a:t>
            </a:r>
            <a:r>
              <a:rPr lang="kk-KZ" b="1" i="1" dirty="0" smtClean="0"/>
              <a:t>жыл  өмір сүрген адам</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92500" lnSpcReduction="10000"/>
          </a:bodyPr>
          <a:lstStyle/>
          <a:p>
            <a:pPr>
              <a:buNone/>
            </a:pPr>
            <a:r>
              <a:rPr lang="kk-KZ" dirty="0" smtClean="0">
                <a:latin typeface="Georgia" pitchFamily="18" charset="0"/>
              </a:rPr>
              <a:t>    Күніне </a:t>
            </a:r>
            <a:r>
              <a:rPr lang="kk-KZ" dirty="0" smtClean="0">
                <a:latin typeface="Georgia" pitchFamily="18" charset="0"/>
              </a:rPr>
              <a:t>8 сағат жұмыс істесе, оның өмірінің 21 </a:t>
            </a:r>
            <a:r>
              <a:rPr lang="kk-KZ" dirty="0" smtClean="0">
                <a:latin typeface="Georgia" pitchFamily="18" charset="0"/>
              </a:rPr>
              <a:t>жылы жұмыс </a:t>
            </a:r>
            <a:r>
              <a:rPr lang="kk-KZ" dirty="0" smtClean="0">
                <a:latin typeface="Georgia" pitchFamily="18" charset="0"/>
              </a:rPr>
              <a:t>істеуге кетеді екен. </a:t>
            </a:r>
            <a:endParaRPr lang="ru-RU" dirty="0" smtClean="0">
              <a:latin typeface="Georgia" pitchFamily="18" charset="0"/>
            </a:endParaRPr>
          </a:p>
          <a:p>
            <a:pPr>
              <a:buNone/>
            </a:pPr>
            <a:r>
              <a:rPr lang="kk-KZ" dirty="0" smtClean="0">
                <a:latin typeface="Georgia" pitchFamily="18" charset="0"/>
              </a:rPr>
              <a:t>    Тәулігіне </a:t>
            </a:r>
            <a:r>
              <a:rPr lang="kk-KZ" dirty="0" smtClean="0">
                <a:latin typeface="Georgia" pitchFamily="18" charset="0"/>
              </a:rPr>
              <a:t>8 сағат ұйықтаса тағы бір 21 жылы ұйқыға кетеді.</a:t>
            </a:r>
            <a:endParaRPr lang="ru-RU" dirty="0" smtClean="0">
              <a:latin typeface="Georgia" pitchFamily="18" charset="0"/>
            </a:endParaRPr>
          </a:p>
          <a:p>
            <a:pPr>
              <a:buNone/>
            </a:pPr>
            <a:r>
              <a:rPr lang="kk-KZ" dirty="0" smtClean="0">
                <a:latin typeface="Georgia" pitchFamily="18" charset="0"/>
              </a:rPr>
              <a:t>    6 </a:t>
            </a:r>
            <a:r>
              <a:rPr lang="kk-KZ" dirty="0" smtClean="0">
                <a:latin typeface="Georgia" pitchFamily="18" charset="0"/>
              </a:rPr>
              <a:t>жылы тамақ ішуге, 5 жылы сапарларға, </a:t>
            </a:r>
            <a:endParaRPr lang="ru-RU" dirty="0" smtClean="0">
              <a:latin typeface="Georgia" pitchFamily="18" charset="0"/>
            </a:endParaRPr>
          </a:p>
          <a:p>
            <a:pPr>
              <a:buNone/>
            </a:pPr>
            <a:r>
              <a:rPr lang="kk-KZ" dirty="0" smtClean="0">
                <a:latin typeface="Georgia" pitchFamily="18" charset="0"/>
              </a:rPr>
              <a:t>    2 </a:t>
            </a:r>
            <a:r>
              <a:rPr lang="kk-KZ" dirty="0" smtClean="0">
                <a:latin typeface="Georgia" pitchFamily="18" charset="0"/>
              </a:rPr>
              <a:t>жылы телефонмен сөйлесуге, кететін көрінеді. </a:t>
            </a:r>
            <a:endParaRPr lang="ru-RU" dirty="0" smtClean="0">
              <a:latin typeface="Georgia" pitchFamily="18" charset="0"/>
            </a:endParaRPr>
          </a:p>
          <a:p>
            <a:pPr>
              <a:buNone/>
            </a:pPr>
            <a:r>
              <a:rPr lang="kk-KZ" dirty="0" smtClean="0">
                <a:latin typeface="Georgia" pitchFamily="18" charset="0"/>
              </a:rPr>
              <a:t>    1 </a:t>
            </a:r>
            <a:r>
              <a:rPr lang="kk-KZ" dirty="0" smtClean="0">
                <a:latin typeface="Georgia" pitchFamily="18" charset="0"/>
              </a:rPr>
              <a:t>тал темекі шегуге 6 минут уақыт бөліп,  бір күнде 10 тал темекі шексеңіз 60 минут яғни, 1 сағат уақытыңыз кетеді. Осы уақытты</a:t>
            </a:r>
            <a:endParaRPr lang="ru-RU" dirty="0" smtClean="0">
              <a:latin typeface="Georgia" pitchFamily="18" charset="0"/>
            </a:endParaRPr>
          </a:p>
          <a:p>
            <a:pPr>
              <a:buNone/>
            </a:pPr>
            <a:r>
              <a:rPr lang="kk-KZ" dirty="0" smtClean="0">
                <a:latin typeface="Georgia" pitchFamily="18" charset="0"/>
              </a:rPr>
              <a:t> </a:t>
            </a:r>
            <a:r>
              <a:rPr lang="kk-KZ" dirty="0" smtClean="0">
                <a:latin typeface="Georgia" pitchFamily="18" charset="0"/>
              </a:rPr>
              <a:t>   1 </a:t>
            </a:r>
            <a:r>
              <a:rPr lang="kk-KZ" dirty="0" smtClean="0">
                <a:latin typeface="Georgia" pitchFamily="18" charset="0"/>
              </a:rPr>
              <a:t>жылға көбейтетін болсақ, жылына 365 сағатыңыз желге ұшады</a:t>
            </a:r>
            <a:endParaRPr lang="ru-RU" dirty="0" smtClean="0">
              <a:latin typeface="Georgia" pitchFamily="18" charset="0"/>
            </a:endParaRPr>
          </a:p>
          <a:p>
            <a:pPr>
              <a:buNone/>
            </a:pPr>
            <a:endParaRPr lang="ru-RU" dirty="0">
              <a:latin typeface="Georgia"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610244"/>
          </a:xfrm>
        </p:spPr>
        <p:txBody>
          <a:bodyPr>
            <a:normAutofit/>
          </a:bodyPr>
          <a:lstStyle/>
          <a:p>
            <a:pPr>
              <a:buNone/>
            </a:pPr>
            <a:r>
              <a:rPr lang="kk-KZ" dirty="0" smtClean="0"/>
              <a:t>     </a:t>
            </a:r>
            <a:r>
              <a:rPr lang="kk-KZ" sz="2800" dirty="0" smtClean="0">
                <a:latin typeface="Georgia" pitchFamily="18" charset="0"/>
              </a:rPr>
              <a:t>Бірде </a:t>
            </a:r>
            <a:r>
              <a:rPr lang="kk-KZ" sz="2800" dirty="0" smtClean="0">
                <a:latin typeface="Georgia" pitchFamily="18" charset="0"/>
              </a:rPr>
              <a:t>«Мені жарты сағаттан кейін оятыңызшы» деп, көз ілмек болған Эйнштейнді қызметшісі біраз тынықсыншы деп бір сағаттан кейін барып оятса керек. Тұра сала жалма-жан сағатқа қараған ғалым жарты сағаттан кейін оятпаған қызметкеріне қатты ренжіп, «Ал жарты сағатымды қайтарып беріңіз онда» депті. «Ұрланған заттың орнын басқа нәрсемен толтыруға болады, ал ұрланған уақыттың орнын ешқашан толтыра алмайсың»,  деп Гете де уақыт мәселесіне салғырт қарамағандығын дәлелдеген.</a:t>
            </a:r>
            <a:endParaRPr lang="ru-RU" sz="2800" dirty="0" smtClean="0">
              <a:latin typeface="Georgia" pitchFamily="18" charset="0"/>
            </a:endParaRP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796086"/>
          </a:xfrm>
        </p:spPr>
        <p:style>
          <a:lnRef idx="2">
            <a:schemeClr val="accent1"/>
          </a:lnRef>
          <a:fillRef idx="1">
            <a:schemeClr val="lt1"/>
          </a:fillRef>
          <a:effectRef idx="0">
            <a:schemeClr val="accent1"/>
          </a:effectRef>
          <a:fontRef idx="minor">
            <a:schemeClr val="dk1"/>
          </a:fontRef>
        </p:style>
        <p:txBody>
          <a:bodyPr>
            <a:normAutofit fontScale="90000"/>
          </a:bodyPr>
          <a:lstStyle/>
          <a:p>
            <a:pPr algn="ctr"/>
            <a:r>
              <a:rPr lang="kk-KZ"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Georgia" pitchFamily="18" charset="0"/>
              </a:rPr>
              <a:t>Мақал</a:t>
            </a:r>
            <a:endParaRPr lang="ru-RU"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Georgia" pitchFamily="18" charset="0"/>
            </a:endParaRPr>
          </a:p>
        </p:txBody>
      </p:sp>
      <p:sp>
        <p:nvSpPr>
          <p:cNvPr id="3" name="Содержимое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pPr algn="ctr">
              <a:buNone/>
            </a:pPr>
            <a:r>
              <a:rPr lang="kk-KZ" sz="3600" dirty="0" smtClean="0">
                <a:latin typeface="Georgia" pitchFamily="18" charset="0"/>
              </a:rPr>
              <a:t>“Уақыттың </a:t>
            </a:r>
            <a:r>
              <a:rPr lang="kk-KZ" sz="3600" dirty="0" smtClean="0">
                <a:latin typeface="Georgia" pitchFamily="18" charset="0"/>
              </a:rPr>
              <a:t>бос өткені - өмірдің бос </a:t>
            </a:r>
            <a:r>
              <a:rPr lang="kk-KZ" sz="3600" dirty="0" smtClean="0">
                <a:latin typeface="Georgia" pitchFamily="18" charset="0"/>
              </a:rPr>
              <a:t>кеткені”</a:t>
            </a:r>
            <a:endParaRPr lang="ru-RU" sz="3600" dirty="0">
              <a:latin typeface="Georgia"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28604"/>
            <a:ext cx="8229600" cy="571504"/>
          </a:xfrm>
        </p:spPr>
        <p:txBody>
          <a:bodyPr>
            <a:normAutofit fontScale="90000"/>
          </a:bodyPr>
          <a:lstStyle/>
          <a:p>
            <a:pPr algn="ctr"/>
            <a:r>
              <a:rPr lang="kk-KZ"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УАҚЫТТЫҢ ЖАУЛАРЫ</a:t>
            </a:r>
            <a:r>
              <a:rPr lang="kk-KZ" b="1" i="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a:t>
            </a:r>
            <a:endParaRPr lang="ru-RU"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3" name="Содержимое 2"/>
          <p:cNvSpPr>
            <a:spLocks noGrp="1"/>
          </p:cNvSpPr>
          <p:nvPr>
            <p:ph idx="1"/>
          </p:nvPr>
        </p:nvSpPr>
        <p:spPr>
          <a:xfrm>
            <a:off x="457200" y="928670"/>
            <a:ext cx="8229600" cy="5395930"/>
          </a:xfrm>
        </p:spPr>
        <p:txBody>
          <a:bodyPr/>
          <a:lstStyle/>
          <a:p>
            <a:r>
              <a:rPr lang="kk-KZ" dirty="0" smtClean="0"/>
              <a:t>•  Түсініксіз мақсаттар;</a:t>
            </a:r>
            <a:endParaRPr lang="ru-RU" dirty="0" smtClean="0"/>
          </a:p>
          <a:p>
            <a:r>
              <a:rPr lang="kk-KZ" dirty="0" smtClean="0"/>
              <a:t>•  Тыңдай білмеу;</a:t>
            </a:r>
            <a:endParaRPr lang="ru-RU" dirty="0" smtClean="0"/>
          </a:p>
          <a:p>
            <a:r>
              <a:rPr lang="kk-KZ" dirty="0" smtClean="0"/>
              <a:t>•  «Жоқ» деп айта алмау;</a:t>
            </a:r>
            <a:endParaRPr lang="ru-RU" dirty="0" smtClean="0"/>
          </a:p>
          <a:p>
            <a:r>
              <a:rPr lang="kk-KZ" dirty="0" smtClean="0"/>
              <a:t>•  Асығыс шешімдер;</a:t>
            </a:r>
            <a:endParaRPr lang="ru-RU" dirty="0" smtClean="0"/>
          </a:p>
          <a:p>
            <a:r>
              <a:rPr lang="kk-KZ" dirty="0" smtClean="0"/>
              <a:t>•  Бәрін бірден орындауға үмтылу;</a:t>
            </a:r>
            <a:endParaRPr lang="ru-RU" dirty="0" smtClean="0"/>
          </a:p>
          <a:p>
            <a:r>
              <a:rPr lang="kk-KZ" dirty="0" smtClean="0"/>
              <a:t>•  ¥мытшақтық;</a:t>
            </a:r>
            <a:endParaRPr lang="ru-RU" dirty="0" smtClean="0"/>
          </a:p>
          <a:p>
            <a:r>
              <a:rPr lang="kk-KZ" dirty="0" smtClean="0"/>
              <a:t>•  Толық ақпараттың болмауы;</a:t>
            </a:r>
            <a:endParaRPr lang="ru-RU" dirty="0" smtClean="0"/>
          </a:p>
          <a:p>
            <a:r>
              <a:rPr lang="kk-KZ" dirty="0" smtClean="0"/>
              <a:t>•  Өзіндік тәртіптің жоқтығы;</a:t>
            </a:r>
            <a:endParaRPr lang="ru-RU" dirty="0" smtClean="0"/>
          </a:p>
          <a:p>
            <a:r>
              <a:rPr lang="kk-KZ" dirty="0" smtClean="0"/>
              <a:t>• Жоспарлай білмеу;</a:t>
            </a:r>
            <a:endParaRPr lang="ru-RU" dirty="0" smtClean="0"/>
          </a:p>
          <a:p>
            <a:r>
              <a:rPr lang="kk-KZ" dirty="0" smtClean="0"/>
              <a:t>•  Тосын шешімдер;</a:t>
            </a:r>
            <a:endParaRPr lang="ru-RU" dirty="0" smtClean="0"/>
          </a:p>
          <a:p>
            <a:r>
              <a:rPr lang="kk-KZ" dirty="0" smtClean="0"/>
              <a:t>•  Бастаған істі аяғына дейін жеткізбеу.</a:t>
            </a:r>
            <a:endParaRPr lang="ru-RU" dirty="0" smtClean="0"/>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43</TotalTime>
  <Words>328</Words>
  <Application>Microsoft Office PowerPoint</Application>
  <PresentationFormat>Экран (4:3)</PresentationFormat>
  <Paragraphs>63</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Поток</vt:lpstr>
      <vt:lpstr>Уақыт. Апта күндері</vt:lpstr>
      <vt:lpstr>Сөздерді қайталау</vt:lpstr>
      <vt:lpstr>Жаңа сөздерді меңгерту</vt:lpstr>
      <vt:lpstr>   Сандарды сөйлет.</vt:lpstr>
      <vt:lpstr>Жұмбақ</vt:lpstr>
      <vt:lpstr>     63 жыл  өмір сүрген адам </vt:lpstr>
      <vt:lpstr>Слайд 7</vt:lpstr>
      <vt:lpstr>Мақал</vt:lpstr>
      <vt:lpstr>УАҚЫТТЫҢ ЖАУЛАРЫ </vt:lpstr>
      <vt:lpstr>Слайд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Бауыржан</dc:creator>
  <cp:lastModifiedBy>Бауыржан</cp:lastModifiedBy>
  <cp:revision>18</cp:revision>
  <dcterms:created xsi:type="dcterms:W3CDTF">2012-11-28T03:15:44Z</dcterms:created>
  <dcterms:modified xsi:type="dcterms:W3CDTF">2012-11-28T04:05:17Z</dcterms:modified>
</cp:coreProperties>
</file>