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307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6" r:id="rId10"/>
    <p:sldId id="317" r:id="rId11"/>
    <p:sldId id="318" r:id="rId12"/>
    <p:sldId id="319" r:id="rId13"/>
    <p:sldId id="320" r:id="rId14"/>
    <p:sldId id="322" r:id="rId15"/>
    <p:sldId id="323" r:id="rId16"/>
    <p:sldId id="324" r:id="rId17"/>
    <p:sldId id="261" r:id="rId18"/>
    <p:sldId id="274" r:id="rId19"/>
    <p:sldId id="262" r:id="rId20"/>
    <p:sldId id="272" r:id="rId21"/>
    <p:sldId id="275" r:id="rId22"/>
    <p:sldId id="276" r:id="rId23"/>
    <p:sldId id="277" r:id="rId24"/>
    <p:sldId id="278" r:id="rId25"/>
    <p:sldId id="279" r:id="rId26"/>
    <p:sldId id="280" r:id="rId27"/>
    <p:sldId id="306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00"/>
    <a:srgbClr val="00FF00"/>
    <a:srgbClr val="FFCC00"/>
    <a:srgbClr val="FE3E1E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8246" autoAdjust="0"/>
    <p:restoredTop sz="94660"/>
  </p:normalViewPr>
  <p:slideViewPr>
    <p:cSldViewPr>
      <p:cViewPr varScale="1">
        <p:scale>
          <a:sx n="86" d="100"/>
          <a:sy n="86" d="100"/>
        </p:scale>
        <p:origin x="-154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65539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65540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4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5542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65543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65544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65545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5546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5547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65548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65549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550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551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65552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553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554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65555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556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557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65558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559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560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65561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562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563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65564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565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566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65567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568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569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65570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571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572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65573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574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575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65576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577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578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65579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580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581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65582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583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584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65585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586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587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65588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589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590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65591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592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593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65594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595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596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65597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598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599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65600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601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602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65603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604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605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65606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607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608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65609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610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65611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5612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65613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65614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615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616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6561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61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619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65620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621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622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6562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62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625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65626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627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628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6562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63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631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65632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633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634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6563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63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637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65638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639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640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6564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64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643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65644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645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65646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65647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65648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5649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5650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5651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5652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5653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5654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64 h 2368"/>
                      <a:gd name="T2" fmla="*/ 240 w 776"/>
                      <a:gd name="T3" fmla="*/ 16 h 2368"/>
                      <a:gd name="T4" fmla="*/ 96 w 776"/>
                      <a:gd name="T5" fmla="*/ 160 h 2368"/>
                      <a:gd name="T6" fmla="*/ 336 w 776"/>
                      <a:gd name="T7" fmla="*/ 160 h 2368"/>
                      <a:gd name="T8" fmla="*/ 192 w 776"/>
                      <a:gd name="T9" fmla="*/ 304 h 2368"/>
                      <a:gd name="T10" fmla="*/ 384 w 776"/>
                      <a:gd name="T11" fmla="*/ 352 h 2368"/>
                      <a:gd name="T12" fmla="*/ 288 w 776"/>
                      <a:gd name="T13" fmla="*/ 448 h 2368"/>
                      <a:gd name="T14" fmla="*/ 480 w 776"/>
                      <a:gd name="T15" fmla="*/ 496 h 2368"/>
                      <a:gd name="T16" fmla="*/ 384 w 776"/>
                      <a:gd name="T17" fmla="*/ 592 h 2368"/>
                      <a:gd name="T18" fmla="*/ 528 w 776"/>
                      <a:gd name="T19" fmla="*/ 640 h 2368"/>
                      <a:gd name="T20" fmla="*/ 480 w 776"/>
                      <a:gd name="T21" fmla="*/ 736 h 2368"/>
                      <a:gd name="T22" fmla="*/ 576 w 776"/>
                      <a:gd name="T23" fmla="*/ 832 h 2368"/>
                      <a:gd name="T24" fmla="*/ 576 w 776"/>
                      <a:gd name="T25" fmla="*/ 928 h 2368"/>
                      <a:gd name="T26" fmla="*/ 672 w 776"/>
                      <a:gd name="T27" fmla="*/ 1072 h 2368"/>
                      <a:gd name="T28" fmla="*/ 624 w 776"/>
                      <a:gd name="T29" fmla="*/ 1216 h 2368"/>
                      <a:gd name="T30" fmla="*/ 720 w 776"/>
                      <a:gd name="T31" fmla="*/ 1312 h 2368"/>
                      <a:gd name="T32" fmla="*/ 672 w 776"/>
                      <a:gd name="T33" fmla="*/ 1456 h 2368"/>
                      <a:gd name="T34" fmla="*/ 720 w 776"/>
                      <a:gd name="T35" fmla="*/ 1600 h 2368"/>
                      <a:gd name="T36" fmla="*/ 672 w 776"/>
                      <a:gd name="T37" fmla="*/ 1696 h 2368"/>
                      <a:gd name="T38" fmla="*/ 768 w 776"/>
                      <a:gd name="T39" fmla="*/ 1840 h 2368"/>
                      <a:gd name="T40" fmla="*/ 720 w 776"/>
                      <a:gd name="T41" fmla="*/ 1984 h 2368"/>
                      <a:gd name="T42" fmla="*/ 768 w 776"/>
                      <a:gd name="T43" fmla="*/ 2176 h 2368"/>
                      <a:gd name="T44" fmla="*/ 720 w 776"/>
                      <a:gd name="T45" fmla="*/ 2224 h 2368"/>
                      <a:gd name="T46" fmla="*/ 768 w 776"/>
                      <a:gd name="T47" fmla="*/ 2368 h 2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5655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>
                    <a:gd name="T0" fmla="*/ 0 w 776"/>
                    <a:gd name="T1" fmla="*/ 64 h 2368"/>
                    <a:gd name="T2" fmla="*/ 240 w 776"/>
                    <a:gd name="T3" fmla="*/ 16 h 2368"/>
                    <a:gd name="T4" fmla="*/ 96 w 776"/>
                    <a:gd name="T5" fmla="*/ 160 h 2368"/>
                    <a:gd name="T6" fmla="*/ 336 w 776"/>
                    <a:gd name="T7" fmla="*/ 160 h 2368"/>
                    <a:gd name="T8" fmla="*/ 192 w 776"/>
                    <a:gd name="T9" fmla="*/ 304 h 2368"/>
                    <a:gd name="T10" fmla="*/ 384 w 776"/>
                    <a:gd name="T11" fmla="*/ 352 h 2368"/>
                    <a:gd name="T12" fmla="*/ 288 w 776"/>
                    <a:gd name="T13" fmla="*/ 448 h 2368"/>
                    <a:gd name="T14" fmla="*/ 480 w 776"/>
                    <a:gd name="T15" fmla="*/ 496 h 2368"/>
                    <a:gd name="T16" fmla="*/ 384 w 776"/>
                    <a:gd name="T17" fmla="*/ 592 h 2368"/>
                    <a:gd name="T18" fmla="*/ 528 w 776"/>
                    <a:gd name="T19" fmla="*/ 640 h 2368"/>
                    <a:gd name="T20" fmla="*/ 480 w 776"/>
                    <a:gd name="T21" fmla="*/ 736 h 2368"/>
                    <a:gd name="T22" fmla="*/ 576 w 776"/>
                    <a:gd name="T23" fmla="*/ 832 h 2368"/>
                    <a:gd name="T24" fmla="*/ 576 w 776"/>
                    <a:gd name="T25" fmla="*/ 928 h 2368"/>
                    <a:gd name="T26" fmla="*/ 672 w 776"/>
                    <a:gd name="T27" fmla="*/ 1072 h 2368"/>
                    <a:gd name="T28" fmla="*/ 624 w 776"/>
                    <a:gd name="T29" fmla="*/ 1216 h 2368"/>
                    <a:gd name="T30" fmla="*/ 720 w 776"/>
                    <a:gd name="T31" fmla="*/ 1312 h 2368"/>
                    <a:gd name="T32" fmla="*/ 672 w 776"/>
                    <a:gd name="T33" fmla="*/ 1456 h 2368"/>
                    <a:gd name="T34" fmla="*/ 720 w 776"/>
                    <a:gd name="T35" fmla="*/ 1600 h 2368"/>
                    <a:gd name="T36" fmla="*/ 672 w 776"/>
                    <a:gd name="T37" fmla="*/ 1696 h 2368"/>
                    <a:gd name="T38" fmla="*/ 768 w 776"/>
                    <a:gd name="T39" fmla="*/ 1840 h 2368"/>
                    <a:gd name="T40" fmla="*/ 720 w 776"/>
                    <a:gd name="T41" fmla="*/ 1984 h 2368"/>
                    <a:gd name="T42" fmla="*/ 768 w 776"/>
                    <a:gd name="T43" fmla="*/ 2176 h 2368"/>
                    <a:gd name="T44" fmla="*/ 720 w 776"/>
                    <a:gd name="T45" fmla="*/ 2224 h 2368"/>
                    <a:gd name="T46" fmla="*/ 768 w 776"/>
                    <a:gd name="T47" fmla="*/ 2368 h 2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65656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65657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58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59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60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61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62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63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64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65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66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67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68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69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70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65671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5672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5673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56214E32-FC97-4FAA-823C-A97A3C05D3D6}" type="datetimeFigureOut">
              <a:rPr lang="ru-RU"/>
              <a:pPr/>
              <a:t>04.02.2014</a:t>
            </a:fld>
            <a:endParaRPr lang="ru-RU"/>
          </a:p>
        </p:txBody>
      </p:sp>
      <p:sp>
        <p:nvSpPr>
          <p:cNvPr id="65674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5675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024B5A9-B73D-48D5-95E4-39F35FC76B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5F38CF-33D2-4210-A631-10E69EB5C495}" type="datetimeFigureOut">
              <a:rPr lang="ru-RU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28B51-8283-4D2C-9FE9-2688FCB79A6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2617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793451-8C8C-4D70-A008-69A79941D6EA}" type="datetimeFigureOut">
              <a:rPr lang="ru-RU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D2DA5-8028-4E65-BC9D-736F34558C4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790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0B725A-F32B-4F8F-98E5-F7C618D5CF62}" type="datetimeFigureOut">
              <a:rPr lang="ru-RU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96A1F-CDA6-443D-8515-2FAAE53C19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4494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CCEE82-1731-4AE0-B6A0-238DCC77761E}" type="datetimeFigureOut">
              <a:rPr lang="ru-RU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BAB02-8730-4EBC-ACCE-E5F8721E8A1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9646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C6832E-597B-41D8-A312-D781BE1962A3}" type="datetimeFigureOut">
              <a:rPr lang="ru-RU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62541-C177-4921-9F2C-1E9369F1D79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866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7D486F-16D6-492C-8DE1-F0F9BBB2AC24}" type="datetimeFigureOut">
              <a:rPr lang="ru-RU"/>
              <a:pPr/>
              <a:t>04.02.2014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D047C-E643-4A11-9A82-23AA957744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0134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35BE10-FF42-4D89-92B7-017A0439FBAA}" type="datetimeFigureOut">
              <a:rPr lang="ru-RU"/>
              <a:pPr/>
              <a:t>04.02.2014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7DFA5-8847-4E22-85BD-CF83580C099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0097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CB75B8-8D57-43C1-8358-5BD114C87ABF}" type="datetimeFigureOut">
              <a:rPr lang="ru-RU"/>
              <a:pPr/>
              <a:t>04.02.2014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BD8E6-9736-4629-A106-20E5C3DE1DA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931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E20D72-2798-40A8-9D00-9305C2C3B383}" type="datetimeFigureOut">
              <a:rPr lang="ru-RU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4E16A-AB6A-4E6A-9BBE-8D4341E37A4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761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2E05D8-6B8E-4E4E-9A90-2251EDBFBB47}" type="datetimeFigureOut">
              <a:rPr lang="ru-RU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B41B8-3D0C-4097-8EB9-3C18174D83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3835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64515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64516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1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4518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64519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20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4521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64522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23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4524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64525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64526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4527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4528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64529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64530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531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532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64533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534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535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64536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537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538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64539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540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541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64542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543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544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64545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546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547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64548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549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550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64551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552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553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64554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555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556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64557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558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559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64560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561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562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64563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564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565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64566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567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568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64569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570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571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64572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573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574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64575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576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577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64578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579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580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64581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582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583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64584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585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586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64587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588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589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64590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591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4592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4593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64594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64595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596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597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64598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599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600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64601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602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603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64604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605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606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64607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608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609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64610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611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612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64613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614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615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64616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617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618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64619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620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621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64622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623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624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64625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4626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64627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28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29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30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31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32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33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34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35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36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37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38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39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40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41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42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43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44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45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46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47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48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64649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4650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4651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C8A7BE3-6EE7-4EAA-9926-9090F3F5743E}" type="datetimeFigureOut">
              <a:rPr lang="ru-RU"/>
              <a:pPr/>
              <a:t>04.02.2014</a:t>
            </a:fld>
            <a:endParaRPr lang="ru-RU"/>
          </a:p>
        </p:txBody>
      </p:sp>
      <p:sp>
        <p:nvSpPr>
          <p:cNvPr id="64652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64653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7F30CEA-2883-4E4F-B236-79B65AAB8058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" Target="slide18.xml"/><Relationship Id="rId7" Type="http://schemas.openxmlformats.org/officeDocument/2006/relationships/slide" Target="slide2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11" Type="http://schemas.openxmlformats.org/officeDocument/2006/relationships/slide" Target="slide3.xml"/><Relationship Id="rId5" Type="http://schemas.openxmlformats.org/officeDocument/2006/relationships/slide" Target="slide20.xml"/><Relationship Id="rId10" Type="http://schemas.openxmlformats.org/officeDocument/2006/relationships/slide" Target="slide24.xml"/><Relationship Id="rId4" Type="http://schemas.openxmlformats.org/officeDocument/2006/relationships/slide" Target="slide19.xml"/><Relationship Id="rId9" Type="http://schemas.openxmlformats.org/officeDocument/2006/relationships/slide" Target="slide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jpeg"/><Relationship Id="rId7" Type="http://schemas.openxmlformats.org/officeDocument/2006/relationships/image" Target="../media/image2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gif"/><Relationship Id="rId4" Type="http://schemas.openxmlformats.org/officeDocument/2006/relationships/image" Target="../media/image17.gif"/><Relationship Id="rId9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YZO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J009574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785309">
            <a:off x="468313" y="784225"/>
            <a:ext cx="3317875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9388" y="1700213"/>
            <a:ext cx="8820150" cy="2592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Сынып</a:t>
            </a:r>
            <a:r>
              <a:rPr lang="ru-RU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ru-RU" sz="9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дарабозы</a:t>
            </a:r>
            <a:endParaRPr kumimoji="0" lang="ru-RU" sz="9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7" name="Picture 3" descr="J009574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3716338"/>
            <a:ext cx="334803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922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922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3078" accel="100000" fill="hold">
                                          <p:stCondLst>
                                            <p:cond delay="19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1922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3078" accel="100000" fill="hold">
                                          <p:stCondLst>
                                            <p:cond delay="19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1922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3078" accel="100000" fill="hold">
                                          <p:stCondLst>
                                            <p:cond delay="19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2, Mix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bar0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356350"/>
            <a:ext cx="91440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bar0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user\Desktop\imagesCA7SQRR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500042"/>
            <a:ext cx="2205040" cy="2943842"/>
          </a:xfrm>
          <a:prstGeom prst="rect">
            <a:avLst/>
          </a:prstGeom>
          <a:noFill/>
        </p:spPr>
      </p:pic>
      <p:pic>
        <p:nvPicPr>
          <p:cNvPr id="1030" name="Picture 6" descr="C:\Users\user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642918"/>
            <a:ext cx="2133602" cy="2562717"/>
          </a:xfrm>
          <a:prstGeom prst="rect">
            <a:avLst/>
          </a:prstGeom>
          <a:noFill/>
        </p:spPr>
      </p:pic>
      <p:pic>
        <p:nvPicPr>
          <p:cNvPr id="1031" name="Picture 7" descr="C:\Users\user\Desktop\imagesCA3TT81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429000"/>
            <a:ext cx="2214578" cy="2956576"/>
          </a:xfrm>
          <a:prstGeom prst="rect">
            <a:avLst/>
          </a:prstGeom>
          <a:noFill/>
        </p:spPr>
      </p:pic>
      <p:pic>
        <p:nvPicPr>
          <p:cNvPr id="1032" name="Picture 8" descr="C:\Users\user\Desktop\untitle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3786190"/>
            <a:ext cx="2214578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user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9"/>
            <a:ext cx="1571636" cy="24288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28794" y="357166"/>
            <a:ext cx="72152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1.Адамдарға,жануарларға,</a:t>
            </a:r>
          </a:p>
          <a:p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өсімдіктерге</a:t>
            </a:r>
          </a:p>
          <a:p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тіршілік ету үшін не қажет?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4690" y="1928802"/>
            <a:ext cx="5439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Ауа,қорек,жылу,жарық,су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2428868"/>
            <a:ext cx="5626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2.Сезім мүшелерін ата.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0100" y="3143248"/>
            <a:ext cx="5113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Көз,құлақ,мұрын,тіл,тері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1" y="3714752"/>
            <a:ext cx="89297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3.Жер бетінің қағазға кішірейтіліп салынған бейнесі?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15206" y="4572008"/>
            <a:ext cx="1314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карта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214950"/>
            <a:ext cx="5620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4.Бұлттың түрлерін ата.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7752" y="5857892"/>
            <a:ext cx="4060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Шарбы,будақ,қабат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user\Desktop\imagesCA7SQRR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694" y="357167"/>
            <a:ext cx="2062727" cy="270512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86050" y="357166"/>
            <a:ext cx="6577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1.Ең үлкен үш таңбалы сан.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86710" y="1071546"/>
            <a:ext cx="90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999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3" y="1928802"/>
            <a:ext cx="67865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2.Бөлудің компоненттерін ата.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9082" y="3000372"/>
            <a:ext cx="6724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Бөлінгіш,бөлгіш, бөліндінің мәні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3643314"/>
            <a:ext cx="7731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3.Кез келген санды 0 көбейтсек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5140" y="4429132"/>
            <a:ext cx="2164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 шығады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929198"/>
            <a:ext cx="86276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4.Тік төртбұрыштың ауданын қалай</a:t>
            </a:r>
          </a:p>
          <a:p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табамыз?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868" y="5857892"/>
            <a:ext cx="4637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Ұзындығын еніне көбейтеміз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user\Desktop\тп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61950"/>
            <a:ext cx="2025680" cy="26840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14612" y="500042"/>
            <a:ext cx="4833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1.Әліппенің атасы кім?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143240" y="1357298"/>
            <a:ext cx="4548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Ахмет Байтұрсынұлы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298856" y="2214554"/>
            <a:ext cx="68451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2.”Жақсылардың жақсысы” атты</a:t>
            </a:r>
          </a:p>
          <a:p>
            <a:r>
              <a:rPr lang="kk-KZ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ертегіде қыз нелерді көреді?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857620" y="3429000"/>
            <a:ext cx="3956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Ұршық,өрмек,кітап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4071942"/>
            <a:ext cx="6756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“Мейірім” мәтіні кімдер туралы?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928662" y="4714884"/>
            <a:ext cx="7704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Шоқан,егіншілер және жылқышылар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57158" y="5357826"/>
            <a:ext cx="7571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4.”Үш бақытым”өлеңінің авторы кім?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571868" y="6072206"/>
            <a:ext cx="2520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М.Мақатаев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user\Desktop\нен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2071702" cy="264320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00298" y="428604"/>
            <a:ext cx="6643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1.Дауысты дыбыстар нешеге бөлінеді?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34843" y="1428736"/>
            <a:ext cx="3009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Жуан,жіңішке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2000240"/>
            <a:ext cx="62696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2.Заттың санын білдіретін</a:t>
            </a:r>
          </a:p>
          <a:p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сөз табы?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6578" y="3000372"/>
            <a:ext cx="1981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Сан есім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3429000"/>
            <a:ext cx="5673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3.Мәтіннің түрлерін ата.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27847" y="4357694"/>
            <a:ext cx="6316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Әңгімелеу,сипаттау,пайымдау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4857760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4.Кім? Кімдер? Не? Нелер? сұрақтарына жауап беретін сөз табы.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68165" y="6334780"/>
            <a:ext cx="1875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Зат есім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0003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892357">
            <a:off x="5542975" y="-4344"/>
            <a:ext cx="2422525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4"/>
          <p:cNvSpPr>
            <a:spLocks noChangeArrowheads="1"/>
          </p:cNvSpPr>
          <p:nvPr/>
        </p:nvSpPr>
        <p:spPr bwMode="auto">
          <a:xfrm rot="10800000">
            <a:off x="468313" y="2276475"/>
            <a:ext cx="8135937" cy="4105275"/>
          </a:xfrm>
          <a:prstGeom prst="wedgeRoundRectCallout">
            <a:avLst>
              <a:gd name="adj1" fmla="val -19426"/>
              <a:gd name="adj2" fmla="val 68250"/>
              <a:gd name="adj3" fmla="val 16667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5" name="WordArt 15"/>
          <p:cNvSpPr>
            <a:spLocks noChangeArrowheads="1" noChangeShapeType="1" noTextEdit="1"/>
          </p:cNvSpPr>
          <p:nvPr/>
        </p:nvSpPr>
        <p:spPr bwMode="auto">
          <a:xfrm>
            <a:off x="684213" y="2924175"/>
            <a:ext cx="7745439" cy="12969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ІІІ </a:t>
            </a:r>
            <a:r>
              <a:rPr lang="ru-RU" sz="3600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кезең</a:t>
            </a:r>
            <a:r>
              <a:rPr lang="ru-RU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. </a:t>
            </a:r>
            <a:r>
              <a:rPr lang="ru-RU" sz="3600" kern="10" dirty="0" err="1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«Тіл-өнер сайысы</a:t>
            </a:r>
            <a:r>
              <a:rPr lang="ru-RU" sz="3600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"</a:t>
            </a:r>
            <a:endParaRPr lang="ru-RU" sz="3600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4282" y="285728"/>
            <a:ext cx="7313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1.Жүз теңгең болғанша,жүз...             болсын.</a:t>
            </a:r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285728"/>
            <a:ext cx="1232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досың</a:t>
            </a:r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58082" y="285728"/>
            <a:ext cx="1455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Дос-друг</a:t>
            </a:r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57232"/>
            <a:ext cx="8286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2.Дос жылатып айтар,.......                  күлдіріп айтар.</a:t>
            </a:r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857232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дұшпан     </a:t>
            </a:r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6578" y="1214422"/>
            <a:ext cx="2357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Дұшпан-враг</a:t>
            </a:r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1428736"/>
            <a:ext cx="4660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3.Қыс азығын ....              </a:t>
            </a:r>
            <a:r>
              <a:rPr lang="kk-KZ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жина.</a:t>
            </a:r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4678" y="1428736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жаз</a:t>
            </a:r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9256" y="1643050"/>
            <a:ext cx="1552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Жаз-лето</a:t>
            </a:r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2143116"/>
            <a:ext cx="5782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4.Батыр бір өледі.....             мың өледі.</a:t>
            </a:r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3240" y="2143116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қорқақ</a:t>
            </a:r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388" y="2143116"/>
            <a:ext cx="1827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Қорқақ-трус</a:t>
            </a:r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596" y="2714620"/>
            <a:ext cx="7358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5...          етсең ерінбей,тояды қарның тіленбей.</a:t>
            </a:r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472" y="2714620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Еңбек</a:t>
            </a:r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3737" y="3000372"/>
            <a:ext cx="2000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Еңбек-труд</a:t>
            </a:r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357562"/>
            <a:ext cx="8109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6.Батыр туса ел ырысы,...                жауса  жер ырысы</a:t>
            </a:r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57620" y="3357562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жаңбыр</a:t>
            </a:r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5662" y="3714752"/>
            <a:ext cx="2358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Жаңбыр-дождь</a:t>
            </a:r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4143380"/>
            <a:ext cx="7204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7.Қабат-қабат қаттама,ақылың болса аттама.</a:t>
            </a:r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16" y="4286256"/>
            <a:ext cx="2015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Кітап-книга</a:t>
            </a:r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4857760"/>
            <a:ext cx="5808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8.Футболшының қақпадағы ойын заты.</a:t>
            </a:r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16" y="4929198"/>
            <a:ext cx="1532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Доп-мячь</a:t>
            </a:r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5429264"/>
            <a:ext cx="5487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9.Күн мен түн теңелетін жыл мезгілі</a:t>
            </a:r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15074" y="5572140"/>
            <a:ext cx="215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Көктем-весна</a:t>
            </a:r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6000768"/>
            <a:ext cx="535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 .Адамды қорып жүретін досы</a:t>
            </a:r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15008" y="6143644"/>
            <a:ext cx="1702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Ит-собака</a:t>
            </a:r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0_164b4_9264e86b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290" name="Group 122"/>
          <p:cNvGraphicFramePr>
            <a:graphicFrameLocks noGrp="1"/>
          </p:cNvGraphicFramePr>
          <p:nvPr/>
        </p:nvGraphicFramePr>
        <p:xfrm>
          <a:off x="755650" y="692150"/>
          <a:ext cx="7561263" cy="5497514"/>
        </p:xfrm>
        <a:graphic>
          <a:graphicData uri="http://schemas.openxmlformats.org/drawingml/2006/table">
            <a:tbl>
              <a:tblPr/>
              <a:tblGrid>
                <a:gridCol w="2687638"/>
                <a:gridCol w="2386012"/>
                <a:gridCol w="2487613"/>
              </a:tblGrid>
              <a:tr h="18240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hlink"/>
                        </a:gs>
                        <a:gs pos="50000">
                          <a:schemeClr val="tx1"/>
                        </a:gs>
                        <a:gs pos="100000">
                          <a:schemeClr val="hlink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9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hlink"/>
                        </a:gs>
                        <a:gs pos="50000">
                          <a:schemeClr val="tx1"/>
                        </a:gs>
                        <a:gs pos="100000">
                          <a:schemeClr val="hlink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9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hlink"/>
                        </a:gs>
                        <a:gs pos="50000">
                          <a:schemeClr val="tx1"/>
                        </a:gs>
                        <a:gs pos="100000">
                          <a:schemeClr val="hlink"/>
                        </a:gs>
                      </a:gsLst>
                      <a:lin ang="5400000" scaled="1"/>
                    </a:gradFill>
                  </a:tcPr>
                </a:tc>
              </a:tr>
              <a:tr h="18494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9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hlink"/>
                        </a:gs>
                        <a:gs pos="50000">
                          <a:schemeClr val="tx1"/>
                        </a:gs>
                        <a:gs pos="100000">
                          <a:schemeClr val="hlink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9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hlink"/>
                        </a:gs>
                        <a:gs pos="50000">
                          <a:schemeClr val="tx1"/>
                        </a:gs>
                        <a:gs pos="100000">
                          <a:schemeClr val="hlink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9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hlink"/>
                        </a:gs>
                        <a:gs pos="50000">
                          <a:schemeClr val="tx1"/>
                        </a:gs>
                        <a:gs pos="100000">
                          <a:schemeClr val="hlink"/>
                        </a:gs>
                      </a:gsLst>
                      <a:lin ang="5400000" scaled="1"/>
                    </a:gradFill>
                  </a:tcPr>
                </a:tc>
              </a:tr>
              <a:tr h="18240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9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hlink"/>
                        </a:gs>
                        <a:gs pos="50000">
                          <a:schemeClr val="tx1"/>
                        </a:gs>
                        <a:gs pos="100000">
                          <a:schemeClr val="hlink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9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hlink"/>
                        </a:gs>
                        <a:gs pos="50000">
                          <a:schemeClr val="tx1"/>
                        </a:gs>
                        <a:gs pos="100000">
                          <a:schemeClr val="hlink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hlink"/>
                        </a:gs>
                        <a:gs pos="50000">
                          <a:schemeClr val="tx1"/>
                        </a:gs>
                        <a:gs pos="100000">
                          <a:schemeClr val="hlink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7277" name="Rectangle 109"/>
          <p:cNvSpPr>
            <a:spLocks noChangeArrowheads="1"/>
          </p:cNvSpPr>
          <p:nvPr/>
        </p:nvSpPr>
        <p:spPr bwMode="auto">
          <a:xfrm>
            <a:off x="2195513" y="144463"/>
            <a:ext cx="5113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kk-KZ" sz="2400" b="1">
                <a:solidFill>
                  <a:srgbClr val="FFFF00"/>
                </a:solidFill>
                <a:latin typeface="Arial" charset="0"/>
              </a:rPr>
              <a:t>ІІІ тур «Жеті жұмбақ»</a:t>
            </a:r>
            <a:r>
              <a:rPr lang="kk-KZ" sz="2400">
                <a:solidFill>
                  <a:srgbClr val="FFFF00"/>
                </a:solidFill>
                <a:latin typeface="Arial" charset="0"/>
              </a:rPr>
              <a:t> </a:t>
            </a:r>
          </a:p>
        </p:txBody>
      </p:sp>
      <p:sp>
        <p:nvSpPr>
          <p:cNvPr id="7281" name="WordArt 113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76375" y="981075"/>
            <a:ext cx="1295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7283" name="WordArt 115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995738" y="981075"/>
            <a:ext cx="1295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7284" name="WordArt 116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443663" y="981075"/>
            <a:ext cx="1295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7285" name="WordArt 117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924300" y="2924175"/>
            <a:ext cx="1439863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7287" name="WordArt 119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443663" y="2924175"/>
            <a:ext cx="1439862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7288" name="WordArt 120"/>
          <p:cNvSpPr>
            <a:spLocks noChangeArrowheads="1" noChangeShapeType="1" noTextEdit="1"/>
          </p:cNvSpPr>
          <p:nvPr/>
        </p:nvSpPr>
        <p:spPr bwMode="auto">
          <a:xfrm>
            <a:off x="1258888" y="2924175"/>
            <a:ext cx="1439862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7289" name="WordArt 121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995738" y="4724400"/>
            <a:ext cx="136842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7291" name="WordArt 123">
            <a:hlinkClick r:id="rId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443663" y="4724400"/>
            <a:ext cx="136842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7292" name="WordArt 124">
            <a:hlinkClick r:id="rId1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76375" y="4724400"/>
            <a:ext cx="136842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7293" name="AutoShape 12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072462" y="6165850"/>
            <a:ext cx="935037" cy="692150"/>
          </a:xfrm>
          <a:prstGeom prst="leftArrow">
            <a:avLst>
              <a:gd name="adj1" fmla="val 50000"/>
              <a:gd name="adj2" fmla="val 33773"/>
            </a:avLst>
          </a:prstGeom>
          <a:solidFill>
            <a:srgbClr val="FE3E1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492375"/>
            <a:ext cx="8540750" cy="1511300"/>
          </a:xfrm>
        </p:spPr>
        <p:txBody>
          <a:bodyPr/>
          <a:lstStyle/>
          <a:p>
            <a:pPr algn="ctr">
              <a:buFontTx/>
              <a:buNone/>
            </a:pPr>
            <a:r>
              <a:rPr lang="kk-KZ" sz="3600" i="1" dirty="0" smtClean="0">
                <a:solidFill>
                  <a:srgbClr val="FFFF00"/>
                </a:solidFill>
                <a:latin typeface="Arial Unicode MS" pitchFamily="34" charset="-128"/>
              </a:rPr>
              <a:t>10 (сол </a:t>
            </a:r>
            <a:r>
              <a:rPr lang="kk-KZ" sz="3600" i="1" dirty="0">
                <a:solidFill>
                  <a:srgbClr val="FFFF00"/>
                </a:solidFill>
                <a:latin typeface="Arial Unicode MS" pitchFamily="34" charset="-128"/>
              </a:rPr>
              <a:t>жақта</a:t>
            </a:r>
            <a:r>
              <a:rPr lang="kk-KZ" sz="3600" i="1" dirty="0" smtClean="0">
                <a:solidFill>
                  <a:srgbClr val="FFFF00"/>
                </a:solidFill>
                <a:latin typeface="Arial Unicode MS" pitchFamily="34" charset="-128"/>
              </a:rPr>
              <a:t>)-Қазақ даласында алғаш мектеп ашқан кім?</a:t>
            </a:r>
            <a:endParaRPr lang="kk-KZ" i="1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kk-KZ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kk-KZ" b="1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kk-KZ" i="1" dirty="0">
              <a:solidFill>
                <a:srgbClr val="FE3E1E"/>
              </a:solidFill>
            </a:endParaRPr>
          </a:p>
          <a:p>
            <a:pPr>
              <a:buFontTx/>
              <a:buNone/>
            </a:pPr>
            <a:endParaRPr lang="ru-RU" dirty="0"/>
          </a:p>
        </p:txBody>
      </p:sp>
      <p:sp>
        <p:nvSpPr>
          <p:cNvPr id="30727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96188" y="5949950"/>
            <a:ext cx="1079500" cy="719138"/>
          </a:xfrm>
          <a:prstGeom prst="leftArrow">
            <a:avLst>
              <a:gd name="adj1" fmla="val 50000"/>
              <a:gd name="adj2" fmla="val 37528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8" name="WordArt 8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92275" y="260350"/>
            <a:ext cx="59753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Тексеру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827088" y="3284538"/>
            <a:ext cx="77311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kk-KZ" sz="3200" b="1" i="1" dirty="0" smtClean="0">
                <a:solidFill>
                  <a:srgbClr val="FFFF00"/>
                </a:solidFill>
                <a:latin typeface="Arial" charset="0"/>
              </a:rPr>
              <a:t>10 (ортада)-Томаға деген не?</a:t>
            </a:r>
            <a:endParaRPr lang="kk-KZ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8199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96188" y="5949950"/>
            <a:ext cx="1079500" cy="719138"/>
          </a:xfrm>
          <a:prstGeom prst="leftArrow">
            <a:avLst>
              <a:gd name="adj1" fmla="val 50000"/>
              <a:gd name="adj2" fmla="val 37528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0" name="WordArt 8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92275" y="260350"/>
            <a:ext cx="59753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Тексеру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Без имени-1копиров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75"/>
            <a:ext cx="9144000" cy="700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ar0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bar0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14313" y="6072188"/>
            <a:ext cx="9144001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14"/>
          <p:cNvSpPr>
            <a:spLocks noChangeArrowheads="1" noChangeShapeType="1" noTextEdit="1"/>
          </p:cNvSpPr>
          <p:nvPr/>
        </p:nvSpPr>
        <p:spPr bwMode="auto">
          <a:xfrm>
            <a:off x="1619250" y="1557338"/>
            <a:ext cx="5905500" cy="331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Білім</a:t>
            </a:r>
            <a:r>
              <a:rPr lang="ru-RU" sz="4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40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деген</a:t>
            </a:r>
            <a:r>
              <a:rPr lang="ru-RU" sz="4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40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биік</a:t>
            </a:r>
            <a:r>
              <a:rPr lang="ru-RU" sz="4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40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шың,</a:t>
            </a:r>
            <a:endParaRPr lang="ru-RU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40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Бақытқа сені</a:t>
            </a:r>
            <a:r>
              <a:rPr lang="ru-RU" sz="4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40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жеткізер</a:t>
            </a:r>
            <a:r>
              <a:rPr lang="ru-RU" sz="4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  <a:p>
            <a:pPr algn="ctr"/>
            <a:r>
              <a:rPr lang="ru-RU" sz="40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Білім</a:t>
            </a:r>
            <a:r>
              <a:rPr lang="ru-RU" sz="4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40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деген</a:t>
            </a:r>
            <a:r>
              <a:rPr lang="ru-RU" sz="4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40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ақылшың,</a:t>
            </a:r>
            <a:endParaRPr lang="ru-RU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40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Қиындықтан өткізер.</a:t>
            </a:r>
            <a:endParaRPr lang="ru-RU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Picture 8" descr="e5413e915f3dddb80ec369a286f956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3573463"/>
            <a:ext cx="274161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539750" y="2781300"/>
            <a:ext cx="851989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kk-KZ" sz="3200" b="1" i="1" dirty="0" smtClean="0">
                <a:latin typeface="Arial" charset="0"/>
              </a:rPr>
              <a:t>10 (оң </a:t>
            </a:r>
            <a:r>
              <a:rPr lang="kk-KZ" sz="3200" b="1" i="1" dirty="0">
                <a:latin typeface="Arial" charset="0"/>
              </a:rPr>
              <a:t>жақта</a:t>
            </a:r>
            <a:r>
              <a:rPr lang="kk-KZ" sz="3200" b="1" i="1" dirty="0" smtClean="0">
                <a:latin typeface="Arial" charset="0"/>
              </a:rPr>
              <a:t>)- “Абай жолы”романының </a:t>
            </a:r>
          </a:p>
          <a:p>
            <a:pPr eaLnBrk="0" hangingPunct="0"/>
            <a:r>
              <a:rPr lang="kk-KZ" sz="3200" b="1" i="1" dirty="0" smtClean="0">
                <a:latin typeface="Arial" charset="0"/>
              </a:rPr>
              <a:t>                            авторы кім?</a:t>
            </a:r>
            <a:r>
              <a:rPr lang="kk-KZ" dirty="0" smtClean="0">
                <a:latin typeface="Arial" charset="0"/>
              </a:rPr>
              <a:t> </a:t>
            </a:r>
            <a:endParaRPr lang="kk-KZ" dirty="0">
              <a:latin typeface="Arial" charset="0"/>
            </a:endParaRPr>
          </a:p>
        </p:txBody>
      </p:sp>
      <p:sp>
        <p:nvSpPr>
          <p:cNvPr id="28687" name="AutoShap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96188" y="5949950"/>
            <a:ext cx="1079500" cy="719138"/>
          </a:xfrm>
          <a:prstGeom prst="leftArrow">
            <a:avLst>
              <a:gd name="adj1" fmla="val 50000"/>
              <a:gd name="adj2" fmla="val 37528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88" name="WordArt 16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92275" y="260350"/>
            <a:ext cx="59753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Тексеру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79388" y="2924175"/>
            <a:ext cx="125237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kk-KZ" sz="3200" b="1" i="1" dirty="0" smtClean="0">
                <a:latin typeface="Arial" charset="0"/>
              </a:rPr>
              <a:t>20 (сол </a:t>
            </a:r>
            <a:r>
              <a:rPr lang="kk-KZ" sz="3200" b="1" i="1" dirty="0">
                <a:latin typeface="Arial" charset="0"/>
              </a:rPr>
              <a:t>жақта</a:t>
            </a:r>
            <a:r>
              <a:rPr lang="kk-KZ" sz="3200" b="1" i="1" dirty="0" smtClean="0">
                <a:latin typeface="Arial" charset="0"/>
              </a:rPr>
              <a:t>) Рейхстагқа ту </a:t>
            </a:r>
          </a:p>
          <a:p>
            <a:pPr eaLnBrk="0" hangingPunct="0"/>
            <a:r>
              <a:rPr lang="kk-KZ" sz="3200" b="1" i="1" dirty="0" smtClean="0">
                <a:latin typeface="Arial" charset="0"/>
              </a:rPr>
              <a:t>                            тіккендер кімдер?</a:t>
            </a:r>
            <a:endParaRPr lang="kk-KZ" sz="3200" i="1" dirty="0">
              <a:latin typeface="Arial" charset="0"/>
            </a:endParaRPr>
          </a:p>
          <a:p>
            <a:pPr eaLnBrk="0" hangingPunct="0"/>
            <a:r>
              <a:rPr lang="kk-KZ" sz="3200" i="1" dirty="0">
                <a:latin typeface="Arial" charset="0"/>
              </a:rPr>
              <a:t> </a:t>
            </a:r>
            <a:endParaRPr lang="kk-KZ" dirty="0">
              <a:latin typeface="Arial" charset="0"/>
            </a:endParaRPr>
          </a:p>
        </p:txBody>
      </p:sp>
      <p:sp>
        <p:nvSpPr>
          <p:cNvPr id="31750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96188" y="5949950"/>
            <a:ext cx="1079500" cy="719138"/>
          </a:xfrm>
          <a:prstGeom prst="leftArrow">
            <a:avLst>
              <a:gd name="adj1" fmla="val 50000"/>
              <a:gd name="adj2" fmla="val 37528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51" name="WordArt 7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92275" y="260350"/>
            <a:ext cx="59753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Тексеру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900113" y="2852738"/>
            <a:ext cx="683392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kk-KZ" sz="3200" b="1" i="1" dirty="0" smtClean="0">
                <a:latin typeface="Arial" charset="0"/>
              </a:rPr>
              <a:t>20 (ортада)-12 айда неше жыл? </a:t>
            </a:r>
            <a:endParaRPr lang="kk-KZ" sz="3200" i="1" dirty="0">
              <a:latin typeface="Arial" charset="0"/>
            </a:endParaRPr>
          </a:p>
          <a:p>
            <a:pPr eaLnBrk="0" hangingPunct="0"/>
            <a:r>
              <a:rPr lang="kk-KZ" sz="3200" i="1" dirty="0">
                <a:latin typeface="Arial" charset="0"/>
              </a:rPr>
              <a:t>         </a:t>
            </a:r>
            <a:endParaRPr lang="kk-KZ" dirty="0">
              <a:latin typeface="Arial" charset="0"/>
            </a:endParaRPr>
          </a:p>
        </p:txBody>
      </p:sp>
      <p:sp>
        <p:nvSpPr>
          <p:cNvPr id="32774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96188" y="5949950"/>
            <a:ext cx="1079500" cy="719138"/>
          </a:xfrm>
          <a:prstGeom prst="leftArrow">
            <a:avLst>
              <a:gd name="adj1" fmla="val 50000"/>
              <a:gd name="adj2" fmla="val 37528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75" name="WordArt 7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92275" y="260350"/>
            <a:ext cx="59753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Тексеру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971550" y="2781300"/>
            <a:ext cx="793621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kk-KZ" sz="3200" b="1" i="1" dirty="0" smtClean="0">
                <a:latin typeface="Arial" charset="0"/>
              </a:rPr>
              <a:t>20(оң </a:t>
            </a:r>
            <a:r>
              <a:rPr lang="kk-KZ" sz="3200" b="1" i="1" dirty="0">
                <a:latin typeface="Arial" charset="0"/>
              </a:rPr>
              <a:t>жақта</a:t>
            </a:r>
            <a:r>
              <a:rPr lang="kk-KZ" sz="3200" b="1" i="1" dirty="0" smtClean="0">
                <a:latin typeface="Arial" charset="0"/>
              </a:rPr>
              <a:t>)-жалаң сөйлем деп </a:t>
            </a:r>
          </a:p>
          <a:p>
            <a:pPr eaLnBrk="0" hangingPunct="0"/>
            <a:r>
              <a:rPr lang="kk-KZ" sz="3200" b="1" i="1" dirty="0" smtClean="0">
                <a:latin typeface="Arial" charset="0"/>
              </a:rPr>
              <a:t>                қандай сөйлемді айтамыз?</a:t>
            </a:r>
            <a:endParaRPr lang="kk-KZ" sz="3200" i="1" dirty="0">
              <a:latin typeface="Arial" charset="0"/>
            </a:endParaRPr>
          </a:p>
          <a:p>
            <a:pPr eaLnBrk="0" hangingPunct="0"/>
            <a:r>
              <a:rPr lang="kk-KZ" sz="3200" i="1" dirty="0">
                <a:latin typeface="Arial" charset="0"/>
              </a:rPr>
              <a:t>                 </a:t>
            </a:r>
            <a:endParaRPr lang="kk-KZ" dirty="0">
              <a:latin typeface="Arial" charset="0"/>
            </a:endParaRPr>
          </a:p>
        </p:txBody>
      </p:sp>
      <p:sp>
        <p:nvSpPr>
          <p:cNvPr id="33797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96188" y="5949950"/>
            <a:ext cx="1079500" cy="719138"/>
          </a:xfrm>
          <a:prstGeom prst="leftArrow">
            <a:avLst>
              <a:gd name="adj1" fmla="val 50000"/>
              <a:gd name="adj2" fmla="val 37528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798" name="WordArt 6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92275" y="260350"/>
            <a:ext cx="59753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Тексеру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971550" y="2997200"/>
            <a:ext cx="847180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kk-KZ" sz="3200" b="1" i="1" dirty="0">
                <a:latin typeface="Arial" charset="0"/>
              </a:rPr>
              <a:t>3</a:t>
            </a:r>
            <a:r>
              <a:rPr lang="kk-KZ" sz="3200" b="1" i="1" dirty="0" smtClean="0">
                <a:latin typeface="Arial" charset="0"/>
              </a:rPr>
              <a:t>0(сол </a:t>
            </a:r>
            <a:r>
              <a:rPr lang="kk-KZ" sz="3200" b="1" i="1" dirty="0">
                <a:latin typeface="Arial" charset="0"/>
              </a:rPr>
              <a:t>жақта</a:t>
            </a:r>
            <a:r>
              <a:rPr lang="kk-KZ" sz="3200" b="1" i="1" dirty="0" smtClean="0">
                <a:latin typeface="Arial" charset="0"/>
              </a:rPr>
              <a:t>)-Түріктің атақты Нұрлы </a:t>
            </a:r>
          </a:p>
          <a:p>
            <a:pPr eaLnBrk="0" hangingPunct="0"/>
            <a:r>
              <a:rPr lang="kk-KZ" sz="3200" b="1" i="1" dirty="0" smtClean="0">
                <a:latin typeface="Arial" charset="0"/>
              </a:rPr>
              <a:t>Палуанын жеңген кім?</a:t>
            </a:r>
          </a:p>
          <a:p>
            <a:pPr eaLnBrk="0" hangingPunct="0"/>
            <a:endParaRPr lang="kk-KZ" sz="3200" i="1" dirty="0">
              <a:latin typeface="Arial" charset="0"/>
            </a:endParaRPr>
          </a:p>
          <a:p>
            <a:pPr eaLnBrk="0" hangingPunct="0"/>
            <a:r>
              <a:rPr lang="kk-KZ" sz="3200" i="1" dirty="0">
                <a:latin typeface="Arial" charset="0"/>
              </a:rPr>
              <a:t>        </a:t>
            </a:r>
            <a:endParaRPr lang="kk-KZ" dirty="0">
              <a:latin typeface="Arial" charset="0"/>
            </a:endParaRPr>
          </a:p>
        </p:txBody>
      </p:sp>
      <p:sp>
        <p:nvSpPr>
          <p:cNvPr id="34821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96188" y="5949950"/>
            <a:ext cx="1079500" cy="719138"/>
          </a:xfrm>
          <a:prstGeom prst="leftArrow">
            <a:avLst>
              <a:gd name="adj1" fmla="val 50000"/>
              <a:gd name="adj2" fmla="val 37528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22" name="WordArt 6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92275" y="260350"/>
            <a:ext cx="59753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Тексеру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795338" y="2897188"/>
            <a:ext cx="836440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kk-KZ" sz="3200" b="1" i="1" dirty="0" smtClean="0">
                <a:latin typeface="Arial" charset="0"/>
              </a:rPr>
              <a:t>30 (ортада)-Париж халқын өз өнерімен </a:t>
            </a:r>
          </a:p>
          <a:p>
            <a:pPr eaLnBrk="0" hangingPunct="0"/>
            <a:r>
              <a:rPr lang="kk-KZ" sz="3200" b="1" i="1" dirty="0" smtClean="0">
                <a:latin typeface="Arial" charset="0"/>
              </a:rPr>
              <a:t>тамсандырған қазақ кім?</a:t>
            </a:r>
            <a:endParaRPr lang="kk-KZ" sz="3200" i="1" dirty="0">
              <a:latin typeface="Arial" charset="0"/>
            </a:endParaRPr>
          </a:p>
        </p:txBody>
      </p:sp>
      <p:sp>
        <p:nvSpPr>
          <p:cNvPr id="35845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96188" y="5949950"/>
            <a:ext cx="1079500" cy="719138"/>
          </a:xfrm>
          <a:prstGeom prst="leftArrow">
            <a:avLst>
              <a:gd name="adj1" fmla="val 50000"/>
              <a:gd name="adj2" fmla="val 37528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46" name="WordArt 6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92275" y="260350"/>
            <a:ext cx="59753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Тексеру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96188" y="5949950"/>
            <a:ext cx="1079500" cy="719138"/>
          </a:xfrm>
          <a:prstGeom prst="leftArrow">
            <a:avLst>
              <a:gd name="adj1" fmla="val 50000"/>
              <a:gd name="adj2" fmla="val 37528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2538413"/>
            <a:ext cx="838601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kk-KZ" sz="3200" b="1" i="1" dirty="0" smtClean="0">
                <a:latin typeface="Arial" charset="0"/>
              </a:rPr>
              <a:t>30(оң </a:t>
            </a:r>
            <a:r>
              <a:rPr lang="kk-KZ" sz="3200" b="1" i="1" dirty="0">
                <a:latin typeface="Arial" charset="0"/>
              </a:rPr>
              <a:t>жақта</a:t>
            </a:r>
            <a:r>
              <a:rPr lang="kk-KZ" sz="3200" b="1" i="1" dirty="0" smtClean="0">
                <a:latin typeface="Arial" charset="0"/>
              </a:rPr>
              <a:t>)-Б.Майлиннің “Күлпаш” </a:t>
            </a:r>
          </a:p>
          <a:p>
            <a:pPr eaLnBrk="0" hangingPunct="0"/>
            <a:r>
              <a:rPr lang="kk-KZ" sz="3200" b="1" i="1" dirty="0" smtClean="0">
                <a:latin typeface="Arial" charset="0"/>
              </a:rPr>
              <a:t>әңгімесінде ел басынан өткен қандай </a:t>
            </a:r>
          </a:p>
          <a:p>
            <a:pPr eaLnBrk="0" hangingPunct="0"/>
            <a:r>
              <a:rPr lang="kk-KZ" sz="3200" b="1" i="1" dirty="0" smtClean="0">
                <a:latin typeface="Arial" charset="0"/>
              </a:rPr>
              <a:t>кезең суреттелген?</a:t>
            </a:r>
          </a:p>
          <a:p>
            <a:pPr eaLnBrk="0" hangingPunct="0"/>
            <a:endParaRPr lang="kk-KZ" sz="3200" i="1" dirty="0">
              <a:latin typeface="Arial" charset="0"/>
            </a:endParaRPr>
          </a:p>
          <a:p>
            <a:pPr eaLnBrk="0" hangingPunct="0"/>
            <a:r>
              <a:rPr lang="kk-KZ" sz="3200" i="1" dirty="0">
                <a:latin typeface="Arial" charset="0"/>
              </a:rPr>
              <a:t>               </a:t>
            </a:r>
          </a:p>
        </p:txBody>
      </p:sp>
      <p:sp>
        <p:nvSpPr>
          <p:cNvPr id="36871" name="WordArt 7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92275" y="260350"/>
            <a:ext cx="59753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Тексеру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68614" name="Рисунок 20" descr="1240861721_wall_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9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GUVERC~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27057">
            <a:off x="4953000" y="381000"/>
            <a:ext cx="5572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GUVERC~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27057">
            <a:off x="7812088" y="1700213"/>
            <a:ext cx="55721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GUVERC~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27057">
            <a:off x="5435600" y="1484313"/>
            <a:ext cx="5572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GUVERC~1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27057" flipH="1">
            <a:off x="2308225" y="1685925"/>
            <a:ext cx="5175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GUVERC~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613125">
            <a:off x="4343400" y="2895600"/>
            <a:ext cx="5572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GUVERC~1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09529" flipH="1">
            <a:off x="2743200" y="533400"/>
            <a:ext cx="5175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GUVERC~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27057" flipH="1">
            <a:off x="2663825" y="3278188"/>
            <a:ext cx="5334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GUVERC~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63443" flipH="1">
            <a:off x="446088" y="180975"/>
            <a:ext cx="609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GUVERC~1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27057" flipH="1">
            <a:off x="609600" y="5638800"/>
            <a:ext cx="5175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GUVERC~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27057">
            <a:off x="7740650" y="4292600"/>
            <a:ext cx="5572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 descr="GUVERC~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27057">
            <a:off x="7315200" y="2514600"/>
            <a:ext cx="5572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 descr="GUVERC~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277229">
            <a:off x="8382000" y="152400"/>
            <a:ext cx="5572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GUVERC~1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27057" flipH="1">
            <a:off x="533400" y="3581400"/>
            <a:ext cx="5175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8" descr="GUVERC~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27057">
            <a:off x="4343400" y="4191000"/>
            <a:ext cx="5572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19"/>
          <p:cNvSpPr>
            <a:spLocks noChangeArrowheads="1" noChangeShapeType="1" noTextEdit="1"/>
          </p:cNvSpPr>
          <p:nvPr/>
        </p:nvSpPr>
        <p:spPr bwMode="auto">
          <a:xfrm>
            <a:off x="827088" y="1700213"/>
            <a:ext cx="7273925" cy="3313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388" y="2349500"/>
            <a:ext cx="9144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5400" b="1" i="1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31" name="Picture 12" descr="4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786688" y="5643563"/>
            <a:ext cx="10287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2" name="WordArt 10"/>
          <p:cNvSpPr>
            <a:spLocks noChangeArrowheads="1" noChangeShapeType="1" noTextEdit="1"/>
          </p:cNvSpPr>
          <p:nvPr/>
        </p:nvSpPr>
        <p:spPr bwMode="auto">
          <a:xfrm>
            <a:off x="1331913" y="1052513"/>
            <a:ext cx="6929437" cy="12144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213"/>
              </a:avLst>
            </a:prstTxWarp>
          </a:bodyPr>
          <a:lstStyle/>
          <a:p>
            <a:pPr algn="ctr"/>
            <a:r>
              <a:rPr lang="ru-RU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Назарларыңызға</a:t>
            </a:r>
          </a:p>
          <a:p>
            <a:pPr algn="ctr"/>
            <a:r>
              <a:rPr lang="ru-RU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рахмет!</a:t>
            </a:r>
          </a:p>
        </p:txBody>
      </p:sp>
      <p:pic>
        <p:nvPicPr>
          <p:cNvPr id="68633" name="Picture 25" descr="an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652963"/>
            <a:ext cx="1651000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34" name="Picture 10" descr="aurum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292600"/>
            <a:ext cx="1985963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35" name="Picture 29" descr="schmett2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900574">
            <a:off x="5434806" y="5590382"/>
            <a:ext cx="57467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36" name="Picture 29" descr="schmett2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900574">
            <a:off x="7450931" y="4726782"/>
            <a:ext cx="57467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37" name="Picture 29" descr="schmett2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900574">
            <a:off x="5866606" y="6311107"/>
            <a:ext cx="57467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38" name="Picture 29" descr="schmett2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900574">
            <a:off x="4498181" y="5806282"/>
            <a:ext cx="57467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39" name="Picture 29" descr="schmett2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900574">
            <a:off x="7306469" y="5374481"/>
            <a:ext cx="57467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40" name="Picture 29" descr="schmett2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900574">
            <a:off x="5290344" y="4871244"/>
            <a:ext cx="57467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10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940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6"/>
          <p:cNvSpPr>
            <a:spLocks noChangeArrowheads="1" noChangeShapeType="1" noTextEdit="1"/>
          </p:cNvSpPr>
          <p:nvPr/>
        </p:nvSpPr>
        <p:spPr bwMode="auto">
          <a:xfrm>
            <a:off x="658813" y="500042"/>
            <a:ext cx="7770839" cy="11430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267"/>
              </a:avLst>
            </a:prstTxWarp>
          </a:bodyPr>
          <a:lstStyle/>
          <a:p>
            <a:pPr algn="ctr"/>
            <a:r>
              <a:rPr lang="ru-RU" sz="44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KZ Boyarsky"/>
              </a:rPr>
              <a:t>Сынып</a:t>
            </a:r>
            <a:r>
              <a:rPr lang="ru-RU" sz="4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KZ Boyarsky"/>
              </a:rPr>
              <a:t> </a:t>
            </a:r>
            <a:r>
              <a:rPr lang="ru-RU" sz="44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KZ Boyarsky"/>
              </a:rPr>
              <a:t>дарабозы</a:t>
            </a:r>
            <a:endParaRPr lang="ru-RU" sz="4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KZ Boyarsky"/>
            </a:endParaRPr>
          </a:p>
        </p:txBody>
      </p:sp>
      <p:sp>
        <p:nvSpPr>
          <p:cNvPr id="4" name="WordArt 22"/>
          <p:cNvSpPr>
            <a:spLocks noChangeArrowheads="1" noChangeShapeType="1" noTextEdit="1"/>
          </p:cNvSpPr>
          <p:nvPr/>
        </p:nvSpPr>
        <p:spPr bwMode="auto">
          <a:xfrm>
            <a:off x="2071670" y="1785926"/>
            <a:ext cx="4105275" cy="681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KZ Boyarsky"/>
              </a:rPr>
              <a:t>Б</a:t>
            </a:r>
            <a:r>
              <a:rPr lang="kk-KZ" sz="3600" b="1" i="1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KZ Boyarsky"/>
              </a:rPr>
              <a:t>әйге</a:t>
            </a:r>
            <a:endParaRPr lang="ru-RU" sz="3600" b="1" i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KZ Boyarsky"/>
            </a:endParaRPr>
          </a:p>
        </p:txBody>
      </p:sp>
      <p:sp>
        <p:nvSpPr>
          <p:cNvPr id="5" name="WordArt 22"/>
          <p:cNvSpPr>
            <a:spLocks noChangeArrowheads="1" noChangeShapeType="1" noTextEdit="1"/>
          </p:cNvSpPr>
          <p:nvPr/>
        </p:nvSpPr>
        <p:spPr bwMode="auto">
          <a:xfrm>
            <a:off x="1500166" y="2786058"/>
            <a:ext cx="6143668" cy="7762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i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KZ Boyarsky"/>
            </a:endParaRPr>
          </a:p>
        </p:txBody>
      </p:sp>
      <p:sp>
        <p:nvSpPr>
          <p:cNvPr id="8" name="WordArt 28"/>
          <p:cNvSpPr>
            <a:spLocks noChangeArrowheads="1" noChangeShapeType="1" noTextEdit="1"/>
          </p:cNvSpPr>
          <p:nvPr/>
        </p:nvSpPr>
        <p:spPr bwMode="auto">
          <a:xfrm>
            <a:off x="1571604" y="3857628"/>
            <a:ext cx="5929354" cy="1143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429"/>
              </a:avLst>
            </a:prstTxWarp>
          </a:bodyPr>
          <a:lstStyle/>
          <a:p>
            <a:pPr algn="ctr"/>
            <a:r>
              <a:rPr lang="kk-KZ" sz="3600" b="1" i="1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KZ Boyarsky"/>
              </a:rPr>
              <a:t>Тіл-өнер сайысы</a:t>
            </a:r>
            <a:endParaRPr lang="ru-RU" sz="3600" b="1" i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KZ Boyarsky"/>
            </a:endParaRPr>
          </a:p>
        </p:txBody>
      </p:sp>
      <p:sp>
        <p:nvSpPr>
          <p:cNvPr id="9" name="WordArt 28"/>
          <p:cNvSpPr>
            <a:spLocks noChangeArrowheads="1" noChangeShapeType="1" noTextEdit="1"/>
          </p:cNvSpPr>
          <p:nvPr/>
        </p:nvSpPr>
        <p:spPr bwMode="auto">
          <a:xfrm>
            <a:off x="1928793" y="5000636"/>
            <a:ext cx="6000793" cy="12144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3600" b="1" i="1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KZ Boyarsky"/>
              </a:rPr>
              <a:t>Дарабоздар сайысы</a:t>
            </a:r>
            <a:endParaRPr lang="ru-RU" sz="3600" b="1" i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KZ Boyarsky"/>
            </a:endParaRPr>
          </a:p>
        </p:txBody>
      </p:sp>
      <p:sp>
        <p:nvSpPr>
          <p:cNvPr id="10" name="WordArt 22"/>
          <p:cNvSpPr>
            <a:spLocks noChangeArrowheads="1" noChangeShapeType="1" noTextEdit="1"/>
          </p:cNvSpPr>
          <p:nvPr/>
        </p:nvSpPr>
        <p:spPr bwMode="auto">
          <a:xfrm>
            <a:off x="1857356" y="2857496"/>
            <a:ext cx="4929222" cy="7219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KZ Boyarsky"/>
              </a:rPr>
              <a:t>Дода</a:t>
            </a:r>
            <a:endParaRPr lang="ru-RU" sz="3600" b="1" i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KZ Boyarsky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1571612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2643182"/>
            <a:ext cx="8996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2.</a:t>
            </a:r>
            <a:endParaRPr lang="ru-RU" sz="7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3786190"/>
            <a:ext cx="899605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596" y="5000636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4.</a:t>
            </a:r>
            <a:endParaRPr lang="ru-RU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ar0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bar0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356350"/>
            <a:ext cx="91440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3"/>
          <p:cNvSpPr>
            <a:spLocks noChangeArrowheads="1" noChangeShapeType="1" noTextEdit="1"/>
          </p:cNvSpPr>
          <p:nvPr/>
        </p:nvSpPr>
        <p:spPr bwMode="auto">
          <a:xfrm>
            <a:off x="971550" y="836613"/>
            <a:ext cx="7272338" cy="1655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І </a:t>
            </a:r>
            <a:r>
              <a:rPr lang="ru-RU" sz="36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кезең </a:t>
            </a:r>
            <a:r>
              <a:rPr lang="ru-RU" sz="36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«Б</a:t>
            </a:r>
            <a:r>
              <a:rPr lang="kk-KZ" sz="36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әйге</a:t>
            </a:r>
            <a:r>
              <a:rPr lang="ru-RU" sz="36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"</a:t>
            </a:r>
            <a:endParaRPr lang="ru-RU" sz="36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35" y="285728"/>
            <a:ext cx="91405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1.Қазақстан Республикасының мемлекеттік тілі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3636" y="92867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қазақ тілі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43050"/>
            <a:ext cx="9683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2.Қазақстан Республикасының </a:t>
            </a:r>
          </a:p>
          <a:p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астанасы қай қала?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5140" y="2357430"/>
            <a:ext cx="1619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Астана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857496"/>
            <a:ext cx="8571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3.Қазақстан Республикасының рәміздерін ата.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6380" y="3643314"/>
            <a:ext cx="3988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Ту,Елтаңба,Әнұран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4286256"/>
            <a:ext cx="4987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4.Қазір қандай жыл?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6578" y="4857760"/>
            <a:ext cx="166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Жылқы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5572140"/>
            <a:ext cx="5620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5.Қазақтың үш биін ата.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4876" y="6000768"/>
            <a:ext cx="4336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Төле, Қазбек,Әйтеке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596" y="635795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4282" y="0"/>
            <a:ext cx="8929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6.Қазақстан Республикасы тәуелсіздігін қашан жариялады.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0430" y="1071546"/>
            <a:ext cx="5383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1991 </a:t>
            </a:r>
            <a:r>
              <a:rPr lang="kk-KZ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жылы,16-желтоқсан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28736"/>
            <a:ext cx="792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7.ҚР әнұранының сөзін жазған кімдер?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2214554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Ж.Нәжімеденов,Н.Назарбаев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714620"/>
            <a:ext cx="8786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8.Ұлы Отан соғысы қай жылдар аралығында болды?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8" y="3357562"/>
            <a:ext cx="2547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1941-1945ж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929066"/>
            <a:ext cx="8286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9.Ұлы Отан соғысына қатысқан қазақтың батыр қыздары  кім?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5786454"/>
            <a:ext cx="6295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10.Балаларды қорғау күні.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388" y="6334780"/>
            <a:ext cx="2177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1-маусым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03326" y="5072074"/>
            <a:ext cx="5780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Ә.Молдағулова,М.Маметова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8820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11.”Бөбек ” қорының президенті кім?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4876" y="571480"/>
            <a:ext cx="388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Сара Алпысқызы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071546"/>
            <a:ext cx="6239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12.Абайдың шын аты кім?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6446" y="1785926"/>
            <a:ext cx="1978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Ибраһим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2428868"/>
            <a:ext cx="6447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13.Күйді орындаушы адам.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7884" y="3000372"/>
            <a:ext cx="1330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күйші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3643314"/>
            <a:ext cx="7560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14.Жеміс неден пайда болады?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9322" y="4357694"/>
            <a:ext cx="1556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гүлден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4857760"/>
            <a:ext cx="65453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15.Ұя салмайтын,жұмыртқа</a:t>
            </a:r>
          </a:p>
          <a:p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баспайтын құс.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72198" y="6072206"/>
            <a:ext cx="1335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көкек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596" y="0"/>
            <a:ext cx="6271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16.Құстар қалай көбейеді?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53531" y="642918"/>
            <a:ext cx="4990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Жұмыртқа басу арқылы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42984"/>
            <a:ext cx="93583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17.ҚР-ның ақшасы(теңге)қашан енгізілді?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6380" y="1928802"/>
            <a:ext cx="3666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1993ж,15 қараша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28868"/>
            <a:ext cx="6696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18.Елтаңба авторларын ата.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9" y="2928934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Шота-Аман Уалиханов,Ж.Мәлібеков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330" y="3500438"/>
            <a:ext cx="90476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19.Қазақстанда алғаш ғарышқа ұшқан </a:t>
            </a:r>
          </a:p>
          <a:p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кім?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3504" y="4357694"/>
            <a:ext cx="3613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Тоқтар Әубәкіров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5143512"/>
            <a:ext cx="8286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20.Ел басқару саласындағы ең жоғарғы лауазым қалай аталады?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69632" y="6334780"/>
            <a:ext cx="2374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Президент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13"/>
          <p:cNvSpPr>
            <a:spLocks noChangeArrowheads="1" noChangeShapeType="1" noTextEdit="1"/>
          </p:cNvSpPr>
          <p:nvPr/>
        </p:nvSpPr>
        <p:spPr bwMode="auto">
          <a:xfrm>
            <a:off x="2571736" y="1357298"/>
            <a:ext cx="3873514" cy="107157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ІІ </a:t>
            </a:r>
            <a:r>
              <a:rPr lang="ru-RU" sz="36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кезең</a:t>
            </a:r>
            <a:endParaRPr lang="ru-RU" sz="36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hlink"/>
              </a:solidFill>
              <a:latin typeface="Arial"/>
              <a:cs typeface="Arial"/>
            </a:endParaRPr>
          </a:p>
        </p:txBody>
      </p:sp>
      <p:sp>
        <p:nvSpPr>
          <p:cNvPr id="8" name="WordArt 14"/>
          <p:cNvSpPr>
            <a:spLocks noChangeArrowheads="1" noChangeShapeType="1" noTextEdit="1"/>
          </p:cNvSpPr>
          <p:nvPr/>
        </p:nvSpPr>
        <p:spPr bwMode="auto">
          <a:xfrm>
            <a:off x="1285852" y="2428868"/>
            <a:ext cx="5786478" cy="24288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79"/>
              </a:avLst>
            </a:prstTxWarp>
          </a:bodyPr>
          <a:lstStyle/>
          <a:p>
            <a:pPr algn="ctr"/>
            <a:r>
              <a:rPr lang="kk-KZ" sz="3600" kern="10" spc="72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Дода</a:t>
            </a:r>
            <a:endParaRPr lang="ru-RU" sz="3600" kern="10" spc="72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9" name="Picture 7" descr="bar0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ынып кошб1">
  <a:themeElements>
    <a:clrScheme name="Сынып кошб1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ынып кошб1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ынып кошб1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ынып кошб1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ынып кошб1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ынып кошб1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ынып кошб1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ынып кошб1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Сынып кошб1</Template>
  <TotalTime>284</TotalTime>
  <Words>536</Words>
  <Application>Microsoft Office PowerPoint</Application>
  <PresentationFormat>Экран (4:3)</PresentationFormat>
  <Paragraphs>170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Сынып кошб1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Раздолненская СШ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Айнагуль</dc:creator>
  <cp:lastModifiedBy>c400</cp:lastModifiedBy>
  <cp:revision>18</cp:revision>
  <dcterms:created xsi:type="dcterms:W3CDTF">2012-01-17T07:23:32Z</dcterms:created>
  <dcterms:modified xsi:type="dcterms:W3CDTF">2014-02-04T09:25:15Z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643136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D5.0.5</vt:lpwstr>
  </property>
</Properties>
</file>