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3F0851C-DFD1-4B5A-BF2D-202ACA5912DF}" type="datetimeFigureOut">
              <a:rPr lang="ru-RU" smtClean="0"/>
              <a:pPr/>
              <a:t>03.08.2014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051128-E647-4237-BD9D-DE2ED8219BD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F0851C-DFD1-4B5A-BF2D-202ACA5912DF}" type="datetimeFigureOut">
              <a:rPr lang="ru-RU" smtClean="0"/>
              <a:pPr/>
              <a:t>03.08.2014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051128-E647-4237-BD9D-DE2ED8219BD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F0851C-DFD1-4B5A-BF2D-202ACA5912DF}" type="datetimeFigureOut">
              <a:rPr lang="ru-RU" smtClean="0"/>
              <a:pPr/>
              <a:t>03.08.2014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051128-E647-4237-BD9D-DE2ED8219BD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F0851C-DFD1-4B5A-BF2D-202ACA5912DF}" type="datetimeFigureOut">
              <a:rPr lang="ru-RU" smtClean="0"/>
              <a:pPr/>
              <a:t>03.08.2014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051128-E647-4237-BD9D-DE2ED8219BD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3F0851C-DFD1-4B5A-BF2D-202ACA5912DF}" type="datetimeFigureOut">
              <a:rPr lang="ru-RU" smtClean="0"/>
              <a:pPr/>
              <a:t>03.08.2014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051128-E647-4237-BD9D-DE2ED8219BD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3F0851C-DFD1-4B5A-BF2D-202ACA5912DF}" type="datetimeFigureOut">
              <a:rPr lang="ru-RU" smtClean="0"/>
              <a:pPr/>
              <a:t>03.08.2014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051128-E647-4237-BD9D-DE2ED8219BD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3F0851C-DFD1-4B5A-BF2D-202ACA5912DF}" type="datetimeFigureOut">
              <a:rPr lang="ru-RU" smtClean="0"/>
              <a:pPr/>
              <a:t>03.08.2014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D051128-E647-4237-BD9D-DE2ED8219BD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3F0851C-DFD1-4B5A-BF2D-202ACA5912DF}" type="datetimeFigureOut">
              <a:rPr lang="ru-RU" smtClean="0"/>
              <a:pPr/>
              <a:t>03.08.2014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D051128-E647-4237-BD9D-DE2ED8219BD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3F0851C-DFD1-4B5A-BF2D-202ACA5912DF}" type="datetimeFigureOut">
              <a:rPr lang="ru-RU" smtClean="0"/>
              <a:pPr/>
              <a:t>03.08.2014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D051128-E647-4237-BD9D-DE2ED8219BD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3F0851C-DFD1-4B5A-BF2D-202ACA5912DF}" type="datetimeFigureOut">
              <a:rPr lang="ru-RU" smtClean="0"/>
              <a:pPr/>
              <a:t>03.08.2014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051128-E647-4237-BD9D-DE2ED8219BD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3F0851C-DFD1-4B5A-BF2D-202ACA5912DF}" type="datetimeFigureOut">
              <a:rPr lang="ru-RU" smtClean="0"/>
              <a:pPr/>
              <a:t>03.08.2014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051128-E647-4237-BD9D-DE2ED8219BD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0851C-DFD1-4B5A-BF2D-202ACA5912DF}" type="datetimeFigureOut">
              <a:rPr lang="ru-RU" smtClean="0"/>
              <a:pPr/>
              <a:t>03.08.2014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51128-E647-4237-BD9D-DE2ED8219BD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11.jpeg"/><Relationship Id="rId2"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22.jpeg"/><Relationship Id="rId4" Type="http://schemas.openxmlformats.org/officeDocument/2006/relationships/image" Target="../media/image21.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29.gif"/><Relationship Id="rId5" Type="http://schemas.openxmlformats.org/officeDocument/2006/relationships/image" Target="../media/image28.gif"/><Relationship Id="rId4" Type="http://schemas.openxmlformats.org/officeDocument/2006/relationships/image" Target="../media/image27.pn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C:\Users\Гулжан\Desktop\рамки\фоторам\369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027" name="Rectangle 3"/>
          <p:cNvSpPr>
            <a:spLocks noChangeArrowheads="1"/>
          </p:cNvSpPr>
          <p:nvPr/>
        </p:nvSpPr>
        <p:spPr bwMode="auto">
          <a:xfrm>
            <a:off x="500034" y="642918"/>
            <a:ext cx="8429684" cy="3658023"/>
          </a:xfrm>
          <a:prstGeom prst="rect">
            <a:avLst/>
          </a:prstGeom>
          <a:noFill/>
          <a:ln w="9525">
            <a:noFill/>
            <a:miter lim="800000"/>
            <a:headEnd/>
            <a:tailEnd/>
          </a:ln>
          <a:effectLst/>
        </p:spPr>
        <p:txBody>
          <a:bodyPr vert="horz" wrap="square" lIns="91440" tIns="45720" rIns="91440" bIns="45720" numCol="1" anchor="ctr" anchorCtr="0" compatLnSpc="1">
            <a:prstTxWarp prst="textWave2">
              <a:avLst>
                <a:gd name="adj1" fmla="val 12500"/>
                <a:gd name="adj2" fmla="val 2154"/>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8800" b="1" i="0" u="none" strike="noStrike" normalizeH="0" baseline="0" dirty="0" smtClean="0">
                <a:ln w="10541" cmpd="sng">
                  <a:solidFill>
                    <a:srgbClr val="0070C0"/>
                  </a:solidFill>
                  <a:prstDash val="solid"/>
                </a:ln>
                <a:solidFill>
                  <a:srgbClr val="002060"/>
                </a:solidFill>
                <a:latin typeface="Times New Roman" pitchFamily="18" charset="0"/>
                <a:ea typeface="Calibri" pitchFamily="34" charset="0"/>
                <a:cs typeface="Times New Roman" pitchFamily="18" charset="0"/>
              </a:rPr>
              <a:t>Үй </a:t>
            </a:r>
          </a:p>
          <a:p>
            <a:pPr marL="0" marR="0" lvl="0" indent="0" algn="ctr" defTabSz="914400" rtl="0" eaLnBrk="1" fontAlgn="base" latinLnBrk="0" hangingPunct="1">
              <a:lnSpc>
                <a:spcPct val="100000"/>
              </a:lnSpc>
              <a:spcBef>
                <a:spcPct val="0"/>
              </a:spcBef>
              <a:spcAft>
                <a:spcPct val="0"/>
              </a:spcAft>
              <a:buClrTx/>
              <a:buSzTx/>
              <a:buFontTx/>
              <a:buNone/>
              <a:tabLst/>
            </a:pPr>
            <a:r>
              <a:rPr lang="kk-KZ" sz="8800" b="1" dirty="0" smtClean="0">
                <a:ln w="10541" cmpd="sng">
                  <a:solidFill>
                    <a:srgbClr val="0070C0"/>
                  </a:solidFill>
                  <a:prstDash val="solid"/>
                </a:ln>
                <a:solidFill>
                  <a:srgbClr val="002060"/>
                </a:solidFill>
                <a:latin typeface="Times New Roman" pitchFamily="18" charset="0"/>
                <a:ea typeface="Calibri" pitchFamily="34" charset="0"/>
                <a:cs typeface="Times New Roman" pitchFamily="18" charset="0"/>
              </a:rPr>
              <a:t>х</a:t>
            </a:r>
            <a:r>
              <a:rPr kumimoji="0" lang="kk-KZ" sz="8800" b="1" i="0" u="none" strike="noStrike" normalizeH="0" baseline="0" dirty="0" smtClean="0">
                <a:ln w="10541" cmpd="sng">
                  <a:solidFill>
                    <a:srgbClr val="0070C0"/>
                  </a:solidFill>
                  <a:prstDash val="solid"/>
                </a:ln>
                <a:solidFill>
                  <a:srgbClr val="002060"/>
                </a:solidFill>
                <a:latin typeface="Times New Roman" pitchFamily="18" charset="0"/>
                <a:ea typeface="Calibri" pitchFamily="34" charset="0"/>
                <a:cs typeface="Times New Roman" pitchFamily="18" charset="0"/>
              </a:rPr>
              <a:t>айуанаттары</a:t>
            </a:r>
            <a:r>
              <a:rPr kumimoji="0" lang="kk-KZ" sz="8800" b="1" i="0" u="none" strike="noStrike" normalizeH="0" baseline="0" dirty="0" smtClean="0">
                <a:ln w="10541" cmpd="sng">
                  <a:solidFill>
                    <a:srgbClr val="0070C0"/>
                  </a:solidFill>
                  <a:prstDash val="solid"/>
                </a:ln>
                <a:solidFill>
                  <a:srgbClr val="002060"/>
                </a:solidFill>
                <a:latin typeface="Times New Roman" pitchFamily="18" charset="0"/>
                <a:ea typeface="Calibri" pitchFamily="34"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lang="kk-KZ" sz="8800" b="1" dirty="0" smtClean="0">
                <a:ln w="10541" cmpd="sng">
                  <a:solidFill>
                    <a:srgbClr val="0070C0"/>
                  </a:solidFill>
                  <a:prstDash val="solid"/>
                </a:ln>
                <a:solidFill>
                  <a:srgbClr val="002060"/>
                </a:solidFill>
                <a:latin typeface="Times New Roman" pitchFamily="18" charset="0"/>
                <a:ea typeface="Calibri" pitchFamily="34" charset="0"/>
                <a:cs typeface="Times New Roman" pitchFamily="18" charset="0"/>
              </a:rPr>
              <a:t>Төрт түлік.</a:t>
            </a:r>
            <a:r>
              <a:rPr kumimoji="0" lang="kk-KZ" sz="8800" b="1" i="0" u="none" strike="noStrike" normalizeH="0" baseline="0" dirty="0" smtClean="0">
                <a:ln w="10541" cmpd="sng">
                  <a:solidFill>
                    <a:srgbClr val="0070C0"/>
                  </a:solidFill>
                  <a:prstDash val="solid"/>
                </a:ln>
                <a:solidFill>
                  <a:srgbClr val="002060"/>
                </a:solidFill>
                <a:latin typeface="Times New Roman" pitchFamily="18" charset="0"/>
                <a:ea typeface="Calibri" pitchFamily="34" charset="0"/>
                <a:cs typeface="Times New Roman" pitchFamily="18" charset="0"/>
              </a:rPr>
              <a:t> </a:t>
            </a:r>
            <a:endParaRPr kumimoji="0" lang="kk-KZ" sz="13800" b="1" i="0" u="none" strike="noStrike" normalizeH="0" baseline="0" dirty="0" smtClean="0">
              <a:ln w="10541" cmpd="sng">
                <a:solidFill>
                  <a:srgbClr val="0070C0"/>
                </a:solidFill>
                <a:prstDash val="solid"/>
              </a:ln>
              <a:solidFill>
                <a:srgbClr val="002060"/>
              </a:solidFill>
              <a:latin typeface="Arial" pitchFamily="34" charset="0"/>
              <a:cs typeface="Arial" pitchFamily="34" charset="0"/>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diamond(in)">
                                      <p:cBhvr>
                                        <p:cTn id="7" dur="2000"/>
                                        <p:tgtEl>
                                          <p:spTgt spid="1027">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027">
                                            <p:txEl>
                                              <p:pRg st="1" end="1"/>
                                            </p:txEl>
                                          </p:spTgt>
                                        </p:tgtEl>
                                        <p:attrNameLst>
                                          <p:attrName>style.visibility</p:attrName>
                                        </p:attrNameLst>
                                      </p:cBhvr>
                                      <p:to>
                                        <p:strVal val="visible"/>
                                      </p:to>
                                    </p:set>
                                    <p:animEffect transition="in" filter="diamond(in)">
                                      <p:cBhvr>
                                        <p:cTn id="10" dur="2000"/>
                                        <p:tgtEl>
                                          <p:spTgt spid="1027">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animEffect transition="in" filter="diamond(in)">
                                      <p:cBhvr>
                                        <p:cTn id="13" dur="2000"/>
                                        <p:tgtEl>
                                          <p:spTgt spid="10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srcRect/>
          <a:stretch>
            <a:fillRect/>
          </a:stretch>
        </p:blipFill>
        <p:spPr bwMode="auto">
          <a:xfrm>
            <a:off x="0" y="0"/>
            <a:ext cx="5214942" cy="6858000"/>
          </a:xfrm>
          <a:prstGeom prst="rect">
            <a:avLst/>
          </a:prstGeom>
          <a:noFill/>
          <a:ln w="9525">
            <a:noFill/>
            <a:miter lim="800000"/>
            <a:headEnd/>
            <a:tailEnd/>
          </a:ln>
        </p:spPr>
      </p:pic>
      <p:sp>
        <p:nvSpPr>
          <p:cNvPr id="21505" name="Rectangle 1"/>
          <p:cNvSpPr>
            <a:spLocks noChangeArrowheads="1"/>
          </p:cNvSpPr>
          <p:nvPr/>
        </p:nvSpPr>
        <p:spPr bwMode="auto">
          <a:xfrm>
            <a:off x="5143504" y="0"/>
            <a:ext cx="400049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Сиыр:</a:t>
            </a:r>
            <a:r>
              <a:rPr kumimoji="0" lang="kk-KZ"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Сиырдан да бізге көптеген пайдалы өнімдер аламыз. Оның етін тағамға пайдаласақ, сүтінен құрт, май, қаймақ сынды тағам аламыз. Баяғыда қазақтар өгізді жазда арбаға, қыста шанаға жеккен, сондықтан сиырда бізге көлік ретінде пайдасыг тигізе алады.</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 calcmode="lin" valueType="num">
                                      <p:cBhvr additive="base">
                                        <p:cTn id="7" dur="500" fill="hold"/>
                                        <p:tgtEl>
                                          <p:spTgt spid="2150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кой.jpg"/>
          <p:cNvPicPr/>
          <p:nvPr/>
        </p:nvPicPr>
        <p:blipFill>
          <a:blip r:embed="rId2"/>
          <a:srcRect/>
          <a:stretch>
            <a:fillRect/>
          </a:stretch>
        </p:blipFill>
        <p:spPr bwMode="auto">
          <a:xfrm>
            <a:off x="0" y="0"/>
            <a:ext cx="4714876" cy="3500438"/>
          </a:xfrm>
          <a:prstGeom prst="rect">
            <a:avLst/>
          </a:prstGeom>
          <a:noFill/>
          <a:ln w="9525">
            <a:noFill/>
            <a:miter lim="800000"/>
            <a:headEnd/>
            <a:tailEnd/>
          </a:ln>
        </p:spPr>
      </p:pic>
      <p:pic>
        <p:nvPicPr>
          <p:cNvPr id="5" name="Рисунок 4" descr="I:\ешкі.jpg"/>
          <p:cNvPicPr/>
          <p:nvPr/>
        </p:nvPicPr>
        <p:blipFill>
          <a:blip r:embed="rId3"/>
          <a:srcRect/>
          <a:stretch>
            <a:fillRect/>
          </a:stretch>
        </p:blipFill>
        <p:spPr bwMode="auto">
          <a:xfrm>
            <a:off x="4714876" y="0"/>
            <a:ext cx="4429124" cy="3500438"/>
          </a:xfrm>
          <a:prstGeom prst="rect">
            <a:avLst/>
          </a:prstGeom>
          <a:noFill/>
          <a:ln w="9525">
            <a:noFill/>
            <a:miter lim="800000"/>
            <a:headEnd/>
            <a:tailEnd/>
          </a:ln>
        </p:spPr>
      </p:pic>
      <p:sp>
        <p:nvSpPr>
          <p:cNvPr id="23553" name="Rectangle 1"/>
          <p:cNvSpPr>
            <a:spLocks noChangeArrowheads="1"/>
          </p:cNvSpPr>
          <p:nvPr/>
        </p:nvSpPr>
        <p:spPr bwMode="auto">
          <a:xfrm>
            <a:off x="0" y="3643314"/>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Қой мен ешкі:</a:t>
            </a:r>
            <a:r>
              <a:rPr kumimoji="0" lang="kk-KZ"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бұлар ұсақ малға жатады.Қой мен ешкінің жүнін, түбіттерін киім тоқуға аламыз. Терісінен небір бағалы заттар тіктіреміз. Және қой мен ешкінің сүтінің де пайдасы бар. Оны көбіне емдік сүттер ретінде пайдалануға болады.</a:t>
            </a:r>
            <a:endParaRPr kumimoji="0" lang="kk-KZ"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3">
                                            <p:txEl>
                                              <p:pRg st="0" end="0"/>
                                            </p:txEl>
                                          </p:spTgt>
                                        </p:tgtEl>
                                        <p:attrNameLst>
                                          <p:attrName>style.visibility</p:attrName>
                                        </p:attrNameLst>
                                      </p:cBhvr>
                                      <p:to>
                                        <p:strVal val="visible"/>
                                      </p:to>
                                    </p:set>
                                    <p:anim calcmode="lin" valueType="num">
                                      <p:cBhvr additive="base">
                                        <p:cTn id="7" dur="500" fill="hold"/>
                                        <p:tgtEl>
                                          <p:spTgt spid="235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Гулжан\Desktop\рамки\фоторам\ұү..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2500298" y="1214422"/>
            <a:ext cx="4857784" cy="4154984"/>
          </a:xfrm>
          <a:prstGeom prst="rect">
            <a:avLst/>
          </a:prstGeom>
        </p:spPr>
        <p:txBody>
          <a:bodyPr wrap="square">
            <a:spAutoFit/>
          </a:bodyPr>
          <a:lstStyle/>
          <a:p>
            <a:pPr algn="ctr"/>
            <a:r>
              <a:rPr lang="kk-KZ" sz="3200" b="1" dirty="0" smtClean="0">
                <a:latin typeface="Times New Roman" pitchFamily="18" charset="0"/>
                <a:ea typeface="Calibri" pitchFamily="34" charset="0"/>
                <a:cs typeface="Times New Roman" pitchFamily="18" charset="0"/>
              </a:rPr>
              <a:t>Дәптермен жұмыс(  </a:t>
            </a:r>
            <a:r>
              <a:rPr lang="kk-KZ" sz="2000" dirty="0" smtClean="0">
                <a:latin typeface="Times New Roman" pitchFamily="18" charset="0"/>
                <a:ea typeface="Calibri" pitchFamily="34" charset="0"/>
                <a:cs typeface="Times New Roman" pitchFamily="18" charset="0"/>
              </a:rPr>
              <a:t>(оқушылардың есептеу операциясын дамыту)</a:t>
            </a:r>
            <a:endParaRPr lang="kk-KZ" sz="3200" dirty="0" smtClean="0">
              <a:latin typeface="Times New Roman" pitchFamily="18" charset="0"/>
              <a:ea typeface="Calibri" pitchFamily="34" charset="0"/>
              <a:cs typeface="Times New Roman" pitchFamily="18" charset="0"/>
            </a:endParaRPr>
          </a:p>
          <a:p>
            <a:r>
              <a:rPr kumimoji="0" lang="kk-KZ" sz="32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Орындалған</a:t>
            </a:r>
            <a:r>
              <a:rPr kumimoji="0" lang="kk-KZ" sz="320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әрбір тапсырмаға және 1-2 қатеге  қызыл жолақша</a:t>
            </a:r>
            <a:r>
              <a:rPr kumimoji="0" lang="kk-KZ" sz="32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.2-4 қатеге сары жолақша, 4 немесе оданда көп қатеге көк жолақша беріледі.</a:t>
            </a:r>
            <a:endParaRPr lang="ru-RU"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5">
                                            <p:txEl>
                                              <p:pRg st="0" end="0"/>
                                            </p:txEl>
                                          </p:spTgt>
                                        </p:tgtEl>
                                        <p:attrNameLst>
                                          <p:attrName>ppt_w</p:attrName>
                                        </p:attrNameLst>
                                      </p:cBhvr>
                                    </p:anim>
                                    <p:anim by="(#ppt_w*0.50)" calcmode="lin" valueType="num">
                                      <p:cBhvr>
                                        <p:cTn id="8" dur="500" decel="50000" autoRev="1" fill="hold">
                                          <p:stCondLst>
                                            <p:cond delay="0"/>
                                          </p:stCondLst>
                                        </p:cTn>
                                        <p:tgtEl>
                                          <p:spTgt spid="5">
                                            <p:txEl>
                                              <p:pRg st="0" end="0"/>
                                            </p:txEl>
                                          </p:spTgt>
                                        </p:tgtEl>
                                        <p:attrNameLst>
                                          <p:attrName>ppt_x</p:attrName>
                                        </p:attrNameLst>
                                      </p:cBhvr>
                                    </p:anim>
                                    <p:anim from="(-#ppt_h/2)" to="(#ppt_y)" calcmode="lin" valueType="num">
                                      <p:cBhvr>
                                        <p:cTn id="9" dur="1000" fill="hold">
                                          <p:stCondLst>
                                            <p:cond delay="0"/>
                                          </p:stCondLst>
                                        </p:cTn>
                                        <p:tgtEl>
                                          <p:spTgt spid="5">
                                            <p:txEl>
                                              <p:pRg st="0" end="0"/>
                                            </p:txEl>
                                          </p:spTgt>
                                        </p:tgtEl>
                                        <p:attrNameLst>
                                          <p:attrName>ppt_y</p:attrName>
                                        </p:attrNameLst>
                                      </p:cBhvr>
                                    </p:anim>
                                    <p:animRot by="21600000">
                                      <p:cBhvr>
                                        <p:cTn id="10" dur="1000" fill="hold">
                                          <p:stCondLst>
                                            <p:cond delay="0"/>
                                          </p:stCondLst>
                                        </p:cTn>
                                        <p:tgtEl>
                                          <p:spTgt spid="5">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5">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5">
                                            <p:txEl>
                                              <p:pRg st="1" end="1"/>
                                            </p:txEl>
                                          </p:spTgt>
                                        </p:tgtEl>
                                        <p:attrNameLst>
                                          <p:attrName>ppt_w</p:attrName>
                                        </p:attrNameLst>
                                      </p:cBhvr>
                                    </p:anim>
                                    <p:anim by="(#ppt_w*0.50)" calcmode="lin" valueType="num">
                                      <p:cBhvr>
                                        <p:cTn id="14" dur="500" decel="50000" autoRev="1" fill="hold">
                                          <p:stCondLst>
                                            <p:cond delay="0"/>
                                          </p:stCondLst>
                                        </p:cTn>
                                        <p:tgtEl>
                                          <p:spTgt spid="5">
                                            <p:txEl>
                                              <p:pRg st="1" end="1"/>
                                            </p:txEl>
                                          </p:spTgt>
                                        </p:tgtEl>
                                        <p:attrNameLst>
                                          <p:attrName>ppt_x</p:attrName>
                                        </p:attrNameLst>
                                      </p:cBhvr>
                                    </p:anim>
                                    <p:anim from="(-#ppt_h/2)" to="(#ppt_y)" calcmode="lin" valueType="num">
                                      <p:cBhvr>
                                        <p:cTn id="15" dur="1000" fill="hold">
                                          <p:stCondLst>
                                            <p:cond delay="0"/>
                                          </p:stCondLst>
                                        </p:cTn>
                                        <p:tgtEl>
                                          <p:spTgt spid="5">
                                            <p:txEl>
                                              <p:pRg st="1" end="1"/>
                                            </p:txEl>
                                          </p:spTgt>
                                        </p:tgtEl>
                                        <p:attrNameLst>
                                          <p:attrName>ppt_y</p:attrName>
                                        </p:attrNameLst>
                                      </p:cBhvr>
                                    </p:anim>
                                    <p:animRot by="21600000">
                                      <p:cBhvr>
                                        <p:cTn id="16" dur="1000" fill="hold">
                                          <p:stCondLst>
                                            <p:cond delay="0"/>
                                          </p:stCondLst>
                                        </p:cTn>
                                        <p:tgtEl>
                                          <p:spTgt spid="5">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25602" name="Picture 2" descr="C:\Users\Гулжан\Desktop\рамки\фоторам\куцй.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Прямоугольник 5"/>
          <p:cNvSpPr/>
          <p:nvPr/>
        </p:nvSpPr>
        <p:spPr>
          <a:xfrm>
            <a:off x="1214414" y="1214422"/>
            <a:ext cx="6572296" cy="5355312"/>
          </a:xfrm>
          <a:prstGeom prst="rect">
            <a:avLst/>
          </a:prstGeom>
        </p:spPr>
        <p:txBody>
          <a:bodyPr wrap="square">
            <a:spAutoFit/>
          </a:bodyPr>
          <a:lstStyle/>
          <a:p>
            <a:pPr algn="ctr"/>
            <a:r>
              <a:rPr lang="kk-KZ" b="1" dirty="0" smtClean="0">
                <a:latin typeface="Times New Roman" pitchFamily="18" charset="0"/>
                <a:cs typeface="Times New Roman" pitchFamily="18" charset="0"/>
              </a:rPr>
              <a:t>І деңгейлі оқушыларға  </a:t>
            </a:r>
          </a:p>
          <a:p>
            <a:pPr algn="ctr"/>
            <a:r>
              <a:rPr lang="kk-KZ" b="1" dirty="0" smtClean="0">
                <a:latin typeface="Times New Roman" pitchFamily="18" charset="0"/>
                <a:cs typeface="Times New Roman" pitchFamily="18" charset="0"/>
              </a:rPr>
              <a:t>№1</a:t>
            </a:r>
          </a:p>
          <a:p>
            <a:r>
              <a:rPr lang="kk-KZ" dirty="0" smtClean="0">
                <a:latin typeface="Times New Roman" pitchFamily="18" charset="0"/>
                <a:cs typeface="Times New Roman" pitchFamily="18" charset="0"/>
              </a:rPr>
              <a:t>Аулада 1 ешкі, 2 қой және 3 тауық бар. Барлығының аяқтарын қосқанда қанша аяқ бар? </a:t>
            </a:r>
            <a:r>
              <a:rPr lang="kk-KZ" dirty="0">
                <a:latin typeface="Times New Roman" pitchFamily="18" charset="0"/>
                <a:cs typeface="Times New Roman" pitchFamily="18" charset="0"/>
              </a:rPr>
              <a:t>(</a:t>
            </a:r>
            <a:r>
              <a:rPr lang="kk-KZ" dirty="0" smtClean="0">
                <a:latin typeface="Times New Roman" pitchFamily="18" charset="0"/>
                <a:cs typeface="Times New Roman" pitchFamily="18" charset="0"/>
              </a:rPr>
              <a:t>18 аяқ)</a:t>
            </a:r>
          </a:p>
          <a:p>
            <a:pPr algn="ctr"/>
            <a:r>
              <a:rPr lang="kk-KZ" b="1" dirty="0" smtClean="0">
                <a:latin typeface="Times New Roman" pitchFamily="18" charset="0"/>
                <a:cs typeface="Times New Roman" pitchFamily="18" charset="0"/>
              </a:rPr>
              <a:t>№2</a:t>
            </a:r>
          </a:p>
          <a:p>
            <a:r>
              <a:rPr lang="kk-KZ" dirty="0" smtClean="0">
                <a:latin typeface="Times New Roman" pitchFamily="18" charset="0"/>
                <a:cs typeface="Times New Roman" pitchFamily="18" charset="0"/>
              </a:rPr>
              <a:t>Өрісте 150  ұсақ мал жайылып жүр. Оларды 3 қораға тең етіп қамау үшін неше қойдан қамаймыз? (50 қойдан) </a:t>
            </a:r>
          </a:p>
          <a:p>
            <a:pPr algn="ctr"/>
            <a:r>
              <a:rPr lang="kk-KZ" b="1" dirty="0" smtClean="0">
                <a:latin typeface="Times New Roman" pitchFamily="18" charset="0"/>
                <a:cs typeface="Times New Roman" pitchFamily="18" charset="0"/>
              </a:rPr>
              <a:t>ІІ деңгейлі оқушыларға </a:t>
            </a:r>
          </a:p>
          <a:p>
            <a:pPr algn="ctr"/>
            <a:r>
              <a:rPr lang="kk-KZ" b="1" dirty="0" smtClean="0">
                <a:latin typeface="Times New Roman" pitchFamily="18" charset="0"/>
                <a:cs typeface="Times New Roman" pitchFamily="18" charset="0"/>
              </a:rPr>
              <a:t>№1</a:t>
            </a:r>
          </a:p>
          <a:p>
            <a:r>
              <a:rPr lang="kk-KZ" dirty="0" smtClean="0">
                <a:latin typeface="Times New Roman" pitchFamily="18" charset="0"/>
                <a:cs typeface="Times New Roman" pitchFamily="18" charset="0"/>
              </a:rPr>
              <a:t>Өрісте 37 қой және одан 15-кем ешкі жайылып жүр. Өрістегі ешкінің саны қанша? (22 ешкі)</a:t>
            </a:r>
          </a:p>
          <a:p>
            <a:pPr algn="ctr"/>
            <a:r>
              <a:rPr lang="kk-KZ" b="1" dirty="0" smtClean="0">
                <a:latin typeface="Times New Roman" pitchFamily="18" charset="0"/>
                <a:cs typeface="Times New Roman" pitchFamily="18" charset="0"/>
              </a:rPr>
              <a:t>ІІІ деңгейлі оқушыларға </a:t>
            </a:r>
          </a:p>
          <a:p>
            <a:pPr algn="ctr"/>
            <a:r>
              <a:rPr lang="kk-KZ" b="1" dirty="0" smtClean="0">
                <a:latin typeface="Times New Roman" pitchFamily="18" charset="0"/>
                <a:cs typeface="Times New Roman" pitchFamily="18" charset="0"/>
              </a:rPr>
              <a:t>№1</a:t>
            </a:r>
          </a:p>
          <a:p>
            <a:r>
              <a:rPr lang="kk-KZ" dirty="0" smtClean="0">
                <a:latin typeface="Times New Roman" pitchFamily="18" charset="0"/>
                <a:cs typeface="Times New Roman" pitchFamily="18" charset="0"/>
              </a:rPr>
              <a:t>Санжар қорадғы 6 қозысының 2-уін Әлиге берді. Санжарда неше қозы қалды? (4 қозы)</a:t>
            </a:r>
          </a:p>
          <a:p>
            <a:endParaRPr lang="kk-KZ" dirty="0" smtClean="0">
              <a:latin typeface="Times New Roman" pitchFamily="18" charset="0"/>
              <a:cs typeface="Times New Roman" pitchFamily="18" charset="0"/>
            </a:endParaRPr>
          </a:p>
          <a:p>
            <a:pPr algn="ctr"/>
            <a:endParaRPr lang="kk-KZ" dirty="0" smtClean="0">
              <a:latin typeface="Times New Roman" pitchFamily="18" charset="0"/>
              <a:cs typeface="Times New Roman" pitchFamily="18" charset="0"/>
            </a:endParaRPr>
          </a:p>
          <a:p>
            <a:r>
              <a:rPr lang="kk-KZ" dirty="0">
                <a:latin typeface="Times New Roman" pitchFamily="18" charset="0"/>
                <a:cs typeface="Times New Roman" pitchFamily="18" charset="0"/>
              </a:rPr>
              <a:t> </a:t>
            </a:r>
            <a:endParaRPr lang="kk-KZ"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 calcmode="lin" valueType="num">
                                      <p:cBhvr additive="base">
                                        <p:cTn id="43"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 calcmode="lin" valueType="num">
                                      <p:cBhvr additive="base">
                                        <p:cTn id="4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6">
                                            <p:txEl>
                                              <p:pRg st="13" end="13"/>
                                            </p:txEl>
                                          </p:spTgt>
                                        </p:tgtEl>
                                        <p:attrNameLst>
                                          <p:attrName>style.visibility</p:attrName>
                                        </p:attrNameLst>
                                      </p:cBhvr>
                                      <p:to>
                                        <p:strVal val="visible"/>
                                      </p:to>
                                    </p:set>
                                    <p:anim calcmode="lin" valueType="num">
                                      <p:cBhvr additive="base">
                                        <p:cTn id="51" dur="500" fill="hold"/>
                                        <p:tgtEl>
                                          <p:spTgt spid="6">
                                            <p:txEl>
                                              <p:pRg st="13" end="1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Гулжан\Desktop\рамки\фоторам\өөө.jpg"/>
          <p:cNvPicPr>
            <a:picLocks noChangeAspect="1" noChangeArrowheads="1"/>
          </p:cNvPicPr>
          <p:nvPr/>
        </p:nvPicPr>
        <p:blipFill>
          <a:blip r:embed="rId2"/>
          <a:srcRect/>
          <a:stretch>
            <a:fillRect/>
          </a:stretch>
        </p:blipFill>
        <p:spPr bwMode="auto">
          <a:xfrm>
            <a:off x="0" y="0"/>
            <a:ext cx="9143999" cy="6858000"/>
          </a:xfrm>
          <a:prstGeom prst="rect">
            <a:avLst/>
          </a:prstGeom>
          <a:noFill/>
        </p:spPr>
      </p:pic>
      <p:sp>
        <p:nvSpPr>
          <p:cNvPr id="5" name="Прямоугольник 4"/>
          <p:cNvSpPr/>
          <p:nvPr/>
        </p:nvSpPr>
        <p:spPr>
          <a:xfrm>
            <a:off x="1214414" y="1928802"/>
            <a:ext cx="6858047" cy="2256368"/>
          </a:xfrm>
          <a:prstGeom prst="rect">
            <a:avLst/>
          </a:prstGeom>
        </p:spPr>
        <p:txBody>
          <a:bodyPr wrap="square">
            <a:prstTxWarp prst="textWave1">
              <a:avLst/>
            </a:prstTxWarp>
            <a:spAutoFit/>
          </a:bodyPr>
          <a:lstStyle/>
          <a:p>
            <a:pPr algn="ctr"/>
            <a:r>
              <a:rPr lang="kk-K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Сергіту сәті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5">
                                            <p:txEl>
                                              <p:pRg st="0" end="0"/>
                                            </p:txEl>
                                          </p:spTgt>
                                        </p:tgtEl>
                                        <p:attrNameLst>
                                          <p:attrName>style.visibility</p:attrName>
                                        </p:attrNameLst>
                                      </p:cBhvr>
                                      <p:to>
                                        <p:strVal val="visible"/>
                                      </p:to>
                                    </p:set>
                                    <p:set>
                                      <p:cBhvr>
                                        <p:cTn id="7" dur="455" fill="hold">
                                          <p:stCondLst>
                                            <p:cond delay="0"/>
                                          </p:stCondLst>
                                        </p:cTn>
                                        <p:tgtEl>
                                          <p:spTgt spid="5">
                                            <p:txEl>
                                              <p:pRg st="0" end="0"/>
                                            </p:txEl>
                                          </p:spTgt>
                                        </p:tgtEl>
                                        <p:attrNameLst>
                                          <p:attrName>style.rotation</p:attrName>
                                        </p:attrNameLst>
                                      </p:cBhvr>
                                      <p:to>
                                        <p:strVal val="-45.0"/>
                                      </p:to>
                                    </p:set>
                                    <p:anim calcmode="lin" valueType="num">
                                      <p:cBhvr>
                                        <p:cTn id="8" dur="455" fill="hold">
                                          <p:stCondLst>
                                            <p:cond delay="455"/>
                                          </p:stCondLst>
                                        </p:cTn>
                                        <p:tgtEl>
                                          <p:spTgt spid="5">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3" descr="C:\Users\Гулжан\Desktop\рамки\фоторам\......jpg"/>
          <p:cNvPicPr>
            <a:picLocks noChangeAspect="1" noChangeArrowheads="1"/>
          </p:cNvPicPr>
          <p:nvPr/>
        </p:nvPicPr>
        <p:blipFill>
          <a:blip r:embed="rId2"/>
          <a:srcRect/>
          <a:stretch>
            <a:fillRect/>
          </a:stretch>
        </p:blipFill>
        <p:spPr bwMode="auto">
          <a:xfrm>
            <a:off x="0" y="0"/>
            <a:ext cx="9143999" cy="6858000"/>
          </a:xfrm>
          <a:prstGeom prst="rect">
            <a:avLst/>
          </a:prstGeom>
          <a:noFill/>
        </p:spPr>
      </p:pic>
      <p:sp>
        <p:nvSpPr>
          <p:cNvPr id="6" name="Прямоугольник 5"/>
          <p:cNvSpPr/>
          <p:nvPr/>
        </p:nvSpPr>
        <p:spPr>
          <a:xfrm>
            <a:off x="1000100" y="500042"/>
            <a:ext cx="5286412" cy="3477875"/>
          </a:xfrm>
          <a:prstGeom prst="rect">
            <a:avLst/>
          </a:prstGeom>
        </p:spPr>
        <p:txBody>
          <a:bodyPr wrap="square">
            <a:spAutoFit/>
          </a:bodyPr>
          <a:lstStyle/>
          <a:p>
            <a:pPr algn="ctr"/>
            <a:r>
              <a:rPr lang="kk-KZ" sz="2800" b="1" dirty="0" smtClean="0">
                <a:latin typeface="Times New Roman" pitchFamily="18" charset="0"/>
                <a:cs typeface="Times New Roman" pitchFamily="18" charset="0"/>
              </a:rPr>
              <a:t>І деңгейлі оқушыларға </a:t>
            </a:r>
          </a:p>
          <a:p>
            <a:r>
              <a:rPr lang="kk-KZ" sz="2400" b="1" dirty="0" smtClean="0">
                <a:latin typeface="Times New Roman" pitchFamily="18" charset="0"/>
                <a:cs typeface="Times New Roman" pitchFamily="18" charset="0"/>
              </a:rPr>
              <a:t>Ойын: Балықтың қаңқасын толықтыр.</a:t>
            </a:r>
          </a:p>
          <a:p>
            <a:r>
              <a:rPr lang="kk-KZ" sz="2400" b="1" dirty="0" smtClean="0">
                <a:latin typeface="Times New Roman" pitchFamily="18" charset="0"/>
                <a:cs typeface="Times New Roman" pitchFamily="18" charset="0"/>
              </a:rPr>
              <a:t>Мақсаты:</a:t>
            </a:r>
            <a:r>
              <a:rPr lang="kk-KZ" sz="2400" dirty="0" smtClean="0">
                <a:latin typeface="Times New Roman" pitchFamily="18" charset="0"/>
                <a:cs typeface="Times New Roman" pitchFamily="18" charset="0"/>
              </a:rPr>
              <a:t>Оқушылардың сөйлеу тілін түзетіп, сөздік қорын дамыту. Балықтың оң жақ қабырғасына үй жануарлары туралы жазу. Сол қабырғасына  олардан алынатын өнімдерді жазу</a:t>
            </a:r>
            <a:endParaRPr lang="kk-KZ"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Гулжан\Desktop\рамки\фоторам\33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1357290" y="642918"/>
            <a:ext cx="6286544" cy="954107"/>
          </a:xfrm>
          <a:prstGeom prst="rect">
            <a:avLst/>
          </a:prstGeom>
        </p:spPr>
        <p:txBody>
          <a:bodyPr wrap="square">
            <a:spAutoFit/>
          </a:bodyPr>
          <a:lstStyle/>
          <a:p>
            <a:pPr algn="ctr"/>
            <a:r>
              <a:rPr lang="kk-KZ" sz="2800" b="1" dirty="0" smtClean="0">
                <a:latin typeface="Times New Roman" pitchFamily="18" charset="0"/>
                <a:cs typeface="Times New Roman" pitchFamily="18" charset="0"/>
              </a:rPr>
              <a:t>         </a:t>
            </a:r>
          </a:p>
          <a:p>
            <a:pPr algn="ctr"/>
            <a:r>
              <a:rPr lang="kk-KZ" sz="2800" b="1" dirty="0">
                <a:latin typeface="Times New Roman" pitchFamily="18" charset="0"/>
                <a:cs typeface="Times New Roman" pitchFamily="18" charset="0"/>
              </a:rPr>
              <a:t> </a:t>
            </a:r>
            <a:r>
              <a:rPr lang="kk-KZ" sz="2800" b="1" dirty="0" smtClean="0">
                <a:latin typeface="Times New Roman" pitchFamily="18" charset="0"/>
                <a:cs typeface="Times New Roman" pitchFamily="18" charset="0"/>
              </a:rPr>
              <a:t>            ІІ деңгейлі оқушыларға </a:t>
            </a:r>
          </a:p>
        </p:txBody>
      </p:sp>
      <p:sp>
        <p:nvSpPr>
          <p:cNvPr id="6" name="Прямоугольник 5"/>
          <p:cNvSpPr/>
          <p:nvPr/>
        </p:nvSpPr>
        <p:spPr>
          <a:xfrm>
            <a:off x="1500166" y="1071546"/>
            <a:ext cx="6000792" cy="3170099"/>
          </a:xfrm>
          <a:prstGeom prst="rect">
            <a:avLst/>
          </a:prstGeom>
        </p:spPr>
        <p:txBody>
          <a:bodyPr wrap="square">
            <a:spAutoFit/>
          </a:bodyPr>
          <a:lstStyle/>
          <a:p>
            <a:endParaRPr lang="kk-KZ" sz="3200" b="1" dirty="0" smtClean="0">
              <a:latin typeface="Times New Roman" pitchFamily="18" charset="0"/>
              <a:cs typeface="Times New Roman" pitchFamily="18" charset="0"/>
            </a:endParaRPr>
          </a:p>
          <a:p>
            <a:pPr algn="ctr"/>
            <a:endParaRPr lang="kk-KZ" sz="2800" b="1" dirty="0" smtClean="0">
              <a:latin typeface="Times New Roman" pitchFamily="18" charset="0"/>
              <a:cs typeface="Times New Roman" pitchFamily="18" charset="0"/>
            </a:endParaRPr>
          </a:p>
          <a:p>
            <a:pPr algn="ctr"/>
            <a:r>
              <a:rPr lang="kk-KZ" sz="2800" b="1" dirty="0" smtClean="0">
                <a:latin typeface="Times New Roman" pitchFamily="18" charset="0"/>
                <a:cs typeface="Times New Roman" pitchFamily="18" charset="0"/>
              </a:rPr>
              <a:t>Ойын: “Адасқан әріптер”</a:t>
            </a:r>
          </a:p>
          <a:p>
            <a:pPr algn="ctr"/>
            <a:r>
              <a:rPr lang="kk-KZ" sz="2800" b="1" dirty="0" smtClean="0">
                <a:latin typeface="Times New Roman" pitchFamily="18" charset="0"/>
                <a:cs typeface="Times New Roman" pitchFamily="18" charset="0"/>
              </a:rPr>
              <a:t>Мақсаты: Жазылған сөздердің қатесін тауып дұрыс жаз. </a:t>
            </a:r>
          </a:p>
          <a:p>
            <a:pPr algn="ctr"/>
            <a:r>
              <a:rPr lang="kk-KZ" sz="2800" dirty="0" smtClean="0">
                <a:latin typeface="Times New Roman" pitchFamily="18" charset="0"/>
                <a:cs typeface="Times New Roman" pitchFamily="18" charset="0"/>
              </a:rPr>
              <a:t>СТҮ, ҮЙЕТ, ЕШІК, СЫРИ, ЫЛЖҚЫ, ҚЗЫМЫ, ШБАТҰ</a:t>
            </a:r>
            <a:r>
              <a:rPr lang="kk-KZ" sz="2800" b="1"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anim calcmode="lin" valueType="num">
                                      <p:cBhvr additive="base">
                                        <p:cTn id="1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 calcmode="lin" valueType="num">
                                      <p:cBhvr additive="base">
                                        <p:cTn id="1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Гулжан\Desktop\рамки\фоторам\8888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1714480" y="1000108"/>
            <a:ext cx="5643601" cy="3046988"/>
          </a:xfrm>
          <a:prstGeom prst="rect">
            <a:avLst/>
          </a:prstGeom>
        </p:spPr>
        <p:txBody>
          <a:bodyPr wrap="square">
            <a:spAutoFit/>
          </a:bodyPr>
          <a:lstStyle/>
          <a:p>
            <a:pPr algn="ctr"/>
            <a:r>
              <a:rPr lang="kk-KZ" sz="2400" b="1" dirty="0" smtClean="0">
                <a:latin typeface="Times New Roman" pitchFamily="18" charset="0"/>
                <a:cs typeface="Times New Roman" pitchFamily="18" charset="0"/>
              </a:rPr>
              <a:t>ІІІ деңгейлі оқушыларға</a:t>
            </a:r>
          </a:p>
          <a:p>
            <a:r>
              <a:rPr lang="kk-KZ" sz="2400" b="1" dirty="0" smtClean="0">
                <a:latin typeface="Times New Roman" pitchFamily="18" charset="0"/>
                <a:cs typeface="Times New Roman" pitchFamily="18" charset="0"/>
              </a:rPr>
              <a:t>Ойын:Сиқырлы қарындаш. </a:t>
            </a:r>
          </a:p>
          <a:p>
            <a:r>
              <a:rPr lang="kk-KZ" sz="2400" b="1" dirty="0" smtClean="0">
                <a:latin typeface="Times New Roman" pitchFamily="18" charset="0"/>
                <a:cs typeface="Times New Roman" pitchFamily="18" charset="0"/>
              </a:rPr>
              <a:t>Мақсаты:</a:t>
            </a:r>
            <a:r>
              <a:rPr lang="kk-KZ" sz="2400" dirty="0" smtClean="0">
                <a:latin typeface="Times New Roman" pitchFamily="18" charset="0"/>
                <a:cs typeface="Times New Roman" pitchFamily="18" charset="0"/>
              </a:rPr>
              <a:t> Үй жануарларымен дала жануарларын ажырата білуге үйрету.</a:t>
            </a:r>
          </a:p>
          <a:p>
            <a:r>
              <a:rPr lang="kk-KZ" sz="2400" dirty="0" smtClean="0">
                <a:latin typeface="Times New Roman" pitchFamily="18" charset="0"/>
                <a:cs typeface="Times New Roman" pitchFamily="18" charset="0"/>
              </a:rPr>
              <a:t>Шарты: Үй жануарларыынң суреті бар қарындашты қызыл құтыға, дала жануарының суреті салынған қарындашты көк құтыға салу қажет.</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магнитный диск 3"/>
          <p:cNvSpPr/>
          <p:nvPr/>
        </p:nvSpPr>
        <p:spPr>
          <a:xfrm>
            <a:off x="1000100" y="214290"/>
            <a:ext cx="3000396" cy="6143668"/>
          </a:xfrm>
          <a:prstGeom prst="flowChartMagneticDisk">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latin typeface="Times New Roman" pitchFamily="18" charset="0"/>
                <a:cs typeface="Times New Roman" pitchFamily="18" charset="0"/>
              </a:rPr>
              <a:t>Үй хайуанаттары</a:t>
            </a:r>
            <a:endParaRPr lang="ru-RU" dirty="0">
              <a:latin typeface="Times New Roman" pitchFamily="18" charset="0"/>
              <a:cs typeface="Times New Roman" pitchFamily="18" charset="0"/>
            </a:endParaRPr>
          </a:p>
        </p:txBody>
      </p:sp>
      <p:sp>
        <p:nvSpPr>
          <p:cNvPr id="5" name="Блок-схема: магнитный диск 4"/>
          <p:cNvSpPr/>
          <p:nvPr/>
        </p:nvSpPr>
        <p:spPr>
          <a:xfrm>
            <a:off x="5143504" y="285728"/>
            <a:ext cx="2857520" cy="6143668"/>
          </a:xfrm>
          <a:prstGeom prst="flowChartMagneticDisk">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latin typeface="Times New Roman" pitchFamily="18" charset="0"/>
                <a:cs typeface="Times New Roman" pitchFamily="18" charset="0"/>
              </a:rPr>
              <a:t>Дала жануарлары</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wipe(down)">
                                      <p:cBhvr>
                                        <p:cTn id="15" dur="500"/>
                                        <p:tgtEl>
                                          <p:spTgt spid="5">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down)">
                                      <p:cBhvr>
                                        <p:cTn id="18"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285728"/>
            <a:ext cx="2928958" cy="14287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Равнобедренный треугольник 4"/>
          <p:cNvSpPr/>
          <p:nvPr/>
        </p:nvSpPr>
        <p:spPr>
          <a:xfrm rot="5400000">
            <a:off x="3214678" y="285728"/>
            <a:ext cx="1428760" cy="142876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285720" y="1928802"/>
            <a:ext cx="2928958" cy="14287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Равнобедренный треугольник 6"/>
          <p:cNvSpPr/>
          <p:nvPr/>
        </p:nvSpPr>
        <p:spPr>
          <a:xfrm rot="5400000">
            <a:off x="3214678" y="1928802"/>
            <a:ext cx="1428760" cy="142876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86314" y="214290"/>
            <a:ext cx="2928958" cy="1571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Равнобедренный треугольник 8"/>
          <p:cNvSpPr/>
          <p:nvPr/>
        </p:nvSpPr>
        <p:spPr>
          <a:xfrm rot="5400000">
            <a:off x="3357554" y="3643314"/>
            <a:ext cx="1428760" cy="1428760"/>
          </a:xfrm>
          <a:prstGeom prst="triangle">
            <a:avLst>
              <a:gd name="adj"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285720" y="3643314"/>
            <a:ext cx="3071834" cy="14287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Равнобедренный треугольник 10"/>
          <p:cNvSpPr/>
          <p:nvPr/>
        </p:nvSpPr>
        <p:spPr>
          <a:xfrm rot="5400000">
            <a:off x="7643818" y="285744"/>
            <a:ext cx="1571636" cy="1428728"/>
          </a:xfrm>
          <a:prstGeom prst="triangle">
            <a:avLst>
              <a:gd name="adj" fmla="val 526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4714876" y="2143116"/>
            <a:ext cx="2928958" cy="14287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Равнобедренный треугольник 12"/>
          <p:cNvSpPr/>
          <p:nvPr/>
        </p:nvSpPr>
        <p:spPr>
          <a:xfrm rot="5400000">
            <a:off x="7572380" y="2214570"/>
            <a:ext cx="1428760" cy="1285852"/>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Равнобедренный треугольник 13"/>
          <p:cNvSpPr/>
          <p:nvPr/>
        </p:nvSpPr>
        <p:spPr>
          <a:xfrm rot="5400000">
            <a:off x="7679537" y="4036239"/>
            <a:ext cx="1571636" cy="135729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4786314" y="4000504"/>
            <a:ext cx="3000396" cy="14287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Picture 7" descr="ффф"/>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643570" y="3929066"/>
            <a:ext cx="1411284" cy="1466807"/>
          </a:xfrm>
          <a:prstGeom prst="rect">
            <a:avLst/>
          </a:prstGeom>
          <a:noFill/>
          <a:ln w="9525">
            <a:noFill/>
            <a:miter lim="800000"/>
            <a:headEnd/>
            <a:tailEnd/>
          </a:ln>
        </p:spPr>
      </p:pic>
      <p:pic>
        <p:nvPicPr>
          <p:cNvPr id="30722" name="Picture 2" descr="D:\Картинки\ЖИВОТНЫЕ\wolf001.jpg"/>
          <p:cNvPicPr>
            <a:picLocks noChangeAspect="1" noChangeArrowheads="1"/>
          </p:cNvPicPr>
          <p:nvPr/>
        </p:nvPicPr>
        <p:blipFill>
          <a:blip r:embed="rId3" cstate="print"/>
          <a:srcRect/>
          <a:stretch>
            <a:fillRect/>
          </a:stretch>
        </p:blipFill>
        <p:spPr bwMode="auto">
          <a:xfrm>
            <a:off x="1071538" y="3786190"/>
            <a:ext cx="1519214" cy="1139411"/>
          </a:xfrm>
          <a:prstGeom prst="rect">
            <a:avLst/>
          </a:prstGeom>
          <a:noFill/>
        </p:spPr>
      </p:pic>
      <p:pic>
        <p:nvPicPr>
          <p:cNvPr id="30723" name="Picture 3" descr="D:\Картинки\ЖИВОТНЫЕ\Тигр 02.JPG"/>
          <p:cNvPicPr>
            <a:picLocks noChangeAspect="1" noChangeArrowheads="1"/>
          </p:cNvPicPr>
          <p:nvPr/>
        </p:nvPicPr>
        <p:blipFill>
          <a:blip r:embed="rId4" cstate="print"/>
          <a:srcRect/>
          <a:stretch>
            <a:fillRect/>
          </a:stretch>
        </p:blipFill>
        <p:spPr bwMode="auto">
          <a:xfrm>
            <a:off x="1000100" y="357166"/>
            <a:ext cx="1523984" cy="1142988"/>
          </a:xfrm>
          <a:prstGeom prst="rect">
            <a:avLst/>
          </a:prstGeom>
          <a:noFill/>
        </p:spPr>
      </p:pic>
      <p:pic>
        <p:nvPicPr>
          <p:cNvPr id="30724" name="Picture 4" descr="D:\7 қазына\jylky.jpg"/>
          <p:cNvPicPr>
            <a:picLocks noChangeAspect="1" noChangeArrowheads="1"/>
          </p:cNvPicPr>
          <p:nvPr/>
        </p:nvPicPr>
        <p:blipFill>
          <a:blip r:embed="rId5"/>
          <a:srcRect/>
          <a:stretch>
            <a:fillRect/>
          </a:stretch>
        </p:blipFill>
        <p:spPr bwMode="auto">
          <a:xfrm>
            <a:off x="857224" y="2000240"/>
            <a:ext cx="1571636" cy="1214446"/>
          </a:xfrm>
          <a:prstGeom prst="rect">
            <a:avLst/>
          </a:prstGeom>
          <a:noFill/>
        </p:spPr>
      </p:pic>
      <p:pic>
        <p:nvPicPr>
          <p:cNvPr id="21" name="Рисунок 20"/>
          <p:cNvPicPr/>
          <p:nvPr/>
        </p:nvPicPr>
        <p:blipFill>
          <a:blip r:embed="rId6"/>
          <a:srcRect/>
          <a:stretch>
            <a:fillRect/>
          </a:stretch>
        </p:blipFill>
        <p:spPr bwMode="auto">
          <a:xfrm>
            <a:off x="5214942" y="428604"/>
            <a:ext cx="1928826" cy="1000108"/>
          </a:xfrm>
          <a:prstGeom prst="rect">
            <a:avLst/>
          </a:prstGeom>
          <a:noFill/>
          <a:ln w="9525">
            <a:noFill/>
            <a:miter lim="800000"/>
            <a:headEnd/>
            <a:tailEnd/>
          </a:ln>
        </p:spPr>
      </p:pic>
      <p:pic>
        <p:nvPicPr>
          <p:cNvPr id="22" name="Рисунок 21" descr="I:\кой.jpg"/>
          <p:cNvPicPr/>
          <p:nvPr/>
        </p:nvPicPr>
        <p:blipFill>
          <a:blip r:embed="rId7"/>
          <a:srcRect/>
          <a:stretch>
            <a:fillRect/>
          </a:stretch>
        </p:blipFill>
        <p:spPr bwMode="auto">
          <a:xfrm>
            <a:off x="5357818" y="2143116"/>
            <a:ext cx="1571636" cy="135732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2"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0" fill="hold"/>
                                        <p:tgtEl>
                                          <p:spTgt spid="16"/>
                                        </p:tgtEl>
                                        <p:attrNameLst>
                                          <p:attrName>ppt_x</p:attrName>
                                        </p:attrNameLst>
                                      </p:cBhvr>
                                      <p:tavLst>
                                        <p:tav tm="0">
                                          <p:val>
                                            <p:strVal val="1+#ppt_w/2"/>
                                          </p:val>
                                        </p:tav>
                                        <p:tav tm="100000">
                                          <p:val>
                                            <p:strVal val="#ppt_x"/>
                                          </p:val>
                                        </p:tav>
                                      </p:tavLst>
                                    </p:anim>
                                    <p:anim calcmode="lin" valueType="num">
                                      <p:cBhvr additive="base">
                                        <p:cTn id="8" dur="5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p:cTn id="13" dur="500" fill="hold"/>
                                        <p:tgtEl>
                                          <p:spTgt spid="22"/>
                                        </p:tgtEl>
                                        <p:attrNameLst>
                                          <p:attrName>ppt_w</p:attrName>
                                        </p:attrNameLst>
                                      </p:cBhvr>
                                      <p:tavLst>
                                        <p:tav tm="0">
                                          <p:val>
                                            <p:fltVal val="0"/>
                                          </p:val>
                                        </p:tav>
                                        <p:tav tm="100000">
                                          <p:val>
                                            <p:strVal val="#ppt_w"/>
                                          </p:val>
                                        </p:tav>
                                      </p:tavLst>
                                    </p:anim>
                                    <p:anim calcmode="lin" valueType="num">
                                      <p:cBhvr>
                                        <p:cTn id="14" dur="500" fill="hold"/>
                                        <p:tgtEl>
                                          <p:spTgt spid="22"/>
                                        </p:tgtEl>
                                        <p:attrNameLst>
                                          <p:attrName>ppt_h</p:attrName>
                                        </p:attrNameLst>
                                      </p:cBhvr>
                                      <p:tavLst>
                                        <p:tav tm="0">
                                          <p:val>
                                            <p:fltVal val="0"/>
                                          </p:val>
                                        </p:tav>
                                        <p:tav tm="100000">
                                          <p:val>
                                            <p:strVal val="#ppt_h"/>
                                          </p:val>
                                        </p:tav>
                                      </p:tavLst>
                                    </p:anim>
                                    <p:anim calcmode="lin" valueType="num">
                                      <p:cBhvr>
                                        <p:cTn id="15" dur="500" fill="hold"/>
                                        <p:tgtEl>
                                          <p:spTgt spid="22"/>
                                        </p:tgtEl>
                                        <p:attrNameLst>
                                          <p:attrName>style.rotation</p:attrName>
                                        </p:attrNameLst>
                                      </p:cBhvr>
                                      <p:tavLst>
                                        <p:tav tm="0">
                                          <p:val>
                                            <p:fltVal val="360"/>
                                          </p:val>
                                        </p:tav>
                                        <p:tav tm="100000">
                                          <p:val>
                                            <p:fltVal val="0"/>
                                          </p:val>
                                        </p:tav>
                                      </p:tavLst>
                                    </p:anim>
                                    <p:animEffect transition="in" filter="fade">
                                      <p:cBhvr>
                                        <p:cTn id="16" dur="500"/>
                                        <p:tgtEl>
                                          <p:spTgt spid="22"/>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checkerboard(across)">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9" presetClass="entr" presetSubtype="10" fill="hold" nodeType="clickEffect">
                                  <p:stCondLst>
                                    <p:cond delay="0"/>
                                  </p:stCondLst>
                                  <p:childTnLst>
                                    <p:set>
                                      <p:cBhvr>
                                        <p:cTn id="25" dur="1" fill="hold">
                                          <p:stCondLst>
                                            <p:cond delay="0"/>
                                          </p:stCondLst>
                                        </p:cTn>
                                        <p:tgtEl>
                                          <p:spTgt spid="30723"/>
                                        </p:tgtEl>
                                        <p:attrNameLst>
                                          <p:attrName>style.visibility</p:attrName>
                                        </p:attrNameLst>
                                      </p:cBhvr>
                                      <p:to>
                                        <p:strVal val="visible"/>
                                      </p:to>
                                    </p:set>
                                    <p:anim calcmode="lin" valueType="num">
                                      <p:cBhvr>
                                        <p:cTn id="26" dur="5000" fill="hold"/>
                                        <p:tgtEl>
                                          <p:spTgt spid="30723"/>
                                        </p:tgtEl>
                                        <p:attrNameLst>
                                          <p:attrName>ppt_w</p:attrName>
                                        </p:attrNameLst>
                                      </p:cBhvr>
                                      <p:tavLst>
                                        <p:tav tm="0" fmla="#ppt_w*sin(2.5*pi*$)">
                                          <p:val>
                                            <p:fltVal val="0"/>
                                          </p:val>
                                        </p:tav>
                                        <p:tav tm="100000">
                                          <p:val>
                                            <p:fltVal val="1"/>
                                          </p:val>
                                        </p:tav>
                                      </p:tavLst>
                                    </p:anim>
                                    <p:anim calcmode="lin" valueType="num">
                                      <p:cBhvr>
                                        <p:cTn id="27" dur="5000" fill="hold"/>
                                        <p:tgtEl>
                                          <p:spTgt spid="30723"/>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nodeType="clickEffect">
                                  <p:stCondLst>
                                    <p:cond delay="0"/>
                                  </p:stCondLst>
                                  <p:childTnLst>
                                    <p:set>
                                      <p:cBhvr>
                                        <p:cTn id="31" dur="1" fill="hold">
                                          <p:stCondLst>
                                            <p:cond delay="0"/>
                                          </p:stCondLst>
                                        </p:cTn>
                                        <p:tgtEl>
                                          <p:spTgt spid="30724"/>
                                        </p:tgtEl>
                                        <p:attrNameLst>
                                          <p:attrName>style.visibility</p:attrName>
                                        </p:attrNameLst>
                                      </p:cBhvr>
                                      <p:to>
                                        <p:strVal val="visible"/>
                                      </p:to>
                                    </p:set>
                                    <p:animScale>
                                      <p:cBhvr>
                                        <p:cTn id="32" dur="1000" decel="50000" fill="hold">
                                          <p:stCondLst>
                                            <p:cond delay="0"/>
                                          </p:stCondLst>
                                        </p:cTn>
                                        <p:tgtEl>
                                          <p:spTgt spid="307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30724"/>
                                        </p:tgtEl>
                                        <p:attrNameLst>
                                          <p:attrName>ppt_x</p:attrName>
                                          <p:attrName>ppt_y</p:attrName>
                                        </p:attrNameLst>
                                      </p:cBhvr>
                                    </p:animMotion>
                                    <p:animEffect transition="in" filter="fade">
                                      <p:cBhvr>
                                        <p:cTn id="34" dur="1000"/>
                                        <p:tgtEl>
                                          <p:spTgt spid="30724"/>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30722"/>
                                        </p:tgtEl>
                                        <p:attrNameLst>
                                          <p:attrName>style.visibility</p:attrName>
                                        </p:attrNameLst>
                                      </p:cBhvr>
                                      <p:to>
                                        <p:strVal val="visible"/>
                                      </p:to>
                                    </p:set>
                                    <p:animEffect transition="in" filter="dissolve">
                                      <p:cBhvr>
                                        <p:cTn id="39"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098" name="Picture 2" descr="C:\Users\Гулжан\Desktop\рамки\фоторам\дло.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099" name="Rectangle 3"/>
          <p:cNvSpPr>
            <a:spLocks noChangeArrowheads="1"/>
          </p:cNvSpPr>
          <p:nvPr/>
        </p:nvSpPr>
        <p:spPr bwMode="auto">
          <a:xfrm rot="240825">
            <a:off x="4726659" y="1338923"/>
            <a:ext cx="4308276" cy="4708981"/>
          </a:xfrm>
          <a:prstGeom prst="rect">
            <a:avLst/>
          </a:prstGeom>
          <a:noFill/>
          <a:ln w="9525">
            <a:noFill/>
            <a:miter lim="800000"/>
            <a:headEnd/>
            <a:tailEnd/>
          </a:ln>
          <a:effectLst/>
          <a:scene3d>
            <a:camera prst="obliqueTopRight"/>
            <a:lightRig rig="threePt" dir="t"/>
          </a:scene3d>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Түзете-дамытушылық мақсаты:</a:t>
            </a:r>
            <a:r>
              <a:rPr kumimoji="0" lang="kk-KZ"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Ойлау, сөйлеу, есте сақтау және есептеу операцияларын  түзету, сөздік қорын дамыту;</a:t>
            </a:r>
            <a:endParaRPr kumimoji="0" lang="ru-RU" sz="11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Тәрбиелік мақсаты:</a:t>
            </a:r>
            <a:r>
              <a:rPr kumimoji="0" lang="kk-KZ"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Үй хайуанаттарын күтіп баптауға, олардың пайдасын түсіндіре отырып, жан- жануарға деген қамқорлық, аяушылық сезімдерін ояту;</a:t>
            </a:r>
            <a:endParaRPr kumimoji="0" lang="ru-RU" sz="11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Білімділік мақсаты:</a:t>
            </a:r>
            <a:r>
              <a:rPr kumimoji="0" lang="kk-KZ"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Үй хайуанаттарының пайдасын, олардан алатын өнімдерді ұлттық тағамдар туралы кеңінен мағлұмат беру.</a:t>
            </a:r>
            <a:endParaRPr kumimoji="0" lang="kk-KZ" sz="32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 calcmode="lin" valueType="num">
                                      <p:cBhvr additive="base">
                                        <p:cTn id="1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7" name="Picture 3" descr="C:\Users\Гулжан\Desktop\рамки\фоторам\images (11)па.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6" name="Прямоугольник 5"/>
          <p:cNvSpPr/>
          <p:nvPr/>
        </p:nvSpPr>
        <p:spPr>
          <a:xfrm>
            <a:off x="428596" y="357166"/>
            <a:ext cx="7929618" cy="4647426"/>
          </a:xfrm>
          <a:prstGeom prst="rect">
            <a:avLst/>
          </a:prstGeom>
        </p:spPr>
        <p:txBody>
          <a:bodyPr wrap="square">
            <a:spAutoFit/>
          </a:bodyPr>
          <a:lstStyle/>
          <a:p>
            <a:pPr algn="ctr"/>
            <a:r>
              <a:rPr lang="kk-KZ" sz="4400" b="1" dirty="0" smtClean="0">
                <a:latin typeface="Times New Roman" pitchFamily="18" charset="0"/>
                <a:cs typeface="Times New Roman" pitchFamily="18" charset="0"/>
              </a:rPr>
              <a:t>Қорытынды кезең</a:t>
            </a:r>
          </a:p>
          <a:p>
            <a:endParaRPr lang="kk-KZ" sz="3600" b="1" dirty="0" smtClean="0">
              <a:latin typeface="Times New Roman" pitchFamily="18" charset="0"/>
              <a:cs typeface="Times New Roman" pitchFamily="18" charset="0"/>
            </a:endParaRPr>
          </a:p>
          <a:p>
            <a:r>
              <a:rPr lang="kk-KZ" sz="3600" i="1" dirty="0" smtClean="0">
                <a:latin typeface="Times New Roman" pitchFamily="18" charset="0"/>
                <a:cs typeface="Times New Roman" pitchFamily="18" charset="0"/>
              </a:rPr>
              <a:t>1.Бүгінгі сабақта қандай тақырыппен таныстық?</a:t>
            </a:r>
          </a:p>
          <a:p>
            <a:r>
              <a:rPr lang="kk-KZ" sz="3600" i="1" dirty="0" smtClean="0">
                <a:latin typeface="Times New Roman" pitchFamily="18" charset="0"/>
                <a:cs typeface="Times New Roman" pitchFamily="18" charset="0"/>
              </a:rPr>
              <a:t>2.Кімге қандай тапсырма қиын немесе оңай болды?</a:t>
            </a:r>
          </a:p>
          <a:p>
            <a:r>
              <a:rPr lang="kk-KZ" sz="3600" i="1" dirty="0" smtClean="0">
                <a:latin typeface="Times New Roman" pitchFamily="18" charset="0"/>
                <a:cs typeface="Times New Roman" pitchFamily="18" charset="0"/>
              </a:rPr>
              <a:t>3.Сабақтан алған әсерлеріңді смайликпен білдіріңіздер?</a:t>
            </a:r>
            <a:endParaRPr lang="ru-RU" sz="3600"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6">
                                            <p:txEl>
                                              <p:pRg st="0" end="0"/>
                                            </p:txEl>
                                          </p:spTgt>
                                        </p:tgtEl>
                                        <p:attrNameLst>
                                          <p:attrName>ppt_w</p:attrName>
                                        </p:attrNameLst>
                                      </p:cBhvr>
                                    </p:anim>
                                    <p:anim by="(#ppt_w*0.50)" calcmode="lin" valueType="num">
                                      <p:cBhvr>
                                        <p:cTn id="8" dur="500" decel="50000" autoRev="1" fill="hold">
                                          <p:stCondLst>
                                            <p:cond delay="0"/>
                                          </p:stCondLst>
                                        </p:cTn>
                                        <p:tgtEl>
                                          <p:spTgt spid="6">
                                            <p:txEl>
                                              <p:pRg st="0" end="0"/>
                                            </p:txEl>
                                          </p:spTgt>
                                        </p:tgtEl>
                                        <p:attrNameLst>
                                          <p:attrName>ppt_x</p:attrName>
                                        </p:attrNameLst>
                                      </p:cBhvr>
                                    </p:anim>
                                    <p:anim from="(-#ppt_h/2)" to="(#ppt_y)" calcmode="lin" valueType="num">
                                      <p:cBhvr>
                                        <p:cTn id="9" dur="1000" fill="hold">
                                          <p:stCondLst>
                                            <p:cond delay="0"/>
                                          </p:stCondLst>
                                        </p:cTn>
                                        <p:tgtEl>
                                          <p:spTgt spid="6">
                                            <p:txEl>
                                              <p:pRg st="0" end="0"/>
                                            </p:txEl>
                                          </p:spTgt>
                                        </p:tgtEl>
                                        <p:attrNameLst>
                                          <p:attrName>ppt_y</p:attrName>
                                        </p:attrNameLst>
                                      </p:cBhvr>
                                    </p:anim>
                                    <p:animRot by="21600000">
                                      <p:cBhvr>
                                        <p:cTn id="10" dur="1000" fill="hold">
                                          <p:stCondLst>
                                            <p:cond delay="0"/>
                                          </p:stCondLst>
                                        </p:cTn>
                                        <p:tgtEl>
                                          <p:spTgt spid="6">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6">
                                            <p:txEl>
                                              <p:pRg st="2" end="2"/>
                                            </p:txEl>
                                          </p:spTgt>
                                        </p:tgtEl>
                                        <p:attrNameLst>
                                          <p:attrName>style.visibility</p:attrName>
                                        </p:attrNameLst>
                                      </p:cBhvr>
                                      <p:to>
                                        <p:strVal val="visible"/>
                                      </p:to>
                                    </p:set>
                                    <p:anim by="(-#ppt_w*2)" calcmode="lin" valueType="num">
                                      <p:cBhvr rctx="PPT">
                                        <p:cTn id="13" dur="500" autoRev="1" fill="hold">
                                          <p:stCondLst>
                                            <p:cond delay="0"/>
                                          </p:stCondLst>
                                        </p:cTn>
                                        <p:tgtEl>
                                          <p:spTgt spid="6">
                                            <p:txEl>
                                              <p:pRg st="2" end="2"/>
                                            </p:txEl>
                                          </p:spTgt>
                                        </p:tgtEl>
                                        <p:attrNameLst>
                                          <p:attrName>ppt_w</p:attrName>
                                        </p:attrNameLst>
                                      </p:cBhvr>
                                    </p:anim>
                                    <p:anim by="(#ppt_w*0.50)" calcmode="lin" valueType="num">
                                      <p:cBhvr>
                                        <p:cTn id="14" dur="500" decel="50000" autoRev="1" fill="hold">
                                          <p:stCondLst>
                                            <p:cond delay="0"/>
                                          </p:stCondLst>
                                        </p:cTn>
                                        <p:tgtEl>
                                          <p:spTgt spid="6">
                                            <p:txEl>
                                              <p:pRg st="2" end="2"/>
                                            </p:txEl>
                                          </p:spTgt>
                                        </p:tgtEl>
                                        <p:attrNameLst>
                                          <p:attrName>ppt_x</p:attrName>
                                        </p:attrNameLst>
                                      </p:cBhvr>
                                    </p:anim>
                                    <p:anim from="(-#ppt_h/2)" to="(#ppt_y)" calcmode="lin" valueType="num">
                                      <p:cBhvr>
                                        <p:cTn id="15" dur="1000" fill="hold">
                                          <p:stCondLst>
                                            <p:cond delay="0"/>
                                          </p:stCondLst>
                                        </p:cTn>
                                        <p:tgtEl>
                                          <p:spTgt spid="6">
                                            <p:txEl>
                                              <p:pRg st="2" end="2"/>
                                            </p:txEl>
                                          </p:spTgt>
                                        </p:tgtEl>
                                        <p:attrNameLst>
                                          <p:attrName>ppt_y</p:attrName>
                                        </p:attrNameLst>
                                      </p:cBhvr>
                                    </p:anim>
                                    <p:animRot by="21600000">
                                      <p:cBhvr>
                                        <p:cTn id="16" dur="1000" fill="hold">
                                          <p:stCondLst>
                                            <p:cond delay="0"/>
                                          </p:stCondLst>
                                        </p:cTn>
                                        <p:tgtEl>
                                          <p:spTgt spid="6">
                                            <p:txEl>
                                              <p:pRg st="2" end="2"/>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6">
                                            <p:txEl>
                                              <p:pRg st="3" end="3"/>
                                            </p:txEl>
                                          </p:spTgt>
                                        </p:tgtEl>
                                        <p:attrNameLst>
                                          <p:attrName>style.visibility</p:attrName>
                                        </p:attrNameLst>
                                      </p:cBhvr>
                                      <p:to>
                                        <p:strVal val="visible"/>
                                      </p:to>
                                    </p:set>
                                    <p:anim by="(-#ppt_w*2)" calcmode="lin" valueType="num">
                                      <p:cBhvr rctx="PPT">
                                        <p:cTn id="19" dur="500" autoRev="1" fill="hold">
                                          <p:stCondLst>
                                            <p:cond delay="0"/>
                                          </p:stCondLst>
                                        </p:cTn>
                                        <p:tgtEl>
                                          <p:spTgt spid="6">
                                            <p:txEl>
                                              <p:pRg st="3" end="3"/>
                                            </p:txEl>
                                          </p:spTgt>
                                        </p:tgtEl>
                                        <p:attrNameLst>
                                          <p:attrName>ppt_w</p:attrName>
                                        </p:attrNameLst>
                                      </p:cBhvr>
                                    </p:anim>
                                    <p:anim by="(#ppt_w*0.50)" calcmode="lin" valueType="num">
                                      <p:cBhvr>
                                        <p:cTn id="20" dur="500" decel="50000" autoRev="1" fill="hold">
                                          <p:stCondLst>
                                            <p:cond delay="0"/>
                                          </p:stCondLst>
                                        </p:cTn>
                                        <p:tgtEl>
                                          <p:spTgt spid="6">
                                            <p:txEl>
                                              <p:pRg st="3" end="3"/>
                                            </p:txEl>
                                          </p:spTgt>
                                        </p:tgtEl>
                                        <p:attrNameLst>
                                          <p:attrName>ppt_x</p:attrName>
                                        </p:attrNameLst>
                                      </p:cBhvr>
                                    </p:anim>
                                    <p:anim from="(-#ppt_h/2)" to="(#ppt_y)" calcmode="lin" valueType="num">
                                      <p:cBhvr>
                                        <p:cTn id="21" dur="1000" fill="hold">
                                          <p:stCondLst>
                                            <p:cond delay="0"/>
                                          </p:stCondLst>
                                        </p:cTn>
                                        <p:tgtEl>
                                          <p:spTgt spid="6">
                                            <p:txEl>
                                              <p:pRg st="3" end="3"/>
                                            </p:txEl>
                                          </p:spTgt>
                                        </p:tgtEl>
                                        <p:attrNameLst>
                                          <p:attrName>ppt_y</p:attrName>
                                        </p:attrNameLst>
                                      </p:cBhvr>
                                    </p:anim>
                                    <p:animRot by="21600000">
                                      <p:cBhvr>
                                        <p:cTn id="22" dur="1000" fill="hold">
                                          <p:stCondLst>
                                            <p:cond delay="0"/>
                                          </p:stCondLst>
                                        </p:cTn>
                                        <p:tgtEl>
                                          <p:spTgt spid="6">
                                            <p:txEl>
                                              <p:pRg st="3" end="3"/>
                                            </p:txEl>
                                          </p:spTgt>
                                        </p:tgtEl>
                                        <p:attrNameLst>
                                          <p:attrName>r</p:attrName>
                                        </p:attrNameLst>
                                      </p:cBhvr>
                                    </p:animRot>
                                  </p:childTnLst>
                                </p:cTn>
                              </p:par>
                              <p:par>
                                <p:cTn id="23" presetID="56" presetClass="entr" presetSubtype="0" fill="hold" nodeType="withEffect">
                                  <p:stCondLst>
                                    <p:cond delay="0"/>
                                  </p:stCondLst>
                                  <p:iterate type="lt">
                                    <p:tmPct val="10000"/>
                                  </p:iterate>
                                  <p:childTnLst>
                                    <p:set>
                                      <p:cBhvr>
                                        <p:cTn id="24" dur="1" fill="hold">
                                          <p:stCondLst>
                                            <p:cond delay="0"/>
                                          </p:stCondLst>
                                        </p:cTn>
                                        <p:tgtEl>
                                          <p:spTgt spid="6">
                                            <p:txEl>
                                              <p:pRg st="4" end="4"/>
                                            </p:txEl>
                                          </p:spTgt>
                                        </p:tgtEl>
                                        <p:attrNameLst>
                                          <p:attrName>style.visibility</p:attrName>
                                        </p:attrNameLst>
                                      </p:cBhvr>
                                      <p:to>
                                        <p:strVal val="visible"/>
                                      </p:to>
                                    </p:set>
                                    <p:anim by="(-#ppt_w*2)" calcmode="lin" valueType="num">
                                      <p:cBhvr rctx="PPT">
                                        <p:cTn id="25" dur="500" autoRev="1" fill="hold">
                                          <p:stCondLst>
                                            <p:cond delay="0"/>
                                          </p:stCondLst>
                                        </p:cTn>
                                        <p:tgtEl>
                                          <p:spTgt spid="6">
                                            <p:txEl>
                                              <p:pRg st="4" end="4"/>
                                            </p:txEl>
                                          </p:spTgt>
                                        </p:tgtEl>
                                        <p:attrNameLst>
                                          <p:attrName>ppt_w</p:attrName>
                                        </p:attrNameLst>
                                      </p:cBhvr>
                                    </p:anim>
                                    <p:anim by="(#ppt_w*0.50)" calcmode="lin" valueType="num">
                                      <p:cBhvr>
                                        <p:cTn id="26" dur="500" decel="50000" autoRev="1" fill="hold">
                                          <p:stCondLst>
                                            <p:cond delay="0"/>
                                          </p:stCondLst>
                                        </p:cTn>
                                        <p:tgtEl>
                                          <p:spTgt spid="6">
                                            <p:txEl>
                                              <p:pRg st="4" end="4"/>
                                            </p:txEl>
                                          </p:spTgt>
                                        </p:tgtEl>
                                        <p:attrNameLst>
                                          <p:attrName>ppt_x</p:attrName>
                                        </p:attrNameLst>
                                      </p:cBhvr>
                                    </p:anim>
                                    <p:anim from="(-#ppt_h/2)" to="(#ppt_y)" calcmode="lin" valueType="num">
                                      <p:cBhvr>
                                        <p:cTn id="27" dur="1000" fill="hold">
                                          <p:stCondLst>
                                            <p:cond delay="0"/>
                                          </p:stCondLst>
                                        </p:cTn>
                                        <p:tgtEl>
                                          <p:spTgt spid="6">
                                            <p:txEl>
                                              <p:pRg st="4" end="4"/>
                                            </p:txEl>
                                          </p:spTgt>
                                        </p:tgtEl>
                                        <p:attrNameLst>
                                          <p:attrName>ppt_y</p:attrName>
                                        </p:attrNameLst>
                                      </p:cBhvr>
                                    </p:anim>
                                    <p:animRot by="21600000">
                                      <p:cBhvr>
                                        <p:cTn id="28" dur="1000" fill="hold">
                                          <p:stCondLst>
                                            <p:cond delay="0"/>
                                          </p:stCondLst>
                                        </p:cTn>
                                        <p:tgtEl>
                                          <p:spTgt spid="6">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Гулжан\Desktop\рамки\фоторам\қққ.jpg"/>
          <p:cNvPicPr>
            <a:picLocks noChangeAspect="1" noChangeArrowheads="1"/>
          </p:cNvPicPr>
          <p:nvPr/>
        </p:nvPicPr>
        <p:blipFill>
          <a:blip r:embed="rId2"/>
          <a:srcRect/>
          <a:stretch>
            <a:fillRect/>
          </a:stretch>
        </p:blipFill>
        <p:spPr bwMode="auto">
          <a:xfrm>
            <a:off x="0" y="0"/>
            <a:ext cx="9143999" cy="6858000"/>
          </a:xfrm>
          <a:prstGeom prst="rect">
            <a:avLst/>
          </a:prstGeom>
          <a:noFill/>
        </p:spPr>
      </p:pic>
      <p:sp>
        <p:nvSpPr>
          <p:cNvPr id="5" name="Прямоугольник 4"/>
          <p:cNvSpPr/>
          <p:nvPr/>
        </p:nvSpPr>
        <p:spPr>
          <a:xfrm>
            <a:off x="6500826" y="6072206"/>
            <a:ext cx="242889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643042" y="857232"/>
            <a:ext cx="6000792" cy="2800767"/>
          </a:xfrm>
          <a:prstGeom prst="rect">
            <a:avLst/>
          </a:prstGeom>
        </p:spPr>
        <p:txBody>
          <a:bodyPr wrap="square">
            <a:spAutoFit/>
          </a:bodyPr>
          <a:lstStyle/>
          <a:p>
            <a:pPr algn="ctr"/>
            <a:r>
              <a:rPr lang="kk-KZ" sz="2800" b="1" dirty="0" smtClean="0">
                <a:latin typeface="Times New Roman" pitchFamily="18" charset="0"/>
                <a:cs typeface="Times New Roman" pitchFamily="18" charset="0"/>
              </a:rPr>
              <a:t>Үйге тапсырма</a:t>
            </a:r>
          </a:p>
          <a:p>
            <a:pPr algn="ctr"/>
            <a:r>
              <a:rPr lang="kk-KZ" sz="2800" b="1" dirty="0" smtClean="0">
                <a:latin typeface="Times New Roman" pitchFamily="18" charset="0"/>
                <a:cs typeface="Times New Roman" pitchFamily="18" charset="0"/>
              </a:rPr>
              <a:t>І. Үй жануарлары туралы шағын әңгіме жазу</a:t>
            </a:r>
          </a:p>
          <a:p>
            <a:pPr algn="ctr"/>
            <a:r>
              <a:rPr lang="kk-KZ" sz="2800" b="1" dirty="0" smtClean="0">
                <a:latin typeface="Times New Roman" pitchFamily="18" charset="0"/>
                <a:cs typeface="Times New Roman" pitchFamily="18" charset="0"/>
              </a:rPr>
              <a:t>ІІ. Берілген сөздерге сөйлем құрау</a:t>
            </a:r>
          </a:p>
          <a:p>
            <a:pPr algn="ctr"/>
            <a:r>
              <a:rPr lang="kk-KZ" sz="2800" b="1" dirty="0" smtClean="0">
                <a:latin typeface="Times New Roman" pitchFamily="18" charset="0"/>
                <a:cs typeface="Times New Roman" pitchFamily="18" charset="0"/>
              </a:rPr>
              <a:t>ІІІ. Төрт түлікке қатысты мақал-мәтел жаттау</a:t>
            </a:r>
            <a:r>
              <a:rPr lang="kk-KZ" sz="3600" b="1" dirty="0" smtClean="0">
                <a:latin typeface="Times New Roman" pitchFamily="18" charset="0"/>
                <a:cs typeface="Times New Roman" pitchFamily="18" charset="0"/>
              </a:rPr>
              <a:t> </a:t>
            </a:r>
            <a:endParaRPr lang="ru-RU" sz="3600" b="1" dirty="0"/>
          </a:p>
        </p:txBody>
      </p:sp>
      <p:pic>
        <p:nvPicPr>
          <p:cNvPr id="7" name="Picture 19" descr="PE00014_"/>
          <p:cNvPicPr>
            <a:picLocks noChangeAspect="1" noChangeArrowheads="1"/>
          </p:cNvPicPr>
          <p:nvPr/>
        </p:nvPicPr>
        <p:blipFill>
          <a:blip r:embed="rId3"/>
          <a:srcRect/>
          <a:stretch>
            <a:fillRect/>
          </a:stretch>
        </p:blipFill>
        <p:spPr bwMode="auto">
          <a:xfrm flipH="1">
            <a:off x="3143240" y="3500437"/>
            <a:ext cx="4143404" cy="242891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1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xEl>
                                              <p:pRg st="0" end="0"/>
                                            </p:txEl>
                                          </p:spTgt>
                                        </p:tgtEl>
                                        <p:attrNameLst>
                                          <p:attrName>ppt_x</p:attrName>
                                          <p:attrName>ppt_y</p:attrName>
                                        </p:attrNameLst>
                                      </p:cBhvr>
                                    </p:animMotion>
                                    <p:animEffect transition="in" filter="fade">
                                      <p:cBhvr>
                                        <p:cTn id="9" dur="1000"/>
                                        <p:tgtEl>
                                          <p:spTgt spid="6">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Scale>
                                      <p:cBhvr>
                                        <p:cTn id="12" dur="1000" decel="50000" fill="hold">
                                          <p:stCondLst>
                                            <p:cond delay="0"/>
                                          </p:stCondLst>
                                        </p:cTn>
                                        <p:tgtEl>
                                          <p:spTgt spid="6">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
                                            <p:txEl>
                                              <p:pRg st="1" end="1"/>
                                            </p:txEl>
                                          </p:spTgt>
                                        </p:tgtEl>
                                        <p:attrNameLst>
                                          <p:attrName>ppt_x</p:attrName>
                                          <p:attrName>ppt_y</p:attrName>
                                        </p:attrNameLst>
                                      </p:cBhvr>
                                    </p:animMotion>
                                    <p:animEffect transition="in" filter="fade">
                                      <p:cBhvr>
                                        <p:cTn id="14" dur="1000"/>
                                        <p:tgtEl>
                                          <p:spTgt spid="6">
                                            <p:txEl>
                                              <p:pRg st="1" end="1"/>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Scale>
                                      <p:cBhvr>
                                        <p:cTn id="17" dur="1000" decel="50000" fill="hold">
                                          <p:stCondLst>
                                            <p:cond delay="0"/>
                                          </p:stCondLst>
                                        </p:cTn>
                                        <p:tgtEl>
                                          <p:spTgt spid="6">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6">
                                            <p:txEl>
                                              <p:pRg st="2" end="2"/>
                                            </p:txEl>
                                          </p:spTgt>
                                        </p:tgtEl>
                                        <p:attrNameLst>
                                          <p:attrName>ppt_x</p:attrName>
                                          <p:attrName>ppt_y</p:attrName>
                                        </p:attrNameLst>
                                      </p:cBhvr>
                                    </p:animMotion>
                                    <p:animEffect transition="in" filter="fade">
                                      <p:cBhvr>
                                        <p:cTn id="19" dur="1000"/>
                                        <p:tgtEl>
                                          <p:spTgt spid="6">
                                            <p:txEl>
                                              <p:pRg st="2" end="2"/>
                                            </p:txEl>
                                          </p:spTgt>
                                        </p:tgtEl>
                                      </p:cBhvr>
                                    </p:animEffect>
                                  </p:childTnLst>
                                </p:cTn>
                              </p:par>
                              <p:par>
                                <p:cTn id="20" presetID="52" presetClass="entr" presetSubtype="0" fill="hold" nodeType="with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Scale>
                                      <p:cBhvr>
                                        <p:cTn id="22" dur="1000" decel="50000" fill="hold">
                                          <p:stCondLst>
                                            <p:cond delay="0"/>
                                          </p:stCondLst>
                                        </p:cTn>
                                        <p:tgtEl>
                                          <p:spTgt spid="6">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6">
                                            <p:txEl>
                                              <p:pRg st="3" end="3"/>
                                            </p:txEl>
                                          </p:spTgt>
                                        </p:tgtEl>
                                        <p:attrNameLst>
                                          <p:attrName>ppt_x</p:attrName>
                                          <p:attrName>ppt_y</p:attrName>
                                        </p:attrNameLst>
                                      </p:cBhvr>
                                    </p:animMotion>
                                    <p:animEffect transition="in" filter="fade">
                                      <p:cBhvr>
                                        <p:cTn id="24"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33795" name="Picture 3" descr="C:\Users\Гулжан\Desktop\рамки\фоторам\33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Прямоугольник 5"/>
          <p:cNvSpPr/>
          <p:nvPr/>
        </p:nvSpPr>
        <p:spPr>
          <a:xfrm>
            <a:off x="1428728" y="1000108"/>
            <a:ext cx="6357982" cy="2246769"/>
          </a:xfrm>
          <a:prstGeom prst="rect">
            <a:avLst/>
          </a:prstGeom>
        </p:spPr>
        <p:txBody>
          <a:bodyPr wrap="square">
            <a:spAutoFit/>
          </a:bodyPr>
          <a:lstStyle/>
          <a:p>
            <a:pPr algn="ctr"/>
            <a:r>
              <a:rPr lang="kk-KZ" sz="4400" b="1" dirty="0" smtClean="0">
                <a:latin typeface="Times New Roman" pitchFamily="18" charset="0"/>
                <a:cs typeface="Times New Roman" pitchFamily="18" charset="0"/>
              </a:rPr>
              <a:t>Бағалау</a:t>
            </a:r>
          </a:p>
          <a:p>
            <a:pPr algn="ctr"/>
            <a:r>
              <a:rPr lang="kk-KZ" sz="2400" b="1" dirty="0" smtClean="0">
                <a:latin typeface="Times New Roman" pitchFamily="18" charset="0"/>
                <a:cs typeface="Times New Roman" pitchFamily="18" charset="0"/>
              </a:rPr>
              <a:t>Жинаған жолқашаның қай түсі көп сол арқылы бағаланады.Сондай-ақ сабаққа белесене қатысқан оқушыларда мақтау мадақтау.</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YZOR"/>
          <p:cNvPicPr>
            <a:picLocks noGrp="1" noChangeAspect="1" noChangeArrowheads="1" noCrop="1"/>
          </p:cNvPicPr>
          <p:nvPr>
            <p:ph type="body" idx="4294967295"/>
          </p:nvPr>
        </p:nvPicPr>
        <p:blipFill>
          <a:blip r:embed="rId3">
            <a:lum bright="70000" contrast="62000"/>
          </a:blip>
          <a:srcRect/>
          <a:stretch>
            <a:fillRect/>
          </a:stretch>
        </p:blipFill>
        <p:spPr>
          <a:xfrm>
            <a:off x="0" y="0"/>
            <a:ext cx="9144000" cy="6858000"/>
          </a:xfrm>
          <a:noFill/>
        </p:spPr>
      </p:pic>
      <p:pic>
        <p:nvPicPr>
          <p:cNvPr id="19459" name="Picture 2" descr="C:\Documents and Settings\Admin\Мои документы\43009025_121258759033345.gif"/>
          <p:cNvPicPr>
            <a:picLocks noChangeAspect="1" noChangeArrowheads="1"/>
          </p:cNvPicPr>
          <p:nvPr/>
        </p:nvPicPr>
        <p:blipFill>
          <a:blip r:embed="rId4"/>
          <a:srcRect/>
          <a:stretch>
            <a:fillRect/>
          </a:stretch>
        </p:blipFill>
        <p:spPr bwMode="auto">
          <a:xfrm rot="-1937683">
            <a:off x="250825" y="333375"/>
            <a:ext cx="1841500" cy="1508125"/>
          </a:xfrm>
          <a:prstGeom prst="rect">
            <a:avLst/>
          </a:prstGeom>
          <a:noFill/>
          <a:ln w="9525">
            <a:noFill/>
            <a:miter lim="800000"/>
            <a:headEnd/>
            <a:tailEnd/>
          </a:ln>
        </p:spPr>
      </p:pic>
      <p:pic>
        <p:nvPicPr>
          <p:cNvPr id="19460" name="Picture 2" descr="04"/>
          <p:cNvPicPr>
            <a:picLocks noChangeAspect="1" noChangeArrowheads="1" noCrop="1"/>
          </p:cNvPicPr>
          <p:nvPr/>
        </p:nvPicPr>
        <p:blipFill>
          <a:blip r:embed="rId5"/>
          <a:srcRect/>
          <a:stretch>
            <a:fillRect/>
          </a:stretch>
        </p:blipFill>
        <p:spPr bwMode="auto">
          <a:xfrm>
            <a:off x="-36513" y="3933825"/>
            <a:ext cx="6337301" cy="2135188"/>
          </a:xfrm>
          <a:prstGeom prst="rect">
            <a:avLst/>
          </a:prstGeom>
          <a:noFill/>
          <a:ln w="9525">
            <a:noFill/>
            <a:miter lim="800000"/>
            <a:headEnd/>
            <a:tailEnd/>
          </a:ln>
        </p:spPr>
      </p:pic>
      <p:pic>
        <p:nvPicPr>
          <p:cNvPr id="33798" name="Picture 6" descr="AG00373_"/>
          <p:cNvPicPr>
            <a:picLocks noChangeAspect="1" noChangeArrowheads="1" noCrop="1"/>
          </p:cNvPicPr>
          <p:nvPr/>
        </p:nvPicPr>
        <p:blipFill>
          <a:blip r:embed="rId6"/>
          <a:srcRect/>
          <a:stretch>
            <a:fillRect/>
          </a:stretch>
        </p:blipFill>
        <p:spPr bwMode="auto">
          <a:xfrm>
            <a:off x="6877050" y="4868863"/>
            <a:ext cx="2089150" cy="1722437"/>
          </a:xfrm>
          <a:prstGeom prst="rect">
            <a:avLst/>
          </a:prstGeom>
          <a:noFill/>
          <a:ln w="9525">
            <a:noFill/>
            <a:miter lim="800000"/>
            <a:headEnd/>
            <a:tailEnd/>
          </a:ln>
        </p:spPr>
      </p:pic>
      <p:sp>
        <p:nvSpPr>
          <p:cNvPr id="19462" name="Text Box 6"/>
          <p:cNvSpPr txBox="1">
            <a:spLocks noChangeArrowheads="1"/>
          </p:cNvSpPr>
          <p:nvPr/>
        </p:nvSpPr>
        <p:spPr bwMode="auto">
          <a:xfrm>
            <a:off x="3419475" y="2349500"/>
            <a:ext cx="4897438" cy="1190625"/>
          </a:xfrm>
          <a:prstGeom prst="rect">
            <a:avLst/>
          </a:prstGeom>
          <a:noFill/>
          <a:ln w="9525">
            <a:noFill/>
            <a:miter lim="800000"/>
            <a:headEnd/>
            <a:tailEnd/>
          </a:ln>
        </p:spPr>
        <p:txBody>
          <a:bodyPr>
            <a:spAutoFit/>
          </a:bodyPr>
          <a:lstStyle/>
          <a:p>
            <a:pPr>
              <a:spcBef>
                <a:spcPct val="50000"/>
              </a:spcBef>
            </a:pPr>
            <a:r>
              <a:rPr lang="kk-KZ" sz="1800">
                <a:latin typeface="Arial" pitchFamily="34" charset="0"/>
              </a:rPr>
              <a:t> </a:t>
            </a:r>
            <a:r>
              <a:rPr lang="kk-KZ" sz="3600" b="1">
                <a:solidFill>
                  <a:schemeClr val="bg1"/>
                </a:solidFill>
                <a:latin typeface="Times New Roman" pitchFamily="18" charset="0"/>
              </a:rPr>
              <a:t>Назарларыңызға</a:t>
            </a:r>
            <a:r>
              <a:rPr lang="kk-KZ" sz="3600">
                <a:solidFill>
                  <a:schemeClr val="bg1"/>
                </a:solidFill>
                <a:latin typeface="Arial" pitchFamily="34" charset="0"/>
              </a:rPr>
              <a:t> </a:t>
            </a:r>
            <a:r>
              <a:rPr lang="kk-KZ" sz="3600" b="1">
                <a:solidFill>
                  <a:schemeClr val="bg1"/>
                </a:solidFill>
                <a:latin typeface="Times New Roman" pitchFamily="18" charset="0"/>
              </a:rPr>
              <a:t>рахмет</a:t>
            </a:r>
            <a:r>
              <a:rPr lang="kk-KZ" sz="3600">
                <a:solidFill>
                  <a:schemeClr val="bg1"/>
                </a:solidFill>
                <a:latin typeface="Times New Roman" pitchFamily="18" charset="0"/>
              </a:rPr>
              <a:t>!</a:t>
            </a:r>
            <a:endParaRPr lang="ru-RU" sz="3600">
              <a:solidFill>
                <a:schemeClr val="bg1"/>
              </a:solidFill>
              <a:latin typeface="Times New Roman" pitchFamily="18" charset="0"/>
            </a:endParaRPr>
          </a:p>
        </p:txBody>
      </p:sp>
    </p:spTree>
  </p:cSld>
  <p:clrMapOvr>
    <a:masterClrMapping/>
  </p:clrMapOvr>
  <p:transition spd="med" advClick="0" advTm="5000">
    <p:wedge/>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3" presetClass="emph" presetSubtype="0" fill="remove" nodeType="afterEffect">
                                  <p:stCondLst>
                                    <p:cond delay="0"/>
                                  </p:stCondLst>
                                  <p:childTnLst>
                                    <p:animClr clrSpc="rgb" dir="cw">
                                      <p:cBhvr override="childStyle">
                                        <p:cTn id="6" dur="1500" accel="50000" autoRev="1" fill="hold" tmFilter="0, 0; .33333, 1; 1, 1">
                                          <p:stCondLst>
                                            <p:cond delay="0"/>
                                          </p:stCondLst>
                                        </p:cTn>
                                        <p:tgtEl>
                                          <p:spTgt spid="33798"/>
                                        </p:tgtEl>
                                        <p:attrNameLst>
                                          <p:attrName>style.color</p:attrName>
                                        </p:attrNameLst>
                                      </p:cBhvr>
                                      <p:to>
                                        <a:schemeClr val="tx1"/>
                                      </p:to>
                                    </p:animClr>
                                    <p:animClr clrSpc="rgb" dir="cw">
                                      <p:cBhvr>
                                        <p:cTn id="7" dur="1500" accel="50000" autoRev="1" fill="hold" tmFilter="0, 0; .33333, 1; 1, 1">
                                          <p:stCondLst>
                                            <p:cond delay="0"/>
                                          </p:stCondLst>
                                        </p:cTn>
                                        <p:tgtEl>
                                          <p:spTgt spid="33798"/>
                                        </p:tgtEl>
                                        <p:attrNameLst>
                                          <p:attrName>fillcolor</p:attrName>
                                        </p:attrNameLst>
                                      </p:cBhvr>
                                      <p:to>
                                        <a:schemeClr val="tx1"/>
                                      </p:to>
                                    </p:animClr>
                                    <p:set>
                                      <p:cBhvr>
                                        <p:cTn id="8" dur="3000" fill="hold"/>
                                        <p:tgtEl>
                                          <p:spTgt spid="33798"/>
                                        </p:tgtEl>
                                        <p:attrNameLst>
                                          <p:attrName>fill.type</p:attrName>
                                        </p:attrNameLst>
                                      </p:cBhvr>
                                      <p:to>
                                        <p:strVal val="solid"/>
                                      </p:to>
                                    </p:set>
                                    <p:set>
                                      <p:cBhvr>
                                        <p:cTn id="9" dur="3000" fill="hold"/>
                                        <p:tgtEl>
                                          <p:spTgt spid="33798"/>
                                        </p:tgtEl>
                                        <p:attrNameLst>
                                          <p:attrName>fill.on</p:attrName>
                                        </p:attrNameLst>
                                      </p:cBhvr>
                                      <p:to>
                                        <p:strVal val="true"/>
                                      </p:to>
                                    </p:set>
                                    <p:animScale>
                                      <p:cBhvr>
                                        <p:cTn id="10" dur="1500" accel="50000" autoRev="1" fill="hold" tmFilter="0, 0; .33333, 1; 1, 1">
                                          <p:stCondLst>
                                            <p:cond delay="0"/>
                                          </p:stCondLst>
                                        </p:cTn>
                                        <p:tgtEl>
                                          <p:spTgt spid="33798"/>
                                        </p:tgtEl>
                                      </p:cBhvr>
                                      <p:from x="100000" y="100000"/>
                                      <p:to x="100000" y="140000"/>
                                    </p:animScale>
                                  </p:childTnLst>
                                  <p:subTnLst>
                                    <p:audio>
                                      <p:cMediaNode>
                                        <p:cTn display="0" masterRel="sameClick">
                                          <p:stCondLst>
                                            <p:cond evt="begin" delay="0">
                                              <p:tn val="5"/>
                                            </p:cond>
                                          </p:stCondLst>
                                          <p:endCondLst>
                                            <p:cond evt="onStopAudio" delay="0">
                                              <p:tgtEl>
                                                <p:sldTgt/>
                                              </p:tgtEl>
                                            </p:cond>
                                          </p:endCondLst>
                                        </p:cTn>
                                        <p:tgtEl>
                                          <p:sndTgt r:embed="rId2"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5363" name="Picture 3" descr="C:\Users\Гулжан\Desktop\рамки\фоторам\гггг.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5364" name="Rectangle 4"/>
          <p:cNvSpPr>
            <a:spLocks noChangeArrowheads="1"/>
          </p:cNvSpPr>
          <p:nvPr/>
        </p:nvSpPr>
        <p:spPr bwMode="auto">
          <a:xfrm>
            <a:off x="642910" y="428604"/>
            <a:ext cx="7286676"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3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kk-KZ"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Түрі:</a:t>
            </a:r>
            <a:r>
              <a:rPr kumimoji="0" lang="kk-KZ"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Түзете-дамытушылық</a:t>
            </a:r>
            <a:endParaRPr kumimoji="0" lang="ru-RU" sz="1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k-KZ"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Көрнекіліктер:</a:t>
            </a:r>
            <a:r>
              <a:rPr kumimoji="0" lang="kk-KZ"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Интерактивті тақта, суреттер; сурет бөлшектері, тері бұйымдар</a:t>
            </a:r>
            <a:endParaRPr kumimoji="0" lang="ru-RU" sz="1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k-KZ"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Пәнаралық байланыс:</a:t>
            </a:r>
            <a:r>
              <a:rPr kumimoji="0" lang="kk-KZ"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математика, айналамен танысу;</a:t>
            </a:r>
            <a:endParaRPr kumimoji="0" lang="kk-KZ" sz="44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5364">
                                            <p:txEl>
                                              <p:pRg st="1" end="1"/>
                                            </p:txEl>
                                          </p:spTgt>
                                        </p:tgtEl>
                                        <p:attrNameLst>
                                          <p:attrName>style.visibility</p:attrName>
                                        </p:attrNameLst>
                                      </p:cBhvr>
                                      <p:to>
                                        <p:strVal val="visible"/>
                                      </p:to>
                                    </p:set>
                                    <p:animEffect transition="in" filter="wheel(4)">
                                      <p:cBhvr>
                                        <p:cTn id="7" dur="2000"/>
                                        <p:tgtEl>
                                          <p:spTgt spid="15364">
                                            <p:txEl>
                                              <p:pRg st="1" end="1"/>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15364">
                                            <p:txEl>
                                              <p:pRg st="2" end="2"/>
                                            </p:txEl>
                                          </p:spTgt>
                                        </p:tgtEl>
                                        <p:attrNameLst>
                                          <p:attrName>style.visibility</p:attrName>
                                        </p:attrNameLst>
                                      </p:cBhvr>
                                      <p:to>
                                        <p:strVal val="visible"/>
                                      </p:to>
                                    </p:set>
                                    <p:animEffect transition="in" filter="wheel(4)">
                                      <p:cBhvr>
                                        <p:cTn id="10" dur="2000"/>
                                        <p:tgtEl>
                                          <p:spTgt spid="15364">
                                            <p:txEl>
                                              <p:pRg st="2" end="2"/>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15364">
                                            <p:txEl>
                                              <p:pRg st="3" end="3"/>
                                            </p:txEl>
                                          </p:spTgt>
                                        </p:tgtEl>
                                        <p:attrNameLst>
                                          <p:attrName>style.visibility</p:attrName>
                                        </p:attrNameLst>
                                      </p:cBhvr>
                                      <p:to>
                                        <p:strVal val="visible"/>
                                      </p:to>
                                    </p:set>
                                    <p:animEffect transition="in" filter="wheel(4)">
                                      <p:cBhvr>
                                        <p:cTn id="13" dur="2000"/>
                                        <p:tgtEl>
                                          <p:spTgt spid="1536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6386" name="Picture 2" descr="C:\Users\Гулжан\Desktop\рамки\фоторам\еку.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6387" name="Rectangle 3"/>
          <p:cNvSpPr>
            <a:spLocks noChangeArrowheads="1"/>
          </p:cNvSpPr>
          <p:nvPr/>
        </p:nvSpPr>
        <p:spPr bwMode="auto">
          <a:xfrm rot="667142">
            <a:off x="3293578" y="692557"/>
            <a:ext cx="557280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isometricRightUp"/>
              <a:lightRig rig="threePt" dir="t"/>
            </a:scene3d>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k-K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2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Ұйымдастыру кезеңі</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1.Оқушылармен амандасу;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Түгендеу;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3.Оқушылардың назарын сабаққа аудару.</a:t>
            </a:r>
            <a:endParaRPr kumimoji="0" lang="kk-KZ"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 calcmode="lin" valueType="num">
                                      <p:cBhvr>
                                        <p:cTn id="7" dur="1000" fill="hold"/>
                                        <p:tgtEl>
                                          <p:spTgt spid="16387">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16387">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16387">
                                            <p:txEl>
                                              <p:pRg st="2" end="2"/>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6387">
                                            <p:txEl>
                                              <p:pRg st="3" end="3"/>
                                            </p:txEl>
                                          </p:spTgt>
                                        </p:tgtEl>
                                        <p:attrNameLst>
                                          <p:attrName>style.visibility</p:attrName>
                                        </p:attrNameLst>
                                      </p:cBhvr>
                                      <p:to>
                                        <p:strVal val="visible"/>
                                      </p:to>
                                    </p:set>
                                    <p:anim calcmode="lin" valueType="num">
                                      <p:cBhvr>
                                        <p:cTn id="12" dur="1000" fill="hold"/>
                                        <p:tgtEl>
                                          <p:spTgt spid="16387">
                                            <p:txEl>
                                              <p:pRg st="3" end="3"/>
                                            </p:txEl>
                                          </p:spTgt>
                                        </p:tgtEl>
                                        <p:attrNameLst>
                                          <p:attrName>ppt_w</p:attrName>
                                        </p:attrNameLst>
                                      </p:cBhvr>
                                      <p:tavLst>
                                        <p:tav tm="0">
                                          <p:val>
                                            <p:strVal val="#ppt_w*0.70"/>
                                          </p:val>
                                        </p:tav>
                                        <p:tav tm="100000">
                                          <p:val>
                                            <p:strVal val="#ppt_w"/>
                                          </p:val>
                                        </p:tav>
                                      </p:tavLst>
                                    </p:anim>
                                    <p:anim calcmode="lin" valueType="num">
                                      <p:cBhvr>
                                        <p:cTn id="13" dur="1000" fill="hold"/>
                                        <p:tgtEl>
                                          <p:spTgt spid="16387">
                                            <p:txEl>
                                              <p:pRg st="3" end="3"/>
                                            </p:txEl>
                                          </p:spTgt>
                                        </p:tgtEl>
                                        <p:attrNameLst>
                                          <p:attrName>ppt_h</p:attrName>
                                        </p:attrNameLst>
                                      </p:cBhvr>
                                      <p:tavLst>
                                        <p:tav tm="0">
                                          <p:val>
                                            <p:strVal val="#ppt_h"/>
                                          </p:val>
                                        </p:tav>
                                        <p:tav tm="100000">
                                          <p:val>
                                            <p:strVal val="#ppt_h"/>
                                          </p:val>
                                        </p:tav>
                                      </p:tavLst>
                                    </p:anim>
                                    <p:animEffect transition="in" filter="fade">
                                      <p:cBhvr>
                                        <p:cTn id="14" dur="1000"/>
                                        <p:tgtEl>
                                          <p:spTgt spid="16387">
                                            <p:txEl>
                                              <p:pRg st="3" end="3"/>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anim calcmode="lin" valueType="num">
                                      <p:cBhvr>
                                        <p:cTn id="17" dur="1000" fill="hold"/>
                                        <p:tgtEl>
                                          <p:spTgt spid="16387">
                                            <p:txEl>
                                              <p:pRg st="4" end="4"/>
                                            </p:txEl>
                                          </p:spTgt>
                                        </p:tgtEl>
                                        <p:attrNameLst>
                                          <p:attrName>ppt_w</p:attrName>
                                        </p:attrNameLst>
                                      </p:cBhvr>
                                      <p:tavLst>
                                        <p:tav tm="0">
                                          <p:val>
                                            <p:strVal val="#ppt_w*0.70"/>
                                          </p:val>
                                        </p:tav>
                                        <p:tav tm="100000">
                                          <p:val>
                                            <p:strVal val="#ppt_w"/>
                                          </p:val>
                                        </p:tav>
                                      </p:tavLst>
                                    </p:anim>
                                    <p:anim calcmode="lin" valueType="num">
                                      <p:cBhvr>
                                        <p:cTn id="18" dur="1000" fill="hold"/>
                                        <p:tgtEl>
                                          <p:spTgt spid="16387">
                                            <p:txEl>
                                              <p:pRg st="4" end="4"/>
                                            </p:txEl>
                                          </p:spTgt>
                                        </p:tgtEl>
                                        <p:attrNameLst>
                                          <p:attrName>ppt_h</p:attrName>
                                        </p:attrNameLst>
                                      </p:cBhvr>
                                      <p:tavLst>
                                        <p:tav tm="0">
                                          <p:val>
                                            <p:strVal val="#ppt_h"/>
                                          </p:val>
                                        </p:tav>
                                        <p:tav tm="100000">
                                          <p:val>
                                            <p:strVal val="#ppt_h"/>
                                          </p:val>
                                        </p:tav>
                                      </p:tavLst>
                                    </p:anim>
                                    <p:animEffect transition="in" filter="fade">
                                      <p:cBhvr>
                                        <p:cTn id="19" dur="1000"/>
                                        <p:tgtEl>
                                          <p:spTgt spid="16387">
                                            <p:txEl>
                                              <p:pRg st="4" end="4"/>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16387">
                                            <p:txEl>
                                              <p:pRg st="5" end="5"/>
                                            </p:txEl>
                                          </p:spTgt>
                                        </p:tgtEl>
                                        <p:attrNameLst>
                                          <p:attrName>style.visibility</p:attrName>
                                        </p:attrNameLst>
                                      </p:cBhvr>
                                      <p:to>
                                        <p:strVal val="visible"/>
                                      </p:to>
                                    </p:set>
                                    <p:anim calcmode="lin" valueType="num">
                                      <p:cBhvr>
                                        <p:cTn id="22" dur="1000" fill="hold"/>
                                        <p:tgtEl>
                                          <p:spTgt spid="16387">
                                            <p:txEl>
                                              <p:pRg st="5" end="5"/>
                                            </p:txEl>
                                          </p:spTgt>
                                        </p:tgtEl>
                                        <p:attrNameLst>
                                          <p:attrName>ppt_w</p:attrName>
                                        </p:attrNameLst>
                                      </p:cBhvr>
                                      <p:tavLst>
                                        <p:tav tm="0">
                                          <p:val>
                                            <p:strVal val="#ppt_w*0.70"/>
                                          </p:val>
                                        </p:tav>
                                        <p:tav tm="100000">
                                          <p:val>
                                            <p:strVal val="#ppt_w"/>
                                          </p:val>
                                        </p:tav>
                                      </p:tavLst>
                                    </p:anim>
                                    <p:anim calcmode="lin" valueType="num">
                                      <p:cBhvr>
                                        <p:cTn id="23" dur="1000" fill="hold"/>
                                        <p:tgtEl>
                                          <p:spTgt spid="16387">
                                            <p:txEl>
                                              <p:pRg st="5" end="5"/>
                                            </p:txEl>
                                          </p:spTgt>
                                        </p:tgtEl>
                                        <p:attrNameLst>
                                          <p:attrName>ppt_h</p:attrName>
                                        </p:attrNameLst>
                                      </p:cBhvr>
                                      <p:tavLst>
                                        <p:tav tm="0">
                                          <p:val>
                                            <p:strVal val="#ppt_h"/>
                                          </p:val>
                                        </p:tav>
                                        <p:tav tm="100000">
                                          <p:val>
                                            <p:strVal val="#ppt_h"/>
                                          </p:val>
                                        </p:tav>
                                      </p:tavLst>
                                    </p:anim>
                                    <p:animEffect transition="in" filter="fade">
                                      <p:cBhvr>
                                        <p:cTn id="24" dur="10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7410" name="Picture 2" descr="C:\Users\Гулжан\Desktop\рамки\фоторам\үү.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7411" name="Rectangle 3"/>
          <p:cNvSpPr>
            <a:spLocks noChangeArrowheads="1"/>
          </p:cNvSpPr>
          <p:nvPr/>
        </p:nvSpPr>
        <p:spPr bwMode="auto">
          <a:xfrm>
            <a:off x="1357290" y="500042"/>
            <a:ext cx="492922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Үй тапсырмасын тексеру</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Үй жануарларының бөлшек суреттеі артына жасырылған сұрақтарға жауап беру арқылы құралады.</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kk-KZ"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Өткен сабақта қандай тақырыппен таныстық?</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kk-KZ"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Дүниедегі ең әдемі сөздерді кім атайды.</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kk-KZ"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Мектепке қатысты сөздер?</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kk-KZ"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Табиғатқа байланысты сөздер?</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kk-KZ"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Жан-жануарларға қатысты сөздер? ( үй және дала жануарлары)</a:t>
            </a:r>
            <a:endParaRPr kumimoji="0" lang="kk-KZ" sz="36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0" fill="hold"/>
                                        <p:tgtEl>
                                          <p:spTgt spid="17411">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17411">
                                            <p:txEl>
                                              <p:pRg st="0" end="0"/>
                                            </p:txEl>
                                          </p:spTgt>
                                        </p:tgtEl>
                                        <p:attrNameLst>
                                          <p:attrName>ppt_h</p:attrName>
                                        </p:attrNameLst>
                                      </p:cBhvr>
                                      <p:tavLst>
                                        <p:tav tm="0">
                                          <p:val>
                                            <p:strVal val="#ppt_h"/>
                                          </p:val>
                                        </p:tav>
                                        <p:tav tm="100000">
                                          <p:val>
                                            <p:strVal val="#ppt_h"/>
                                          </p:val>
                                        </p:tav>
                                      </p:tavLst>
                                    </p:anim>
                                  </p:childTnLst>
                                </p:cTn>
                              </p:par>
                              <p:par>
                                <p:cTn id="9" presetID="19" presetClass="entr" presetSubtype="10" fill="hold" nodeType="with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anim calcmode="lin" valueType="num">
                                      <p:cBhvr>
                                        <p:cTn id="11" dur="5000" fill="hold"/>
                                        <p:tgtEl>
                                          <p:spTgt spid="17411">
                                            <p:txEl>
                                              <p:pRg st="1" end="1"/>
                                            </p:txEl>
                                          </p:spTgt>
                                        </p:tgtEl>
                                        <p:attrNameLst>
                                          <p:attrName>ppt_w</p:attrName>
                                        </p:attrNameLst>
                                      </p:cBhvr>
                                      <p:tavLst>
                                        <p:tav tm="0" fmla="#ppt_w*sin(2.5*pi*$)">
                                          <p:val>
                                            <p:fltVal val="0"/>
                                          </p:val>
                                        </p:tav>
                                        <p:tav tm="100000">
                                          <p:val>
                                            <p:fltVal val="1"/>
                                          </p:val>
                                        </p:tav>
                                      </p:tavLst>
                                    </p:anim>
                                    <p:anim calcmode="lin" valueType="num">
                                      <p:cBhvr>
                                        <p:cTn id="12" dur="5000" fill="hold"/>
                                        <p:tgtEl>
                                          <p:spTgt spid="17411">
                                            <p:txEl>
                                              <p:pRg st="1" end="1"/>
                                            </p:txEl>
                                          </p:spTgt>
                                        </p:tgtEl>
                                        <p:attrNameLst>
                                          <p:attrName>ppt_h</p:attrName>
                                        </p:attrNameLst>
                                      </p:cBhvr>
                                      <p:tavLst>
                                        <p:tav tm="0">
                                          <p:val>
                                            <p:strVal val="#ppt_h"/>
                                          </p:val>
                                        </p:tav>
                                        <p:tav tm="100000">
                                          <p:val>
                                            <p:strVal val="#ppt_h"/>
                                          </p:val>
                                        </p:tav>
                                      </p:tavLst>
                                    </p:anim>
                                  </p:childTnLst>
                                </p:cTn>
                              </p:par>
                              <p:par>
                                <p:cTn id="13" presetID="19" presetClass="entr" presetSubtype="10" fill="hold" nodeType="with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 calcmode="lin" valueType="num">
                                      <p:cBhvr>
                                        <p:cTn id="15" dur="5000" fill="hold"/>
                                        <p:tgtEl>
                                          <p:spTgt spid="17411">
                                            <p:txEl>
                                              <p:pRg st="2" end="2"/>
                                            </p:txEl>
                                          </p:spTgt>
                                        </p:tgtEl>
                                        <p:attrNameLst>
                                          <p:attrName>ppt_w</p:attrName>
                                        </p:attrNameLst>
                                      </p:cBhvr>
                                      <p:tavLst>
                                        <p:tav tm="0" fmla="#ppt_w*sin(2.5*pi*$)">
                                          <p:val>
                                            <p:fltVal val="0"/>
                                          </p:val>
                                        </p:tav>
                                        <p:tav tm="100000">
                                          <p:val>
                                            <p:fltVal val="1"/>
                                          </p:val>
                                        </p:tav>
                                      </p:tavLst>
                                    </p:anim>
                                    <p:anim calcmode="lin" valueType="num">
                                      <p:cBhvr>
                                        <p:cTn id="16" dur="5000" fill="hold"/>
                                        <p:tgtEl>
                                          <p:spTgt spid="17411">
                                            <p:txEl>
                                              <p:pRg st="2" end="2"/>
                                            </p:txEl>
                                          </p:spTgt>
                                        </p:tgtEl>
                                        <p:attrNameLst>
                                          <p:attrName>ppt_h</p:attrName>
                                        </p:attrNameLst>
                                      </p:cBhvr>
                                      <p:tavLst>
                                        <p:tav tm="0">
                                          <p:val>
                                            <p:strVal val="#ppt_h"/>
                                          </p:val>
                                        </p:tav>
                                        <p:tav tm="100000">
                                          <p:val>
                                            <p:strVal val="#ppt_h"/>
                                          </p:val>
                                        </p:tav>
                                      </p:tavLst>
                                    </p:anim>
                                  </p:childTnLst>
                                </p:cTn>
                              </p:par>
                              <p:par>
                                <p:cTn id="17" presetID="19" presetClass="entr" presetSubtype="10" fill="hold" nodeType="with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anim calcmode="lin" valueType="num">
                                      <p:cBhvr>
                                        <p:cTn id="19" dur="5000" fill="hold"/>
                                        <p:tgtEl>
                                          <p:spTgt spid="17411">
                                            <p:txEl>
                                              <p:pRg st="3" end="3"/>
                                            </p:txEl>
                                          </p:spTgt>
                                        </p:tgtEl>
                                        <p:attrNameLst>
                                          <p:attrName>ppt_w</p:attrName>
                                        </p:attrNameLst>
                                      </p:cBhvr>
                                      <p:tavLst>
                                        <p:tav tm="0" fmla="#ppt_w*sin(2.5*pi*$)">
                                          <p:val>
                                            <p:fltVal val="0"/>
                                          </p:val>
                                        </p:tav>
                                        <p:tav tm="100000">
                                          <p:val>
                                            <p:fltVal val="1"/>
                                          </p:val>
                                        </p:tav>
                                      </p:tavLst>
                                    </p:anim>
                                    <p:anim calcmode="lin" valueType="num">
                                      <p:cBhvr>
                                        <p:cTn id="20" dur="5000" fill="hold"/>
                                        <p:tgtEl>
                                          <p:spTgt spid="17411">
                                            <p:txEl>
                                              <p:pRg st="3" end="3"/>
                                            </p:txEl>
                                          </p:spTgt>
                                        </p:tgtEl>
                                        <p:attrNameLst>
                                          <p:attrName>ppt_h</p:attrName>
                                        </p:attrNameLst>
                                      </p:cBhvr>
                                      <p:tavLst>
                                        <p:tav tm="0">
                                          <p:val>
                                            <p:strVal val="#ppt_h"/>
                                          </p:val>
                                        </p:tav>
                                        <p:tav tm="100000">
                                          <p:val>
                                            <p:strVal val="#ppt_h"/>
                                          </p:val>
                                        </p:tav>
                                      </p:tavLst>
                                    </p:anim>
                                  </p:childTnLst>
                                </p:cTn>
                              </p:par>
                              <p:par>
                                <p:cTn id="21" presetID="19" presetClass="entr" presetSubtype="10" fill="hold" nodeType="with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anim calcmode="lin" valueType="num">
                                      <p:cBhvr>
                                        <p:cTn id="23" dur="5000" fill="hold"/>
                                        <p:tgtEl>
                                          <p:spTgt spid="17411">
                                            <p:txEl>
                                              <p:pRg st="4" end="4"/>
                                            </p:txEl>
                                          </p:spTgt>
                                        </p:tgtEl>
                                        <p:attrNameLst>
                                          <p:attrName>ppt_w</p:attrName>
                                        </p:attrNameLst>
                                      </p:cBhvr>
                                      <p:tavLst>
                                        <p:tav tm="0" fmla="#ppt_w*sin(2.5*pi*$)">
                                          <p:val>
                                            <p:fltVal val="0"/>
                                          </p:val>
                                        </p:tav>
                                        <p:tav tm="100000">
                                          <p:val>
                                            <p:fltVal val="1"/>
                                          </p:val>
                                        </p:tav>
                                      </p:tavLst>
                                    </p:anim>
                                    <p:anim calcmode="lin" valueType="num">
                                      <p:cBhvr>
                                        <p:cTn id="24" dur="5000" fill="hold"/>
                                        <p:tgtEl>
                                          <p:spTgt spid="17411">
                                            <p:txEl>
                                              <p:pRg st="4" end="4"/>
                                            </p:txEl>
                                          </p:spTgt>
                                        </p:tgtEl>
                                        <p:attrNameLst>
                                          <p:attrName>ppt_h</p:attrName>
                                        </p:attrNameLst>
                                      </p:cBhvr>
                                      <p:tavLst>
                                        <p:tav tm="0">
                                          <p:val>
                                            <p:strVal val="#ppt_h"/>
                                          </p:val>
                                        </p:tav>
                                        <p:tav tm="100000">
                                          <p:val>
                                            <p:strVal val="#ppt_h"/>
                                          </p:val>
                                        </p:tav>
                                      </p:tavLst>
                                    </p:anim>
                                  </p:childTnLst>
                                </p:cTn>
                              </p:par>
                              <p:par>
                                <p:cTn id="25" presetID="19" presetClass="entr" presetSubtype="10" fill="hold" nodeType="with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 calcmode="lin" valueType="num">
                                      <p:cBhvr>
                                        <p:cTn id="27" dur="5000" fill="hold"/>
                                        <p:tgtEl>
                                          <p:spTgt spid="17411">
                                            <p:txEl>
                                              <p:pRg st="5" end="5"/>
                                            </p:txEl>
                                          </p:spTgt>
                                        </p:tgtEl>
                                        <p:attrNameLst>
                                          <p:attrName>ppt_w</p:attrName>
                                        </p:attrNameLst>
                                      </p:cBhvr>
                                      <p:tavLst>
                                        <p:tav tm="0" fmla="#ppt_w*sin(2.5*pi*$)">
                                          <p:val>
                                            <p:fltVal val="0"/>
                                          </p:val>
                                        </p:tav>
                                        <p:tav tm="100000">
                                          <p:val>
                                            <p:fltVal val="1"/>
                                          </p:val>
                                        </p:tav>
                                      </p:tavLst>
                                    </p:anim>
                                    <p:anim calcmode="lin" valueType="num">
                                      <p:cBhvr>
                                        <p:cTn id="28" dur="5000" fill="hold"/>
                                        <p:tgtEl>
                                          <p:spTgt spid="17411">
                                            <p:txEl>
                                              <p:pRg st="5" end="5"/>
                                            </p:txEl>
                                          </p:spTgt>
                                        </p:tgtEl>
                                        <p:attrNameLst>
                                          <p:attrName>ppt_h</p:attrName>
                                        </p:attrNameLst>
                                      </p:cBhvr>
                                      <p:tavLst>
                                        <p:tav tm="0">
                                          <p:val>
                                            <p:strVal val="#ppt_h"/>
                                          </p:val>
                                        </p:tav>
                                        <p:tav tm="100000">
                                          <p:val>
                                            <p:strVal val="#ppt_h"/>
                                          </p:val>
                                        </p:tav>
                                      </p:tavLst>
                                    </p:anim>
                                  </p:childTnLst>
                                </p:cTn>
                              </p:par>
                              <p:par>
                                <p:cTn id="29" presetID="19" presetClass="entr" presetSubtype="10" fill="hold" nodeType="withEffect">
                                  <p:stCondLst>
                                    <p:cond delay="0"/>
                                  </p:stCondLst>
                                  <p:childTnLst>
                                    <p:set>
                                      <p:cBhvr>
                                        <p:cTn id="30" dur="1" fill="hold">
                                          <p:stCondLst>
                                            <p:cond delay="0"/>
                                          </p:stCondLst>
                                        </p:cTn>
                                        <p:tgtEl>
                                          <p:spTgt spid="17411">
                                            <p:txEl>
                                              <p:pRg st="6" end="6"/>
                                            </p:txEl>
                                          </p:spTgt>
                                        </p:tgtEl>
                                        <p:attrNameLst>
                                          <p:attrName>style.visibility</p:attrName>
                                        </p:attrNameLst>
                                      </p:cBhvr>
                                      <p:to>
                                        <p:strVal val="visible"/>
                                      </p:to>
                                    </p:set>
                                    <p:anim calcmode="lin" valueType="num">
                                      <p:cBhvr>
                                        <p:cTn id="31" dur="5000" fill="hold"/>
                                        <p:tgtEl>
                                          <p:spTgt spid="17411">
                                            <p:txEl>
                                              <p:pRg st="6" end="6"/>
                                            </p:txEl>
                                          </p:spTgt>
                                        </p:tgtEl>
                                        <p:attrNameLst>
                                          <p:attrName>ppt_w</p:attrName>
                                        </p:attrNameLst>
                                      </p:cBhvr>
                                      <p:tavLst>
                                        <p:tav tm="0" fmla="#ppt_w*sin(2.5*pi*$)">
                                          <p:val>
                                            <p:fltVal val="0"/>
                                          </p:val>
                                        </p:tav>
                                        <p:tav tm="100000">
                                          <p:val>
                                            <p:fltVal val="1"/>
                                          </p:val>
                                        </p:tav>
                                      </p:tavLst>
                                    </p:anim>
                                    <p:anim calcmode="lin" valueType="num">
                                      <p:cBhvr>
                                        <p:cTn id="32" dur="5000" fill="hold"/>
                                        <p:tgtEl>
                                          <p:spTgt spid="17411">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8435" name="Picture 3" descr="C:\Users\Гулжан\Desktop\рамки\фоторам\шг.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8436" name="Rectangle 4"/>
          <p:cNvSpPr>
            <a:spLocks noChangeArrowheads="1"/>
          </p:cNvSpPr>
          <p:nvPr/>
        </p:nvSpPr>
        <p:spPr bwMode="auto">
          <a:xfrm>
            <a:off x="500034" y="0"/>
            <a:ext cx="8001056"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k-K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kk-KZ"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Жаңа сабаққа кіріспе</a:t>
            </a:r>
            <a:endParaRPr kumimoji="0" lang="ru-RU" sz="1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Музыкалық әуен: кешкі ауылдың көрінісін елестетейік.</a:t>
            </a:r>
            <a:endParaRPr kumimoji="0" lang="ru-RU" sz="1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Бұл нелердің дауысы? (үй жануарларының)</a:t>
            </a:r>
            <a:endParaRPr kumimoji="0" lang="ru-RU" sz="1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Үй хайуанаттарына нелер жатады?</a:t>
            </a:r>
            <a:endParaRPr kumimoji="0" lang="ru-RU" sz="1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Үй хайуанаттары туралы өлең кім біледі?</a:t>
            </a:r>
            <a:endParaRPr kumimoji="0" lang="kk-KZ" sz="44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8436">
                                            <p:txEl>
                                              <p:pRg st="1" end="1"/>
                                            </p:txEl>
                                          </p:spTgt>
                                        </p:tgtEl>
                                        <p:attrNameLst>
                                          <p:attrName>style.visibility</p:attrName>
                                        </p:attrNameLst>
                                      </p:cBhvr>
                                      <p:to>
                                        <p:strVal val="visible"/>
                                      </p:to>
                                    </p:set>
                                    <p:animScale>
                                      <p:cBhvr>
                                        <p:cTn id="7" dur="1000" decel="50000" fill="hold">
                                          <p:stCondLst>
                                            <p:cond delay="0"/>
                                          </p:stCondLst>
                                        </p:cTn>
                                        <p:tgtEl>
                                          <p:spTgt spid="18436">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8436">
                                            <p:txEl>
                                              <p:pRg st="1" end="1"/>
                                            </p:txEl>
                                          </p:spTgt>
                                        </p:tgtEl>
                                        <p:attrNameLst>
                                          <p:attrName>ppt_x</p:attrName>
                                          <p:attrName>ppt_y</p:attrName>
                                        </p:attrNameLst>
                                      </p:cBhvr>
                                    </p:animMotion>
                                    <p:animEffect transition="in" filter="fade">
                                      <p:cBhvr>
                                        <p:cTn id="9" dur="1000"/>
                                        <p:tgtEl>
                                          <p:spTgt spid="18436">
                                            <p:txEl>
                                              <p:pRg st="1" end="1"/>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18436">
                                            <p:txEl>
                                              <p:pRg st="3" end="3"/>
                                            </p:txEl>
                                          </p:spTgt>
                                        </p:tgtEl>
                                        <p:attrNameLst>
                                          <p:attrName>style.visibility</p:attrName>
                                        </p:attrNameLst>
                                      </p:cBhvr>
                                      <p:to>
                                        <p:strVal val="visible"/>
                                      </p:to>
                                    </p:set>
                                    <p:animScale>
                                      <p:cBhvr>
                                        <p:cTn id="12" dur="1000" decel="50000" fill="hold">
                                          <p:stCondLst>
                                            <p:cond delay="0"/>
                                          </p:stCondLst>
                                        </p:cTn>
                                        <p:tgtEl>
                                          <p:spTgt spid="18436">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8436">
                                            <p:txEl>
                                              <p:pRg st="3" end="3"/>
                                            </p:txEl>
                                          </p:spTgt>
                                        </p:tgtEl>
                                        <p:attrNameLst>
                                          <p:attrName>ppt_x</p:attrName>
                                          <p:attrName>ppt_y</p:attrName>
                                        </p:attrNameLst>
                                      </p:cBhvr>
                                    </p:animMotion>
                                    <p:animEffect transition="in" filter="fade">
                                      <p:cBhvr>
                                        <p:cTn id="14" dur="1000"/>
                                        <p:tgtEl>
                                          <p:spTgt spid="18436">
                                            <p:txEl>
                                              <p:pRg st="3" end="3"/>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18436">
                                            <p:txEl>
                                              <p:pRg st="4" end="4"/>
                                            </p:txEl>
                                          </p:spTgt>
                                        </p:tgtEl>
                                        <p:attrNameLst>
                                          <p:attrName>style.visibility</p:attrName>
                                        </p:attrNameLst>
                                      </p:cBhvr>
                                      <p:to>
                                        <p:strVal val="visible"/>
                                      </p:to>
                                    </p:set>
                                    <p:animScale>
                                      <p:cBhvr>
                                        <p:cTn id="17" dur="1000" decel="50000" fill="hold">
                                          <p:stCondLst>
                                            <p:cond delay="0"/>
                                          </p:stCondLst>
                                        </p:cTn>
                                        <p:tgtEl>
                                          <p:spTgt spid="18436">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18436">
                                            <p:txEl>
                                              <p:pRg st="4" end="4"/>
                                            </p:txEl>
                                          </p:spTgt>
                                        </p:tgtEl>
                                        <p:attrNameLst>
                                          <p:attrName>ppt_x</p:attrName>
                                          <p:attrName>ppt_y</p:attrName>
                                        </p:attrNameLst>
                                      </p:cBhvr>
                                    </p:animMotion>
                                    <p:animEffect transition="in" filter="fade">
                                      <p:cBhvr>
                                        <p:cTn id="19" dur="1000"/>
                                        <p:tgtEl>
                                          <p:spTgt spid="18436">
                                            <p:txEl>
                                              <p:pRg st="4" end="4"/>
                                            </p:txEl>
                                          </p:spTgt>
                                        </p:tgtEl>
                                      </p:cBhvr>
                                    </p:animEffect>
                                  </p:childTnLst>
                                </p:cTn>
                              </p:par>
                              <p:par>
                                <p:cTn id="20" presetID="52" presetClass="entr" presetSubtype="0" fill="hold" nodeType="withEffect">
                                  <p:stCondLst>
                                    <p:cond delay="0"/>
                                  </p:stCondLst>
                                  <p:childTnLst>
                                    <p:set>
                                      <p:cBhvr>
                                        <p:cTn id="21" dur="1" fill="hold">
                                          <p:stCondLst>
                                            <p:cond delay="0"/>
                                          </p:stCondLst>
                                        </p:cTn>
                                        <p:tgtEl>
                                          <p:spTgt spid="18436">
                                            <p:txEl>
                                              <p:pRg st="5" end="5"/>
                                            </p:txEl>
                                          </p:spTgt>
                                        </p:tgtEl>
                                        <p:attrNameLst>
                                          <p:attrName>style.visibility</p:attrName>
                                        </p:attrNameLst>
                                      </p:cBhvr>
                                      <p:to>
                                        <p:strVal val="visible"/>
                                      </p:to>
                                    </p:set>
                                    <p:animScale>
                                      <p:cBhvr>
                                        <p:cTn id="22" dur="1000" decel="50000" fill="hold">
                                          <p:stCondLst>
                                            <p:cond delay="0"/>
                                          </p:stCondLst>
                                        </p:cTn>
                                        <p:tgtEl>
                                          <p:spTgt spid="18436">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18436">
                                            <p:txEl>
                                              <p:pRg st="5" end="5"/>
                                            </p:txEl>
                                          </p:spTgt>
                                        </p:tgtEl>
                                        <p:attrNameLst>
                                          <p:attrName>ppt_x</p:attrName>
                                          <p:attrName>ppt_y</p:attrName>
                                        </p:attrNameLst>
                                      </p:cBhvr>
                                    </p:animMotion>
                                    <p:animEffect transition="in" filter="fade">
                                      <p:cBhvr>
                                        <p:cTn id="24" dur="1000"/>
                                        <p:tgtEl>
                                          <p:spTgt spid="18436">
                                            <p:txEl>
                                              <p:pRg st="5" end="5"/>
                                            </p:txEl>
                                          </p:spTgt>
                                        </p:tgtEl>
                                      </p:cBhvr>
                                    </p:animEffect>
                                  </p:childTnLst>
                                </p:cTn>
                              </p:par>
                              <p:par>
                                <p:cTn id="25" presetID="52" presetClass="entr" presetSubtype="0" fill="hold" nodeType="withEffect">
                                  <p:stCondLst>
                                    <p:cond delay="0"/>
                                  </p:stCondLst>
                                  <p:childTnLst>
                                    <p:set>
                                      <p:cBhvr>
                                        <p:cTn id="26" dur="1" fill="hold">
                                          <p:stCondLst>
                                            <p:cond delay="0"/>
                                          </p:stCondLst>
                                        </p:cTn>
                                        <p:tgtEl>
                                          <p:spTgt spid="18436">
                                            <p:txEl>
                                              <p:pRg st="6" end="6"/>
                                            </p:txEl>
                                          </p:spTgt>
                                        </p:tgtEl>
                                        <p:attrNameLst>
                                          <p:attrName>style.visibility</p:attrName>
                                        </p:attrNameLst>
                                      </p:cBhvr>
                                      <p:to>
                                        <p:strVal val="visible"/>
                                      </p:to>
                                    </p:set>
                                    <p:animScale>
                                      <p:cBhvr>
                                        <p:cTn id="27" dur="1000" decel="50000" fill="hold">
                                          <p:stCondLst>
                                            <p:cond delay="0"/>
                                          </p:stCondLst>
                                        </p:cTn>
                                        <p:tgtEl>
                                          <p:spTgt spid="18436">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18436">
                                            <p:txEl>
                                              <p:pRg st="6" end="6"/>
                                            </p:txEl>
                                          </p:spTgt>
                                        </p:tgtEl>
                                        <p:attrNameLst>
                                          <p:attrName>ppt_x</p:attrName>
                                          <p:attrName>ppt_y</p:attrName>
                                        </p:attrNameLst>
                                      </p:cBhvr>
                                    </p:animMotion>
                                    <p:animEffect transition="in" filter="fade">
                                      <p:cBhvr>
                                        <p:cTn id="29" dur="1000"/>
                                        <p:tgtEl>
                                          <p:spTgt spid="1843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9458" name="Picture 2" descr="C:\Users\Гулжан\Desktop\рамки\фоторам\щз.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9459" name="Rectangle 3"/>
          <p:cNvSpPr>
            <a:spLocks noChangeArrowheads="1"/>
          </p:cNvSpPr>
          <p:nvPr/>
        </p:nvSpPr>
        <p:spPr bwMode="auto">
          <a:xfrm>
            <a:off x="1214414" y="1000108"/>
            <a:ext cx="692948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828800" algn="l"/>
              </a:tabLst>
            </a:pPr>
            <a:r>
              <a:rPr kumimoji="0" lang="kk-K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Жаңа сабақты түсіндіру</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28800" algn="l"/>
              </a:tabLst>
            </a:pPr>
            <a:r>
              <a:rPr kumimoji="0" lang="kk-KZ" sz="12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kk-K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Үй жануарларына  жылқы, түйе, сиыр, қой және ешкі жатады. Өздеріңізге белгілі болғандай бұл жануарлар мінсе көлік, кисе киім және сүт, ет сондай-ақ тері жүні бізге өте пайдалы.Ертеде бұл жануарларды қазақ атамыз қатты қадірлеген. Тіпті бұл жануарлардың пірімен атаған. Сиырдың пірі Зеңгі баба, түйенің пірі Ойсыл қара, Жылқы пірі Қамбар ата, Қой пірі Шопан ата, ешкі атасы Сексек ата деп атаған екен. </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28800" algn="l"/>
              </a:tabLst>
            </a:pPr>
            <a:r>
              <a:rPr kumimoji="0" lang="kk-K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Сонымен қатар үй хайуанаттарын ірі қара және ұсақ мал деп те атаған. Өзімізге мәлім пайдасы өте мол. Тіпті кейде аталарымыз жылқы мен түйені ғана емес өгіздерді де арбаға немесе қыста шанаға жеккен екен. </a:t>
            </a:r>
            <a:endParaRPr kumimoji="0" lang="kk-KZ"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 calcmode="lin" valueType="num">
                                      <p:cBhvr>
                                        <p:cTn id="7" dur="1000" fill="hold"/>
                                        <p:tgtEl>
                                          <p:spTgt spid="19459">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9459">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9459">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 calcmode="lin" valueType="num">
                                      <p:cBhvr>
                                        <p:cTn id="12" dur="1000" fill="hold"/>
                                        <p:tgtEl>
                                          <p:spTgt spid="19459">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19459">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D:\7 қазына\5g3m7tXoDK3awu8LpQ69D4lUjg67u5.jpg"/>
          <p:cNvPicPr/>
          <p:nvPr/>
        </p:nvPicPr>
        <p:blipFill>
          <a:blip r:embed="rId2"/>
          <a:srcRect/>
          <a:stretch>
            <a:fillRect/>
          </a:stretch>
        </p:blipFill>
        <p:spPr bwMode="auto">
          <a:xfrm>
            <a:off x="-214346" y="0"/>
            <a:ext cx="5791200" cy="6858000"/>
          </a:xfrm>
          <a:prstGeom prst="rect">
            <a:avLst/>
          </a:prstGeom>
          <a:noFill/>
          <a:ln w="9525">
            <a:noFill/>
            <a:miter lim="800000"/>
            <a:headEnd/>
            <a:tailEnd/>
          </a:ln>
        </p:spPr>
      </p:pic>
      <p:sp>
        <p:nvSpPr>
          <p:cNvPr id="20481" name="Rectangle 1"/>
          <p:cNvSpPr>
            <a:spLocks noChangeArrowheads="1"/>
          </p:cNvSpPr>
          <p:nvPr/>
        </p:nvSpPr>
        <p:spPr bwMode="auto">
          <a:xfrm>
            <a:off x="5500694" y="0"/>
            <a:ext cx="3643306"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Жылқы</a:t>
            </a:r>
            <a:r>
              <a:rPr kumimoji="0" lang="kk-KZ"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.Өте сұлу жануар.  Көбіне жылқына көлік ретінде пайдаланған. Жылқы біздің қазақ халқына өте жақын жануар. Жолда ажырамас серігіне айналған. Жылқыдан біз сүтінен қымыз, етінен қазы - қарта, жал - жая сынды өте дәмді тағамдар дайындаймыз.</a:t>
            </a:r>
            <a:endParaRPr kumimoji="0" lang="kk-KZ"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481">
                                            <p:txEl>
                                              <p:pRg st="0" end="0"/>
                                            </p:txEl>
                                          </p:spTgt>
                                        </p:tgtEl>
                                        <p:attrNameLst>
                                          <p:attrName>style.visibility</p:attrName>
                                        </p:attrNameLst>
                                      </p:cBhvr>
                                      <p:to>
                                        <p:strVal val="visible"/>
                                      </p:to>
                                    </p:set>
                                    <p:animEffect transition="in" filter="wipe(down)">
                                      <p:cBhvr>
                                        <p:cTn id="7" dur="500"/>
                                        <p:tgtEl>
                                          <p:spTgt spid="204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аааа.jpg"/>
          <p:cNvPicPr/>
          <p:nvPr/>
        </p:nvPicPr>
        <p:blipFill>
          <a:blip r:embed="rId2"/>
          <a:srcRect/>
          <a:stretch>
            <a:fillRect/>
          </a:stretch>
        </p:blipFill>
        <p:spPr bwMode="auto">
          <a:xfrm>
            <a:off x="0" y="0"/>
            <a:ext cx="5357817" cy="6858000"/>
          </a:xfrm>
          <a:prstGeom prst="rect">
            <a:avLst/>
          </a:prstGeom>
          <a:noFill/>
          <a:ln w="9525">
            <a:noFill/>
            <a:miter lim="800000"/>
            <a:headEnd/>
            <a:tailEnd/>
          </a:ln>
        </p:spPr>
      </p:pic>
      <p:sp>
        <p:nvSpPr>
          <p:cNvPr id="5" name="Прямоугольник 4"/>
          <p:cNvSpPr/>
          <p:nvPr/>
        </p:nvSpPr>
        <p:spPr>
          <a:xfrm>
            <a:off x="5357818" y="0"/>
            <a:ext cx="3786182" cy="6986528"/>
          </a:xfrm>
          <a:prstGeom prst="rect">
            <a:avLst/>
          </a:prstGeom>
        </p:spPr>
        <p:txBody>
          <a:bodyPr wrap="square">
            <a:spAutoFit/>
          </a:bodyPr>
          <a:lstStyle/>
          <a:p>
            <a:r>
              <a:rPr lang="kk-KZ" sz="2800" b="1" dirty="0">
                <a:latin typeface="Times New Roman" pitchFamily="18" charset="0"/>
                <a:cs typeface="Times New Roman" pitchFamily="18" charset="0"/>
              </a:rPr>
              <a:t>Түйе:</a:t>
            </a:r>
            <a:r>
              <a:rPr lang="kk-KZ" sz="2800" dirty="0">
                <a:latin typeface="Times New Roman" pitchFamily="18" charset="0"/>
                <a:cs typeface="Times New Roman" pitchFamily="18" charset="0"/>
              </a:rPr>
              <a:t> бұл да ірі жануарға және көлік ретінде пайдаланған.  Түйе екі өркешті және бір өркешті түйені нар деп атаған екен. Ертеде аталарымыз көшіп қонып жүргенде ауыр жүктің бәрін түйе ғана көтере алады деп,  өте ауыр жүктерін артқан екен. Сондықтан </a:t>
            </a:r>
            <a:endParaRPr lang="kk-KZ" sz="2800" dirty="0" smtClean="0">
              <a:latin typeface="Times New Roman" pitchFamily="18" charset="0"/>
              <a:cs typeface="Times New Roman" pitchFamily="18" charset="0"/>
            </a:endParaRPr>
          </a:p>
          <a:p>
            <a:r>
              <a:rPr lang="kk-KZ" sz="2800" dirty="0" smtClean="0">
                <a:latin typeface="Times New Roman" pitchFamily="18" charset="0"/>
                <a:cs typeface="Times New Roman" pitchFamily="18" charset="0"/>
              </a:rPr>
              <a:t>« </a:t>
            </a:r>
            <a:r>
              <a:rPr lang="kk-KZ" sz="2800" dirty="0">
                <a:latin typeface="Times New Roman" pitchFamily="18" charset="0"/>
                <a:cs typeface="Times New Roman" pitchFamily="18" charset="0"/>
              </a:rPr>
              <a:t>ауыр сынды ер көтерер, ауыр жүкті нар көтерер» деген мақал осыдан шыққан</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778</Words>
  <Application>Microsoft Office PowerPoint</Application>
  <PresentationFormat>Экран (4:3)</PresentationFormat>
  <Paragraphs>83</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Гулжан</dc:creator>
  <cp:lastModifiedBy>Гулжан</cp:lastModifiedBy>
  <cp:revision>18</cp:revision>
  <dcterms:created xsi:type="dcterms:W3CDTF">2014-06-03T08:43:42Z</dcterms:created>
  <dcterms:modified xsi:type="dcterms:W3CDTF">2014-08-03T11:49:10Z</dcterms:modified>
</cp:coreProperties>
</file>