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4" r:id="rId7"/>
    <p:sldId id="270" r:id="rId8"/>
    <p:sldId id="265" r:id="rId9"/>
    <p:sldId id="267" r:id="rId10"/>
    <p:sldId id="266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5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FB54-4C4F-4517-A28F-700A1831859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5B17-F842-4B62-A8B7-13BB1004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5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5B17-F842-4B62-A8B7-13BB10044F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DF5F-71E0-412B-B513-46782CE5E26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ADC7-5773-4A4C-ABB9-79A2B79026D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3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3B5C-8250-4178-A4FE-8492696E372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2762-08AF-41F4-96BE-2D1D467FA94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192A-63AE-4A3B-8D38-531BC7E8551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E668-A5B2-45DB-AB1F-B4BA5DF8566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9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DFF7-438D-4032-8FBA-EFCB4247B59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241E-A067-4207-A427-E669705D1C2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6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0A81-4A8E-4F23-B55B-F986AE2DF96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C61C-8A2F-40EC-9B64-6A4025578DA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8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301C-8FB3-4CB3-A257-8F22D183F9E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D06E-D0ED-4879-B0F2-27CC12F1513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0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914A-8A67-44CB-80F8-5DA70E53B3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EBCA-AAFB-48C0-A8DF-83EA61DB65A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001B-A9CE-4432-84D5-49490B5FD26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17F3-C96C-4F92-AB8A-C2C5F9125A2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311A-7301-4D7B-95A1-9A4B99B7852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CE73-7410-4BC5-A125-96892D8E949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9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5A6B-F421-49A9-8DA1-FD8B55DCA27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7FD7-7E77-4B42-BD8C-551128122EA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4AC5-F8E2-49E6-8EBB-A33BFCB1821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3084-4AD8-4612-9136-BDF2400B26C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06F77-2CE2-4A77-B485-1187E040153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50ED1-3559-497E-A1E2-BCB45A48FB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4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0591" y="620688"/>
            <a:ext cx="4131900" cy="371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Жамбыл  облысы  Байзақ  ауданы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Түймекент  орта  мектебі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2000" b="1" i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Бастауыш  сынып  мұғалімі: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Нурпейсова  Бану  Елеусінқызы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Пәні:  Қазақ тілі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Сыныбы: 1 «Ә»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852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420" y="692696"/>
            <a:ext cx="774002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Сергіту сәті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6" name="Picture 6" descr="0_8ad6_18898049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87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Бану\куз\kazahsh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3834363" cy="34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12267"/>
            <a:ext cx="6534472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ҮІ. Бекіту.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i="1" dirty="0">
                <a:latin typeface="Times New Roman"/>
                <a:ea typeface="Calibri"/>
                <a:cs typeface="Times New Roman"/>
              </a:rPr>
              <a:t>150 – жаттығу. Шығармашылық тапсырма.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i="1" dirty="0">
                <a:latin typeface="Times New Roman"/>
                <a:ea typeface="Calibri"/>
                <a:cs typeface="Times New Roman"/>
              </a:rPr>
              <a:t>Берілген сөздерге сөйлем құра.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      Біз орманға </a:t>
            </a:r>
            <a:r>
              <a:rPr lang="kk-KZ" sz="2000" u="sng" dirty="0">
                <a:latin typeface="Times New Roman"/>
                <a:ea typeface="Calibri"/>
                <a:cs typeface="Times New Roman"/>
              </a:rPr>
              <a:t>жидек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теруге бардық. </a:t>
            </a:r>
            <a:r>
              <a:rPr lang="kk-KZ" sz="2000" u="sng" dirty="0">
                <a:latin typeface="Times New Roman"/>
                <a:ea typeface="Calibri"/>
                <a:cs typeface="Times New Roman"/>
              </a:rPr>
              <a:t>Терек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– ұзын ағаш. Ағам домбыраға </a:t>
            </a:r>
            <a:r>
              <a:rPr lang="kk-KZ" sz="2000" u="sng" dirty="0">
                <a:latin typeface="Times New Roman"/>
                <a:ea typeface="Calibri"/>
                <a:cs typeface="Times New Roman"/>
              </a:rPr>
              <a:t>тиек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жасады. Анам </a:t>
            </a:r>
            <a:r>
              <a:rPr lang="kk-KZ" sz="2000" u="sng" dirty="0">
                <a:latin typeface="Times New Roman"/>
                <a:ea typeface="Calibri"/>
                <a:cs typeface="Times New Roman"/>
              </a:rPr>
              <a:t>әйнекті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сүртті. Менің анамның </a:t>
            </a:r>
            <a:r>
              <a:rPr lang="kk-KZ" sz="2000" u="sng" dirty="0">
                <a:latin typeface="Times New Roman"/>
                <a:ea typeface="Calibri"/>
                <a:cs typeface="Times New Roman"/>
              </a:rPr>
              <a:t>жүрегі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таза.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i="1" dirty="0">
                <a:latin typeface="Times New Roman"/>
                <a:ea typeface="Calibri"/>
                <a:cs typeface="Times New Roman"/>
              </a:rPr>
              <a:t>151 – жаттығу. Өзіндік жұмыс.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Өлеңді көшіріп жазып, есік және бесік сөздеріне і әрпін қосып жаз.</a:t>
            </a:r>
            <a:endParaRPr lang="ru-RU" sz="1600" dirty="0"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Есік + і = есігі, бесік + і = бесігі.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Бану\куз\PNG_Frame_for_Photoshop_085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32"/>
            <a:ext cx="9144000" cy="68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099770"/>
            <a:ext cx="4572000" cy="481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ҮІІ. Үйге тапсырма.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>152–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жаттығу.</a:t>
            </a:r>
            <a:endParaRPr lang="ru-RU" sz="1600" b="1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   </a:t>
            </a:r>
            <a:r>
              <a:rPr lang="kk-KZ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ҮІІІ. Бағалау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/>
                <a:ea typeface="Calibri"/>
                <a:cs typeface="Times New Roman"/>
              </a:rPr>
              <a:t>«5» - күннің суреті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kk-KZ" sz="2400" b="1" dirty="0">
                <a:latin typeface="Times New Roman"/>
                <a:ea typeface="Calibri"/>
                <a:cs typeface="Times New Roman"/>
              </a:rPr>
              <a:t>4» - көбелектің </a:t>
            </a:r>
            <a:r>
              <a:rPr lang="kk-KZ" sz="2400" b="1" dirty="0" smtClean="0">
                <a:latin typeface="Times New Roman"/>
                <a:ea typeface="Calibri"/>
                <a:cs typeface="Times New Roman"/>
              </a:rPr>
              <a:t>суреті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/>
                <a:ea typeface="Calibri"/>
                <a:cs typeface="Times New Roman"/>
              </a:rPr>
              <a:t>«3» - гүлдің суреті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5123" name="Picture 3" descr="D:\Бану\куз\s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4728"/>
            <a:ext cx="1224682" cy="12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Бану\куз\ц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784" y="5277192"/>
            <a:ext cx="1175792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3" y="3865908"/>
            <a:ext cx="1122445" cy="13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Бану\куз\568601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" y="-43269"/>
            <a:ext cx="9144000" cy="68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047400">
            <a:off x="2823985" y="1888235"/>
            <a:ext cx="3645036" cy="746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801260"/>
            <a:ext cx="65820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Сабақ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аяқталды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Сау болыңыздар!!!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2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39492"/>
            <a:ext cx="54006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Сабақтың тақырыбы:</a:t>
            </a:r>
            <a:r>
              <a:rPr lang="kk-KZ" dirty="0">
                <a:latin typeface="Times New Roman"/>
                <a:ea typeface="Calibri"/>
                <a:cs typeface="Times New Roman"/>
              </a:rPr>
              <a:t> Дауыссыз к мен г.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Сабақтың мақсаттары: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Білімділік: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Оқушыларға дауыссыз «к» мен «г» дыбыстарының қалай айтылатынын, дауысты ы-і дыбыстары қосылғанда өзгеріске ұшырайтынын түсіндіру.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Дамытушылық: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Оқушылардың пәнге деген қызығушылықтарын арттыру, зейінін, есте сақтау, кабылдау қабілеттерін дамыту.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Тәрбиелік: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Балаларды ұйымшылдыққа, зеректікке, көркем жазуға, байқампаздыққа баулу.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611629"/>
            <a:ext cx="61926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тақырыбы:</a:t>
            </a:r>
            <a:r>
              <a:rPr lang="kk-K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kk-KZ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kk-KZ" sz="2400" b="1" i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Дауыссыз </a:t>
            </a:r>
            <a:r>
              <a:rPr lang="kk-KZ" sz="24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к мен г.</a:t>
            </a:r>
            <a:endParaRPr lang="ru-RU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мақсаттары: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Білімділік: </a:t>
            </a:r>
            <a:r>
              <a:rPr lang="kk-KZ" sz="20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Оқушыларға дауыссыз «к» мен «г» дыбыстарының қалай айтылатынын, дауысты ы-і дыбыстары қосылғанда өзгеріске ұшырайтынын түсіндіру</a:t>
            </a:r>
            <a:r>
              <a:rPr lang="kk-KZ" sz="2000" b="1" i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Дамытушылық: </a:t>
            </a:r>
            <a:r>
              <a:rPr lang="kk-KZ" sz="20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Оқушылардың пәнге деген қызығушылықтарын арттыру, зейінін, есте сақтау, кабылдау қабілеттерін дамыту</a:t>
            </a:r>
            <a:r>
              <a:rPr lang="kk-KZ" sz="2000" b="1" i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Тәрбиелік: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kk-KZ" sz="20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Балаларды ұйымшылдыққа, зеректікке, көркем жазуға, байқампаздыққа баулу.</a:t>
            </a:r>
            <a:endParaRPr lang="ru-RU" sz="14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20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39492"/>
            <a:ext cx="54006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Сабақтың тақырыбы: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Дауыссыз к мен г.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Сабақтың мақсаттары: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Білімділік: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Оқушыларға дауыссыз «к» мен «г» дыбыстарының қалай айтылатынын, дауысты ы-і дыбыстары қосылғанда өзгеріске ұшырайтынын түсіндіру.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Дамытушылық: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Оқушылардың пәнге деген қызығушылықтарын арттыру, зейінін, есте сақтау, кабылдау қабілеттерін дамыту.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Тәрбиелік: </a:t>
            </a:r>
            <a:r>
              <a:rPr lang="kk-KZ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Балаларды ұйымшылдыққа, зеректікке, көркем жазуға, байқампаздыққа баулу.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600" y="971166"/>
            <a:ext cx="6368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типі: </a:t>
            </a:r>
            <a:r>
              <a:rPr lang="kk-KZ" sz="24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Жаңа білімді меңгерту.</a:t>
            </a:r>
            <a:endParaRPr lang="ru-RU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түрі: </a:t>
            </a:r>
            <a:r>
              <a:rPr lang="kk-KZ" sz="24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Аралас сабақ.</a:t>
            </a:r>
            <a:endParaRPr lang="ru-RU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әдісі: </a:t>
            </a:r>
            <a:r>
              <a:rPr lang="kk-KZ" sz="24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Сөздік, көрнекілік, түсіндіру, баяндау, сұрақ – жауап, мәнерлеп оқу.</a:t>
            </a:r>
            <a:endParaRPr lang="ru-RU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Көрнекілігі: </a:t>
            </a:r>
            <a:r>
              <a:rPr lang="kk-KZ" sz="24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к және г әріптерінен басталатын сөздер мен суреттер.</a:t>
            </a:r>
            <a:endParaRPr lang="ru-RU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58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504056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Сабақтың барысы: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І. Ұйымдастыру кезеңі.</a:t>
            </a:r>
            <a:endParaRPr lang="ru-RU" sz="20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Сәлемдесу.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Оқушыларды түгелдеу.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Сабаққа назарларын аудару</a:t>
            </a: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>Психологиялық дайындық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endParaRPr lang="kk-KZ" sz="2000" b="1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endParaRPr lang="kk-KZ" sz="2000" b="1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Мақсатымыз  білім  алу,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Міндетіміз  еңбектену,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Беске қолды жеткізу!</a:t>
            </a:r>
            <a:endParaRPr lang="ru-RU" sz="20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32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51125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ІІ. Үй тапсырмасын тексеру.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>
                <a:latin typeface="Times New Roman"/>
                <a:ea typeface="Calibri"/>
                <a:cs typeface="Times New Roman"/>
              </a:rPr>
              <a:t>146 – жаттығу. Ребустың шешімін тауып, шыққан сөзге сөйлем құрастыру.</a:t>
            </a:r>
            <a:endParaRPr lang="ru-RU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chemeClr val="bg2">
                <a:tint val="83000"/>
                <a:satMod val="320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7461866" y="1899444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Жіңішке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дауыстыларды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айт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6163871" y="3013554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>
                <a:latin typeface="Times New Roman"/>
                <a:ea typeface="Calibri"/>
                <a:cs typeface="Times New Roman"/>
              </a:rPr>
              <a:t>Дауысты </a:t>
            </a:r>
            <a:endParaRPr lang="kk-KZ" sz="105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дыбыстарды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айтып </a:t>
            </a:r>
            <a:r>
              <a:rPr lang="kk-KZ" sz="1050" b="1" dirty="0">
                <a:latin typeface="Times New Roman"/>
                <a:ea typeface="Calibri"/>
                <a:cs typeface="Times New Roman"/>
              </a:rPr>
              <a:t>бер.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1071563" y="2143125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latin typeface="Times New Roman"/>
                <a:ea typeface="Calibri"/>
                <a:cs typeface="Times New Roman"/>
              </a:rPr>
              <a:t>Қазақ </a:t>
            </a:r>
            <a:endParaRPr lang="kk-KZ" sz="12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әліпбиінде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қанша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әріп </a:t>
            </a:r>
            <a:r>
              <a:rPr lang="kk-KZ" sz="1200" b="1" dirty="0">
                <a:latin typeface="Times New Roman"/>
                <a:ea typeface="Calibri"/>
                <a:cs typeface="Times New Roman"/>
              </a:rPr>
              <a:t>бар?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2865903" y="2309812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latin typeface="Times New Roman"/>
                <a:ea typeface="Calibri"/>
                <a:cs typeface="Times New Roman"/>
              </a:rPr>
              <a:t>Дауысты </a:t>
            </a:r>
            <a:endParaRPr lang="kk-KZ" sz="12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Дыбыстардың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sz="1200" b="1" dirty="0">
                <a:latin typeface="Times New Roman"/>
                <a:ea typeface="Calibri"/>
                <a:cs typeface="Times New Roman"/>
              </a:rPr>
              <a:t>саны қанша?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4737820" y="2299156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latin typeface="Times New Roman"/>
                <a:ea typeface="Calibri"/>
                <a:cs typeface="Times New Roman"/>
              </a:rPr>
              <a:t>Дауыссыз </a:t>
            </a:r>
            <a:endParaRPr lang="kk-KZ" sz="12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Дыбыстардың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sz="1200" b="1" dirty="0">
                <a:latin typeface="Times New Roman"/>
                <a:ea typeface="Calibri"/>
                <a:cs typeface="Times New Roman"/>
              </a:rPr>
              <a:t>санын айт.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170656" y="4015580"/>
            <a:ext cx="1657350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Дыбыс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дегеніміз </a:t>
            </a:r>
            <a:endParaRPr lang="kk-KZ" sz="14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не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1756309" y="4909977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>
                <a:latin typeface="Times New Roman"/>
                <a:ea typeface="Calibri"/>
                <a:cs typeface="Times New Roman"/>
              </a:rPr>
              <a:t>Әріп </a:t>
            </a:r>
            <a:endParaRPr lang="kk-KZ" sz="14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дегеніміз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latin typeface="Times New Roman"/>
                <a:ea typeface="Calibri"/>
                <a:cs typeface="Times New Roman"/>
              </a:rPr>
              <a:t>не</a:t>
            </a:r>
            <a:r>
              <a:rPr lang="kk-KZ" sz="1400" b="1" dirty="0">
                <a:latin typeface="Times New Roman"/>
                <a:ea typeface="Calibri"/>
                <a:cs typeface="Times New Roman"/>
              </a:rPr>
              <a:t>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3689786" y="4873783"/>
            <a:ext cx="15128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>
                <a:latin typeface="Times New Roman"/>
                <a:ea typeface="Calibri"/>
                <a:cs typeface="Times New Roman"/>
              </a:rPr>
              <a:t>Буын </a:t>
            </a:r>
            <a:endParaRPr lang="kk-KZ" sz="12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дегеніміз </a:t>
            </a:r>
            <a:r>
              <a:rPr lang="kk-KZ" sz="1200" b="1" dirty="0">
                <a:latin typeface="Times New Roman"/>
                <a:ea typeface="Calibri"/>
                <a:cs typeface="Times New Roman"/>
              </a:rPr>
              <a:t>не?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>
            <a:off x="5407427" y="5070235"/>
            <a:ext cx="15128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Дауыссыз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 дыбыстарды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sz="1200" b="1" dirty="0">
                <a:latin typeface="Times New Roman"/>
                <a:ea typeface="Calibri"/>
                <a:cs typeface="Times New Roman"/>
              </a:rPr>
              <a:t>айтып бер.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8684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568" y="1428087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590" y="2029935"/>
            <a:ext cx="22145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975" y="4345203"/>
            <a:ext cx="20002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825" y="1854993"/>
            <a:ext cx="2084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413" y="1780379"/>
            <a:ext cx="207168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" y="3778090"/>
            <a:ext cx="1857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4306" y="4190999"/>
            <a:ext cx="207168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Box 17"/>
          <p:cNvSpPr txBox="1">
            <a:spLocks noChangeArrowheads="1"/>
          </p:cNvSpPr>
          <p:nvPr/>
        </p:nvSpPr>
        <p:spPr bwMode="auto">
          <a:xfrm>
            <a:off x="2286000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79752" y="941391"/>
            <a:ext cx="5916136" cy="697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кадр» жүйесі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90305" y="318592"/>
            <a:ext cx="549503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ІІІ. Тірек білімдерін тексеру.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461867" y="4873782"/>
            <a:ext cx="15128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>
                <a:latin typeface="Times New Roman"/>
                <a:ea typeface="Calibri"/>
                <a:cs typeface="Times New Roman"/>
              </a:rPr>
              <a:t>Жуан </a:t>
            </a:r>
            <a:endParaRPr lang="kk-KZ" sz="105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дауыстыларды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1050" b="1" dirty="0" smtClean="0">
                <a:latin typeface="Times New Roman"/>
                <a:ea typeface="Calibri"/>
                <a:cs typeface="Times New Roman"/>
              </a:rPr>
              <a:t>ата</a:t>
            </a:r>
            <a:r>
              <a:rPr lang="kk-KZ" sz="105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1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4616919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7776" y="4478177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751" y="2593809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6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6" y="1499642"/>
            <a:ext cx="2471974" cy="2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64250"/>
            <a:ext cx="2219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6" y="4365104"/>
            <a:ext cx="1790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-1479555"/>
            <a:ext cx="71483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ІҮ. Жаңа сабаққа дайындық.</a:t>
            </a:r>
            <a:endParaRPr kumimoji="0" lang="ru-RU" altLang="ru-RU" sz="1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alt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 шақыру</a:t>
            </a:r>
            <a:r>
              <a:rPr kumimoji="0" lang="kk-KZ" alt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altLang="ru-RU" sz="2400" b="1" i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kumimoji="0" lang="kk-KZ" alt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Суретке қарап, бүгінгі тақырыпты ашу.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600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664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870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6" y="4581128"/>
            <a:ext cx="180975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684076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Ү. Жаңа сабақ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Ережемен таныстыру.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147 – жаттығу. Сөздерді оқып салыстыру.  (ауызша орындау)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"/>
            </a:pPr>
            <a:r>
              <a:rPr lang="kk-KZ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148 – жаттығу. Жұмбақты шешу. 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Өрнек +і =өрнегі, көйлек + і = көйлегі.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             «Ой қозғау»</a:t>
            </a:r>
            <a:endParaRPr lang="ru-RU" sz="2000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kk-KZ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Неліктен і дыбысы жалғанғанда өрнек  және көйлек сөздері өрнегі болып өзгеріп кетті?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6"/>
            <a:ext cx="9144000" cy="6858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63470" y="9656445"/>
            <a:ext cx="1638300" cy="4762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>
          <a:xfrm>
            <a:off x="2467610" y="9923145"/>
            <a:ext cx="1533525" cy="2095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V="1">
            <a:off x="4257675" y="9709150"/>
            <a:ext cx="1438275" cy="4565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flipV="1">
            <a:off x="4258945" y="9856470"/>
            <a:ext cx="1485900" cy="3524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0436" y="620688"/>
            <a:ext cx="51843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149 </a:t>
            </a:r>
            <a:r>
              <a:rPr kumimoji="0" lang="kk-KZ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жаттығу.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alt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 жылдам?</a:t>
            </a:r>
            <a:r>
              <a:rPr kumimoji="0" lang="kk-KZ" alt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alt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ойыны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түсінгендерін тексеру 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62992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160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483</Words>
  <Application>Microsoft Office PowerPoint</Application>
  <PresentationFormat>Экран (4:3)</PresentationFormat>
  <Paragraphs>118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2014-04-27T15:15:11Z</dcterms:modified>
</cp:coreProperties>
</file>