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3C178-0783-41D9-A468-D0FE433CC9A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66669-3082-4B28-8C69-2BC3CD450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66669-3082-4B28-8C69-2BC3CD45038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4297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84168" y="334045"/>
            <a:ext cx="8507340" cy="109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r>
              <a:rPr lang="kk-KZ" sz="2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Қостанай облысы Қарасу ауданы ММ. </a:t>
            </a:r>
          </a:p>
          <a:p>
            <a:pPr algn="ctr" defTabSz="872436">
              <a:defRPr/>
            </a:pPr>
            <a:r>
              <a:rPr lang="en-US" sz="2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kk-KZ" sz="2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Ушаков орта мектебі</a:t>
            </a:r>
            <a:r>
              <a:rPr lang="en-US" sz="2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  <a:endParaRPr lang="ru-RU" sz="2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928934"/>
            <a:ext cx="9429784" cy="71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kk-KZ" sz="2600" b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defTabSz="872436">
              <a:defRPr/>
            </a:pPr>
            <a:endParaRPr lang="kk-KZ" sz="2600" b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defTabSz="872436">
              <a:defRPr/>
            </a:pPr>
            <a:r>
              <a:rPr lang="kk-KZ" sz="2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Сабақтың </a:t>
            </a:r>
            <a:r>
              <a:rPr lang="kk-KZ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тақырыбы</a:t>
            </a:r>
            <a:r>
              <a:rPr lang="kk-KZ" sz="2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4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4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4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4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4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</a:t>
            </a:r>
            <a:r>
              <a:rPr lang="kk-KZ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абақтың  лексикалық тақырыбы</a:t>
            </a:r>
            <a:r>
              <a:rPr lang="en-US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lang="kk-KZ" sz="4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40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Күн тәртібі.</a:t>
            </a:r>
            <a:endParaRPr lang="ru-RU" sz="40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Сабақтың грамматикалық тақырыбы</a:t>
            </a:r>
            <a:r>
              <a:rPr lang="kk-KZ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40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r>
              <a:rPr lang="kk-KZ" sz="40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Біріккен  сөздер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Қазақ тілі жәре қазақ әдебиетінің мұғаламі </a:t>
            </a:r>
            <a:r>
              <a:rPr lang="ru-RU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kk-KZ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Ағзұмова Айгүл Ғабдұлманапқызы.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Times New Roman" pitchFamily="18" charset="0"/>
              </a:rPr>
              <a:t>Қазақ тілі қазақ әдебиетінің мұғаламі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Times New Roman" pitchFamily="18" charset="0"/>
              </a:rPr>
              <a:t>: </a:t>
            </a:r>
            <a:endParaRPr lang="kk-KZ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defTabSz="872436">
              <a:defRPr/>
            </a:pPr>
            <a:r>
              <a:rPr lang="kk-KZ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kk-KZ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8504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771527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3582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21429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439276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36" y="0"/>
            <a:ext cx="9715536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678657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807246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28690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7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  </a:t>
            </a:r>
            <a:r>
              <a:rPr kumimoji="0" lang="kk-KZ" sz="7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  </a:t>
            </a:r>
            <a:r>
              <a:rPr kumimoji="0" lang="kk-KZ" sz="7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Сәуірдің</a:t>
            </a:r>
            <a:r>
              <a:rPr kumimoji="0" lang="kk-KZ" sz="7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 он бесі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6000" b="1" i="1" dirty="0" smtClean="0">
                <a:latin typeface="Calibri" pitchFamily="34" charset="0"/>
                <a:cs typeface="Times New Roman" pitchFamily="18" charset="0"/>
              </a:rPr>
              <a:t>          Сынып жұмысы</a:t>
            </a:r>
            <a:r>
              <a:rPr kumimoji="0" lang="kk-KZ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8504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771527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3582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90574" y="15240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439276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19114" y="0"/>
            <a:ext cx="9663114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678657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42911" y="1500176"/>
          <a:ext cx="7643862" cy="5694272"/>
        </p:xfrm>
        <a:graphic>
          <a:graphicData uri="http://schemas.openxmlformats.org/drawingml/2006/table">
            <a:tbl>
              <a:tblPr/>
              <a:tblGrid>
                <a:gridCol w="1549798"/>
                <a:gridCol w="557481"/>
                <a:gridCol w="558277"/>
                <a:gridCol w="558277"/>
                <a:gridCol w="558277"/>
                <a:gridCol w="559074"/>
                <a:gridCol w="559074"/>
                <a:gridCol w="559074"/>
                <a:gridCol w="559074"/>
                <a:gridCol w="559074"/>
                <a:gridCol w="559074"/>
                <a:gridCol w="507308"/>
              </a:tblGrid>
              <a:tr h="15396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Мысалдар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Тура </a:t>
                      </a:r>
                      <a:r>
                        <a:rPr lang="kk-KZ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мағына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Омоним 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Синоним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Көнерген сөз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Көп </a:t>
                      </a:r>
                      <a:r>
                        <a:rPr lang="kk-KZ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мағыналы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Ауыспалы мағына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Табу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Эвфемизм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Жаңа сөз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Біріккен сөз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Күннің көзі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Әбдіре  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8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Әдемі, көрікті, сұлу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Ара 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Ерке бала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Бас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Сөзуар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Итмұрын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Саяжай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Саңырауқұлақ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9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Қарасу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kk-KZ" sz="200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217099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Мағынаны тану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Семантикалық карта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8504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771527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3582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90574" y="15240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439276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663114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678657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" y="3244334"/>
            <a:ext cx="97210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6600" b="1" dirty="0" smtClean="0"/>
              <a:t>        </a:t>
            </a:r>
            <a:r>
              <a:rPr lang="kk-KZ" sz="6600" b="1" dirty="0" smtClean="0">
                <a:solidFill>
                  <a:srgbClr val="FFFF00"/>
                </a:solidFill>
              </a:rPr>
              <a:t>Сергіту минуты.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8504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771527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3582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90574" y="15240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439276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663114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678657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828367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Зертеушілік.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Ашық және жабық сұрақтар арқылы диалог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жүргізе отырып бүгінгі сабақтың  қорытындысын жүйелейміз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 тамшы ой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...Қанша білсең, ізден тағы, тағы да,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Білікті адам жетер тілек бағына.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Біле бер, қанша білсең де тағы біл,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Жетерсің мақсатыңа біле, біле!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(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Ж. Баласағұн )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8504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771527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3582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90574" y="15240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439276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663114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678657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785794"/>
            <a:ext cx="77152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Біріккен сөз дегеніміз не?</a:t>
            </a:r>
            <a:endParaRPr lang="ru-RU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Ә).Өзін- өз тәрбиелеу үшін не істеу керек?</a:t>
            </a:r>
            <a:endParaRPr lang="ru-RU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Б).Өзін- өзі тәрбиелеу үшін не пайдалы?</a:t>
            </a:r>
            <a:endParaRPr lang="ru-RU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).</a:t>
            </a: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Адам</a:t>
            </a:r>
            <a:r>
              <a:rPr lang="ru-RU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—</a:t>
            </a: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өзі</a:t>
            </a:r>
            <a:r>
              <a:rPr lang="ru-RU" sz="3600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өзі тәрбиелей  ала ма?</a:t>
            </a:r>
            <a:endParaRPr lang="ru-RU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lang="ru-RU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).</a:t>
            </a: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Бі</a:t>
            </a:r>
            <a:r>
              <a:rPr lang="ru-RU" sz="3600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ік</a:t>
            </a:r>
            <a:r>
              <a:rPr lang="ru-RU" sz="3600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кен</a:t>
            </a:r>
            <a:r>
              <a:rPr lang="ru-RU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</a:t>
            </a: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ө</a:t>
            </a:r>
            <a:r>
              <a:rPr lang="ru-RU" sz="3600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екі немесе үш сөзден тұра ма?</a:t>
            </a:r>
            <a:endParaRPr lang="ru-RU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Д).</a:t>
            </a: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И.П.Павлов  </a:t>
            </a: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адам өзін- өзі кең көлемде реттей алады деген бе?</a:t>
            </a:r>
            <a:endParaRPr lang="kk-KZ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8504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771527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3582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90574" y="15240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439276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663114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678657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533207" y="3183636"/>
          <a:ext cx="6077585" cy="736092"/>
        </p:xfrm>
        <a:graphic>
          <a:graphicData uri="http://schemas.openxmlformats.org/drawingml/2006/table">
            <a:tbl>
              <a:tblPr/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 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_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 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3375476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Сызбаны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толтыр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8504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771527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3582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90574" y="15240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439276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663114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678657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1357298"/>
            <a:ext cx="80724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800" b="1" dirty="0" smtClean="0"/>
              <a:t>                  Үй жұмысы.</a:t>
            </a:r>
            <a:r>
              <a:rPr lang="kk-KZ" sz="4800" dirty="0" smtClean="0"/>
              <a:t> </a:t>
            </a:r>
          </a:p>
          <a:p>
            <a:r>
              <a:rPr lang="kk-KZ" sz="4800" dirty="0" smtClean="0"/>
              <a:t>Мәтінің мазмұнын  әңгімелеп айту 210-бет 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8504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771527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3582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90574" y="15240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439276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663114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678657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857252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Рефлекция.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«Бәрі менің қолымда»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Оқушылар бір-біріне сабақтан алған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әсерлерін мен тілектерін айтады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8504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771527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3582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90574" y="15240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439276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663114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678657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214346" y="3244334"/>
            <a:ext cx="107546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6000" b="1" dirty="0" smtClean="0"/>
              <a:t>     Б</a:t>
            </a:r>
            <a:r>
              <a:rPr lang="ru-RU" sz="6000" b="1" dirty="0" smtClean="0"/>
              <a:t>а</a:t>
            </a:r>
            <a:r>
              <a:rPr lang="kk-KZ" sz="6000" b="1" dirty="0" smtClean="0"/>
              <a:t>ғ</a:t>
            </a:r>
            <a:r>
              <a:rPr lang="ru-RU" sz="6000" b="1" dirty="0" err="1" smtClean="0"/>
              <a:t>алау</a:t>
            </a:r>
            <a:r>
              <a:rPr lang="kk-KZ" sz="6000" b="1" dirty="0" smtClean="0"/>
              <a:t>.</a:t>
            </a:r>
            <a:r>
              <a:rPr lang="kk-KZ" sz="6000" dirty="0" smtClean="0"/>
              <a:t>(сумативное)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8504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771527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3582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90574" y="15240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439276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663114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678657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244334"/>
            <a:ext cx="96580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400" b="1" dirty="0" smtClean="0"/>
              <a:t>           Назарларыңызға рахмет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14282" y="285728"/>
            <a:ext cx="8507340" cy="718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sz="2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85720" y="2500306"/>
            <a:ext cx="8507340" cy="71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r>
              <a:rPr lang="kk-KZ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kk-KZ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635651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Сабақтың  мақсаты: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Білімділігі-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сынып оқушыларының біріккен сөзден алған білімдерін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тереңдету, жүйелеу, бекіту, қорытындылау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Дамытушылығы-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біріншіден оқушының ұшқыр ойлау белсенділігін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арттыру,екіншіден өз ойын анық толық жеткізуге үйрету,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үшіншіден қазақша жазу және сөйлеу тілін дамыту,тереңдету,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төртіншіден шығармашылық қабілетін шыңдата отырып  талантты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оқушылардың қабілетін арттыра отырып оны күрделендіре білу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Тәрбиелігі-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оқушыларды іс-әрект,мақсатқа жету әдіс-тәсілдерін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таңдай білуге,өзін-өзі бағалай білуге тәрбиелеу және бағыттау.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84168" y="334045"/>
            <a:ext cx="8507340" cy="718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sz="2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102916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4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44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kk-KZ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Сабақтың айдары: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” Адам  дегеніміз өзін-өзі кең көлемде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реттей алатын яғни өздігінен жетіле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алатын бірден-бір жүйе”.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3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И.П.Павлов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47862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1.Тәрбие дегеніміз не?</a:t>
            </a: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2.Өзіңді –өзің тәрбиелеу үшін не істейсің?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3.Күн тәртібін құру маңызды ма?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Өз қатеңді мойындай аласың ба?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5.Біріккен деген сөз қандай ұғымды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білдіреді?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Қандай бірікен сөз білесіңдер?</a:t>
            </a: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800" y="0"/>
            <a:ext cx="93472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8504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358346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Екі+бас+тұз,ит+мұрын,тас+бақа,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арам+шөп,Алтын+шаш,Алма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kk-KZ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гүл,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баспа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kk-KZ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сөз, тас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ru-RU" sz="44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бақа, қара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kk-KZ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тал,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Көкше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kk-KZ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тау,Екі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kk-KZ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бас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kk-KZ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тұз,</a:t>
            </a:r>
            <a:r>
              <a:rPr kumimoji="0" lang="kk-KZ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ағаш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kk-KZ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аяқ,май</a:t>
            </a:r>
            <a:r>
              <a:rPr lang="en-US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ru-RU" sz="4400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табан</a:t>
            </a:r>
            <a:r>
              <a:rPr lang="kk-KZ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,соқыр</a:t>
            </a:r>
            <a:r>
              <a:rPr lang="ru-RU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kk-KZ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теке,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ас</a:t>
            </a:r>
            <a:r>
              <a:rPr lang="ru-RU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kk-KZ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қабақ,саңырау</a:t>
            </a:r>
            <a:r>
              <a:rPr lang="ru-RU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kk-KZ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құлақ,ұл</a:t>
            </a:r>
            <a:r>
              <a:rPr lang="en-US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ru-RU" sz="4400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табар</a:t>
            </a:r>
            <a:r>
              <a:rPr lang="kk-KZ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соқыр</a:t>
            </a:r>
            <a:r>
              <a:rPr lang="en-US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kk-KZ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ішек</a:t>
            </a:r>
            <a:r>
              <a:rPr kumimoji="0" lang="kk-KZ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т.б.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800" y="0"/>
            <a:ext cx="93472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8504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771527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4565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Топпен  жұмыс.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(әр топқа тапсырма).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1-топ; Өсімдік,құс, жәндік аң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атаулары.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kk-KZ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топ ; Жер су,географиялық </a:t>
            </a:r>
            <a:r>
              <a:rPr kumimoji="0" lang="kk-KZ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атауы.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3-топ; Кісі атары. </a:t>
            </a:r>
            <a:endParaRPr kumimoji="0" lang="kk-KZ" sz="4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8504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771527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3582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90574" y="15240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439276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663114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8143900" cy="815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Сөздікпен  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жазбаша, ауызша жұмыс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dirty="0" smtClean="0">
                <a:latin typeface="Calibri" pitchFamily="34" charset="0"/>
                <a:cs typeface="Times New Roman" pitchFamily="18" charset="0"/>
              </a:rPr>
              <a:t>Тәрбиелеу</a:t>
            </a:r>
            <a:r>
              <a:rPr lang="en-US" sz="2400" dirty="0" smtClean="0">
                <a:latin typeface="Calibri" pitchFamily="34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воспитывать.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err="1" smtClean="0">
                <a:latin typeface="Calibri" pitchFamily="34" charset="0"/>
                <a:cs typeface="Times New Roman" pitchFamily="18" charset="0"/>
              </a:rPr>
              <a:t>Адамгерш</a:t>
            </a:r>
            <a:r>
              <a:rPr lang="kk-KZ" sz="2400" dirty="0" smtClean="0">
                <a:latin typeface="Calibri" pitchFamily="34" charset="0"/>
                <a:cs typeface="Times New Roman" pitchFamily="18" charset="0"/>
              </a:rPr>
              <a:t>ілік</a:t>
            </a:r>
            <a:r>
              <a:rPr lang="en-US" sz="2400" dirty="0" smtClean="0">
                <a:latin typeface="Calibri" pitchFamily="34" charset="0"/>
                <a:cs typeface="Times New Roman" pitchFamily="18" charset="0"/>
              </a:rPr>
              <a:t> –</a:t>
            </a: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нравственность.</a:t>
            </a:r>
            <a:endParaRPr lang="kk-KZ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dirty="0" smtClean="0">
                <a:latin typeface="Calibri" pitchFamily="34" charset="0"/>
                <a:cs typeface="Times New Roman" pitchFamily="18" charset="0"/>
              </a:rPr>
              <a:t>Қ</a:t>
            </a:r>
            <a:r>
              <a:rPr lang="ru-RU" sz="2400" dirty="0" err="1" smtClean="0">
                <a:latin typeface="Calibri" pitchFamily="34" charset="0"/>
                <a:cs typeface="Times New Roman" pitchFamily="18" charset="0"/>
              </a:rPr>
              <a:t>асиеттер</a:t>
            </a:r>
            <a:r>
              <a:rPr lang="en-US" sz="2400" dirty="0" smtClean="0">
                <a:latin typeface="Calibri" pitchFamily="34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человеческие свойство.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dirty="0" smtClean="0">
                <a:latin typeface="Calibri" pitchFamily="34" charset="0"/>
                <a:cs typeface="Times New Roman" pitchFamily="18" charset="0"/>
              </a:rPr>
              <a:t>Қабілет</a:t>
            </a:r>
            <a:r>
              <a:rPr lang="en-US" sz="2400" dirty="0" smtClean="0">
                <a:latin typeface="Calibri" pitchFamily="34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способность.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dirty="0" smtClean="0">
                <a:latin typeface="Calibri" pitchFamily="34" charset="0"/>
                <a:cs typeface="Times New Roman" pitchFamily="18" charset="0"/>
              </a:rPr>
              <a:t>Төңірегіндегі</a:t>
            </a:r>
            <a:r>
              <a:rPr lang="en-US" sz="2400" dirty="0" smtClean="0">
                <a:latin typeface="Calibri" pitchFamily="34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вокруг.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err="1" smtClean="0">
                <a:latin typeface="Calibri" pitchFamily="34" charset="0"/>
                <a:cs typeface="Times New Roman" pitchFamily="18" charset="0"/>
              </a:rPr>
              <a:t>Лайы</a:t>
            </a:r>
            <a:r>
              <a:rPr lang="kk-KZ" sz="2400" dirty="0" smtClean="0">
                <a:latin typeface="Calibri" pitchFamily="34" charset="0"/>
                <a:cs typeface="Times New Roman" pitchFamily="18" charset="0"/>
              </a:rPr>
              <a:t>қ</a:t>
            </a: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ты- соответствующий.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dirty="0" smtClean="0">
                <a:latin typeface="Calibri" pitchFamily="34" charset="0"/>
                <a:cs typeface="Times New Roman" pitchFamily="18" charset="0"/>
              </a:rPr>
              <a:t>Сыни  көз</a:t>
            </a:r>
            <a:r>
              <a:rPr lang="en-US" sz="2400" dirty="0" smtClean="0">
                <a:latin typeface="Calibri" pitchFamily="34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критический взгляд.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Ж</a:t>
            </a:r>
            <a:r>
              <a:rPr lang="kk-KZ" sz="2400" dirty="0" smtClean="0">
                <a:latin typeface="Calibri" pitchFamily="34" charset="0"/>
                <a:cs typeface="Times New Roman" pitchFamily="18" charset="0"/>
              </a:rPr>
              <a:t>ү</a:t>
            </a:r>
            <a:r>
              <a:rPr lang="ru-RU" sz="2400" dirty="0" err="1" smtClean="0">
                <a:latin typeface="Calibri" pitchFamily="34" charset="0"/>
                <a:cs typeface="Times New Roman" pitchFamily="18" charset="0"/>
              </a:rPr>
              <a:t>йе</a:t>
            </a:r>
            <a:r>
              <a:rPr lang="en-US" sz="2400" dirty="0" smtClean="0">
                <a:latin typeface="Calibri" pitchFamily="34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система.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dirty="0" smtClean="0">
                <a:latin typeface="Calibri" pitchFamily="34" charset="0"/>
                <a:cs typeface="Times New Roman" pitchFamily="18" charset="0"/>
              </a:rPr>
              <a:t>Қалыптастыру</a:t>
            </a:r>
            <a:r>
              <a:rPr lang="en-US" sz="2400" dirty="0" smtClean="0">
                <a:latin typeface="Calibri" pitchFamily="34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формировать.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dirty="0" smtClean="0">
                <a:latin typeface="Calibri" pitchFamily="34" charset="0"/>
                <a:cs typeface="Times New Roman" pitchFamily="18" charset="0"/>
              </a:rPr>
              <a:t>Маңызы</a:t>
            </a:r>
            <a:r>
              <a:rPr lang="en-US" sz="2400" dirty="0" smtClean="0">
                <a:latin typeface="Calibri" pitchFamily="34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особенность.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8504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771527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3582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90574" y="15240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439276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663114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678657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3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Кітаппен жұмыс.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210-бет. Т.Артыкова,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Г.Ермекбаева.” Алматы” 2012.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1-топ: Мәтінді кезекпен оқиды.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2-топ: Мәтінді қысқаша мазмұндайды.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4000" dirty="0" smtClean="0">
                <a:solidFill>
                  <a:srgbClr val="00B0F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-топ:Сұрақтарға кезекпен жауап береді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2492" y="5949455"/>
            <a:ext cx="8507341" cy="7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2" tIns="43637" rIns="87272" bIns="43637" anchor="ctr"/>
          <a:lstStyle/>
          <a:p>
            <a:pPr algn="ctr" defTabSz="872436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8504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771527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3582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90574" y="152400"/>
            <a:ext cx="993937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9439276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Bankobo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663114" cy="74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678657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848847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Дәптермен жұмыс.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“Еркін хат” 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Мәтінің авторы Иина Аасамаа Тоомас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эстон жазушысы 1921 жылы туған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жазушы моделиер.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(по этике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Как себя вести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667</Words>
  <PresentationFormat>Экран (4:3)</PresentationFormat>
  <Paragraphs>572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it</dc:creator>
  <cp:lastModifiedBy>it</cp:lastModifiedBy>
  <cp:revision>29</cp:revision>
  <dcterms:created xsi:type="dcterms:W3CDTF">2014-01-23T09:59:16Z</dcterms:created>
  <dcterms:modified xsi:type="dcterms:W3CDTF">2015-04-08T15:49:21Z</dcterms:modified>
</cp:coreProperties>
</file>