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72" r:id="rId3"/>
    <p:sldId id="273" r:id="rId4"/>
    <p:sldId id="276" r:id="rId5"/>
    <p:sldId id="269" r:id="rId6"/>
    <p:sldId id="259" r:id="rId7"/>
    <p:sldId id="274" r:id="rId8"/>
    <p:sldId id="260" r:id="rId9"/>
    <p:sldId id="262" r:id="rId10"/>
    <p:sldId id="263" r:id="rId11"/>
    <p:sldId id="264" r:id="rId12"/>
    <p:sldId id="271" r:id="rId13"/>
    <p:sldId id="270" r:id="rId14"/>
    <p:sldId id="265" r:id="rId15"/>
    <p:sldId id="266" r:id="rId16"/>
    <p:sldId id="267" r:id="rId17"/>
    <p:sldId id="268" r:id="rId18"/>
    <p:sldId id="277" r:id="rId19"/>
    <p:sldId id="257" r:id="rId20"/>
    <p:sldId id="258" r:id="rId21"/>
    <p:sldId id="278" r:id="rId22"/>
    <p:sldId id="275"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F2B7DB1B-EF03-404B-AF19-01D308F3C69A}" type="datetimeFigureOut">
              <a:rPr lang="ru-RU" smtClean="0"/>
              <a:pPr/>
              <a:t>22.12.2014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42BA11CB-0D68-47BD-9296-3019CD7249F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2B7DB1B-EF03-404B-AF19-01D308F3C69A}" type="datetimeFigureOut">
              <a:rPr lang="ru-RU" smtClean="0"/>
              <a:pPr/>
              <a:t>22.12.2014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2BA11CB-0D68-47BD-9296-3019CD7249F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2B7DB1B-EF03-404B-AF19-01D308F3C69A}" type="datetimeFigureOut">
              <a:rPr lang="ru-RU" smtClean="0"/>
              <a:pPr/>
              <a:t>22.12.2014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2BA11CB-0D68-47BD-9296-3019CD7249F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2B7DB1B-EF03-404B-AF19-01D308F3C69A}" type="datetimeFigureOut">
              <a:rPr lang="ru-RU" smtClean="0"/>
              <a:pPr/>
              <a:t>22.12.2014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2BA11CB-0D68-47BD-9296-3019CD7249F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F2B7DB1B-EF03-404B-AF19-01D308F3C69A}" type="datetimeFigureOut">
              <a:rPr lang="ru-RU" smtClean="0"/>
              <a:pPr/>
              <a:t>22.12.2014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2BA11CB-0D68-47BD-9296-3019CD7249F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2B7DB1B-EF03-404B-AF19-01D308F3C69A}" type="datetimeFigureOut">
              <a:rPr lang="ru-RU" smtClean="0"/>
              <a:pPr/>
              <a:t>22.12.2014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2BA11CB-0D68-47BD-9296-3019CD7249F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F2B7DB1B-EF03-404B-AF19-01D308F3C69A}" type="datetimeFigureOut">
              <a:rPr lang="ru-RU" smtClean="0"/>
              <a:pPr/>
              <a:t>22.12.2014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42BA11CB-0D68-47BD-9296-3019CD7249F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F2B7DB1B-EF03-404B-AF19-01D308F3C69A}" type="datetimeFigureOut">
              <a:rPr lang="ru-RU" smtClean="0"/>
              <a:pPr/>
              <a:t>22.12.2014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42BA11CB-0D68-47BD-9296-3019CD7249F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F2B7DB1B-EF03-404B-AF19-01D308F3C69A}" type="datetimeFigureOut">
              <a:rPr lang="ru-RU" smtClean="0"/>
              <a:pPr/>
              <a:t>22.12.2014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42BA11CB-0D68-47BD-9296-3019CD7249F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2B7DB1B-EF03-404B-AF19-01D308F3C69A}" type="datetimeFigureOut">
              <a:rPr lang="ru-RU" smtClean="0"/>
              <a:pPr/>
              <a:t>22.12.2014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2BA11CB-0D68-47BD-9296-3019CD7249F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2B7DB1B-EF03-404B-AF19-01D308F3C69A}" type="datetimeFigureOut">
              <a:rPr lang="ru-RU" smtClean="0"/>
              <a:pPr/>
              <a:t>22.12.2014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2BA11CB-0D68-47BD-9296-3019CD7249FD}"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2B7DB1B-EF03-404B-AF19-01D308F3C69A}" type="datetimeFigureOut">
              <a:rPr lang="ru-RU" smtClean="0"/>
              <a:pPr/>
              <a:t>22.12.2014</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2BA11CB-0D68-47BD-9296-3019CD7249F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857224" y="571480"/>
            <a:ext cx="7570982" cy="138499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8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Т.Аубакиров</a:t>
            </a:r>
            <a:r>
              <a:rPr lang="ru-RU"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ru-RU" sz="28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атындағы жалпы</a:t>
            </a:r>
            <a:r>
              <a:rPr lang="ru-RU"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орта </a:t>
            </a:r>
            <a:r>
              <a:rPr lang="ru-RU" sz="28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мектебі</a:t>
            </a:r>
            <a:endParaRPr lang="ru-RU"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kk-KZ"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Мақтарал ауданы</a:t>
            </a:r>
          </a:p>
          <a:p>
            <a:pPr algn="ctr"/>
            <a:r>
              <a:rPr lang="kk-KZ"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Оңтүстік Қазақстан облысы</a:t>
            </a:r>
            <a:endPar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8" name="Прямоугольник 7"/>
          <p:cNvSpPr/>
          <p:nvPr/>
        </p:nvSpPr>
        <p:spPr>
          <a:xfrm>
            <a:off x="1571604" y="2214554"/>
            <a:ext cx="5596660" cy="76944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4400" b="1" cap="none" spc="0" dirty="0" err="1" smtClean="0">
                <a:ln/>
                <a:solidFill>
                  <a:schemeClr val="accent3"/>
                </a:solidFill>
                <a:effectLst/>
                <a:latin typeface="Times New Roman" pitchFamily="18" charset="0"/>
                <a:cs typeface="Times New Roman" pitchFamily="18" charset="0"/>
              </a:rPr>
              <a:t>Ашық тәрбие сағаты</a:t>
            </a:r>
            <a:endParaRPr lang="ru-RU" sz="4400" b="1" cap="none" spc="0" dirty="0">
              <a:ln/>
              <a:solidFill>
                <a:schemeClr val="accent3"/>
              </a:solidFill>
              <a:effectLst/>
              <a:latin typeface="Times New Roman" pitchFamily="18" charset="0"/>
              <a:cs typeface="Times New Roman" pitchFamily="18" charset="0"/>
            </a:endParaRPr>
          </a:p>
        </p:txBody>
      </p:sp>
      <p:sp>
        <p:nvSpPr>
          <p:cNvPr id="9" name="Прямоугольник 8"/>
          <p:cNvSpPr/>
          <p:nvPr/>
        </p:nvSpPr>
        <p:spPr>
          <a:xfrm>
            <a:off x="128390" y="3786190"/>
            <a:ext cx="8797601"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ru-RU" sz="3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Аты</a:t>
            </a:r>
            <a:r>
              <a:rPr lang="ru-RU"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3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әлемге мәшһүр жазушы</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ru-RU"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3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Ілияс</a:t>
            </a:r>
            <a:r>
              <a:rPr lang="ru-RU"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3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Есенберлин</a:t>
            </a:r>
            <a:r>
              <a:rPr lang="ru-RU"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100 </a:t>
            </a:r>
            <a:r>
              <a:rPr lang="ru-RU" sz="3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жыл</a:t>
            </a:r>
            <a:r>
              <a:rPr lang="ru-RU"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TextBox 9"/>
          <p:cNvSpPr txBox="1"/>
          <p:nvPr/>
        </p:nvSpPr>
        <p:spPr>
          <a:xfrm>
            <a:off x="428596" y="5643578"/>
            <a:ext cx="6692858" cy="646331"/>
          </a:xfrm>
          <a:prstGeom prst="rect">
            <a:avLst/>
          </a:prstGeom>
          <a:noFill/>
        </p:spPr>
        <p:txBody>
          <a:bodyPr wrap="none" rtlCol="0">
            <a:spAutoFit/>
          </a:bodyPr>
          <a:lstStyle/>
          <a:p>
            <a:r>
              <a:rPr lang="kk-KZ" dirty="0" smtClean="0">
                <a:solidFill>
                  <a:schemeClr val="accent3">
                    <a:lumMod val="50000"/>
                  </a:schemeClr>
                </a:solidFill>
              </a:rPr>
              <a:t>Дайындаған 7 “А” сынып жетекшісі,</a:t>
            </a:r>
          </a:p>
          <a:p>
            <a:r>
              <a:rPr lang="kk-KZ" dirty="0" smtClean="0">
                <a:solidFill>
                  <a:schemeClr val="accent3">
                    <a:lumMod val="50000"/>
                  </a:schemeClr>
                </a:solidFill>
              </a:rPr>
              <a:t>тарих пәні мұғалімі:Алибекова Тарбия Кантургановна</a:t>
            </a:r>
            <a:endParaRPr lang="ru-RU" dirty="0">
              <a:solidFill>
                <a:schemeClr val="accent3">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a:bodyPr>
          <a:lstStyle/>
          <a:p>
            <a:r>
              <a:rPr lang="ru-RU" b="1" dirty="0" err="1" smtClean="0">
                <a:solidFill>
                  <a:srgbClr val="C00000"/>
                </a:solidFill>
                <a:latin typeface="Times New Roman" pitchFamily="18" charset="0"/>
                <a:cs typeface="Times New Roman" pitchFamily="18" charset="0"/>
              </a:rPr>
              <a:t>Есенберлиннің "Маңғыстау </a:t>
            </a:r>
            <a:r>
              <a:rPr lang="ru-RU" b="1" dirty="0" smtClean="0">
                <a:solidFill>
                  <a:srgbClr val="C00000"/>
                </a:solidFill>
                <a:latin typeface="Times New Roman" pitchFamily="18" charset="0"/>
                <a:cs typeface="Times New Roman" pitchFamily="18" charset="0"/>
              </a:rPr>
              <a:t>майданы", "Аманат" (1978) </a:t>
            </a:r>
            <a:r>
              <a:rPr lang="ru-RU" b="1" dirty="0" err="1" smtClean="0">
                <a:solidFill>
                  <a:srgbClr val="C00000"/>
                </a:solidFill>
                <a:latin typeface="Times New Roman" pitchFamily="18" charset="0"/>
                <a:cs typeface="Times New Roman" pitchFamily="18" charset="0"/>
              </a:rPr>
              <a:t>романдары</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қазақ әдебиетіндегі сүбелі шығармалары қатарында</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Кеңес өкіметі  жылдарында</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туып</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қалыптасқан қазақ интеллигенциясының өмірін, олардың қазақ даласында</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социалистік</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өнеркәсіп орнату</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жолындағы қажырлы еңбегін, ескіліктің адам</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санасындағы қалдығына қарсы күресті баяндайтын</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"Айқас" романына</a:t>
            </a:r>
            <a:r>
              <a:rPr lang="ru-RU" b="1" dirty="0" smtClean="0">
                <a:solidFill>
                  <a:srgbClr val="C00000"/>
                </a:solidFill>
                <a:latin typeface="Times New Roman" pitchFamily="18" charset="0"/>
                <a:cs typeface="Times New Roman" pitchFamily="18" charset="0"/>
              </a:rPr>
              <a:t> 1968 </a:t>
            </a:r>
            <a:r>
              <a:rPr lang="ru-RU" b="1" dirty="0" err="1" smtClean="0">
                <a:solidFill>
                  <a:srgbClr val="C00000"/>
                </a:solidFill>
                <a:latin typeface="Times New Roman" pitchFamily="18" charset="0"/>
                <a:cs typeface="Times New Roman" pitchFamily="18" charset="0"/>
              </a:rPr>
              <a:t>жылы</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Қаз </a:t>
            </a:r>
            <a:r>
              <a:rPr lang="ru-RU" b="1" dirty="0" smtClean="0">
                <a:solidFill>
                  <a:srgbClr val="C00000"/>
                </a:solidFill>
                <a:latin typeface="Times New Roman" pitchFamily="18" charset="0"/>
                <a:cs typeface="Times New Roman" pitchFamily="18" charset="0"/>
              </a:rPr>
              <a:t>КСР </a:t>
            </a:r>
            <a:r>
              <a:rPr lang="ru-RU" b="1" dirty="0" err="1" smtClean="0">
                <a:solidFill>
                  <a:srgbClr val="C00000"/>
                </a:solidFill>
                <a:latin typeface="Times New Roman" pitchFamily="18" charset="0"/>
                <a:cs typeface="Times New Roman" pitchFamily="18" charset="0"/>
              </a:rPr>
              <a:t>Мемлекеттік</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сыйлығы берілді</a:t>
            </a:r>
            <a:r>
              <a:rPr lang="ru-RU" b="1" dirty="0" smtClean="0">
                <a:solidFill>
                  <a:srgbClr val="C00000"/>
                </a:solidFill>
                <a:latin typeface="Times New Roman" pitchFamily="18" charset="0"/>
                <a:cs typeface="Times New Roman" pitchFamily="18" charset="0"/>
              </a:rPr>
              <a:t>.</a:t>
            </a:r>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6041920"/>
          </a:xfrm>
        </p:spPr>
        <p:txBody>
          <a:bodyPr>
            <a:normAutofit lnSpcReduction="10000"/>
          </a:bodyPr>
          <a:lstStyle/>
          <a:p>
            <a:pPr>
              <a:buNone/>
            </a:pPr>
            <a:r>
              <a:rPr lang="ru-RU" b="1" dirty="0" err="1" smtClean="0">
                <a:solidFill>
                  <a:srgbClr val="C00000"/>
                </a:solidFill>
                <a:latin typeface="Times New Roman" pitchFamily="18" charset="0"/>
                <a:cs typeface="Times New Roman" pitchFamily="18" charset="0"/>
              </a:rPr>
              <a:t>Ілияс</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Есенберлиннің орыс</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тілінде</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шыққан </a:t>
            </a:r>
            <a:r>
              <a:rPr lang="ru-RU" b="1" dirty="0" smtClean="0">
                <a:solidFill>
                  <a:srgbClr val="C00000"/>
                </a:solidFill>
                <a:latin typeface="Times New Roman" pitchFamily="18" charset="0"/>
                <a:cs typeface="Times New Roman" pitchFamily="18" charset="0"/>
              </a:rPr>
              <a:t>"Песня о человеке" (1956) романы 1958 </a:t>
            </a:r>
            <a:r>
              <a:rPr lang="ru-RU" b="1" dirty="0" err="1" smtClean="0">
                <a:solidFill>
                  <a:srgbClr val="C00000"/>
                </a:solidFill>
                <a:latin typeface="Times New Roman" pitchFamily="18" charset="0"/>
                <a:cs typeface="Times New Roman" pitchFamily="18" charset="0"/>
              </a:rPr>
              <a:t>жылы</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қытай тіліне</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аударылады</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"Таудағы тартыс</a:t>
            </a:r>
            <a:r>
              <a:rPr lang="ru-RU" b="1" dirty="0" smtClean="0">
                <a:solidFill>
                  <a:srgbClr val="C00000"/>
                </a:solidFill>
                <a:latin typeface="Times New Roman" pitchFamily="18" charset="0"/>
                <a:cs typeface="Times New Roman" pitchFamily="18" charset="0"/>
              </a:rPr>
              <a:t>" (1962) </a:t>
            </a:r>
            <a:r>
              <a:rPr lang="ru-RU" b="1" dirty="0" err="1" smtClean="0">
                <a:solidFill>
                  <a:srgbClr val="C00000"/>
                </a:solidFill>
                <a:latin typeface="Times New Roman" pitchFamily="18" charset="0"/>
                <a:cs typeface="Times New Roman" pitchFamily="18" charset="0"/>
              </a:rPr>
              <a:t>пьесасы</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Алматыдағы Балалар</a:t>
            </a:r>
            <a:r>
              <a:rPr lang="ru-RU" b="1" dirty="0" smtClean="0">
                <a:solidFill>
                  <a:srgbClr val="C00000"/>
                </a:solidFill>
                <a:latin typeface="Times New Roman" pitchFamily="18" charset="0"/>
                <a:cs typeface="Times New Roman" pitchFamily="18" charset="0"/>
              </a:rPr>
              <a:t> мен </a:t>
            </a:r>
            <a:r>
              <a:rPr lang="ru-RU" b="1" dirty="0" err="1" smtClean="0">
                <a:solidFill>
                  <a:srgbClr val="C00000"/>
                </a:solidFill>
                <a:latin typeface="Times New Roman" pitchFamily="18" charset="0"/>
                <a:cs typeface="Times New Roman" pitchFamily="18" charset="0"/>
              </a:rPr>
              <a:t>жасөспірімдер театрында</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қойылды</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М.Ерзинкянмен</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бірігіп</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жазған "Құйма" </a:t>
            </a:r>
            <a:r>
              <a:rPr lang="ru-RU" b="1" dirty="0" smtClean="0">
                <a:solidFill>
                  <a:srgbClr val="C00000"/>
                </a:solidFill>
                <a:latin typeface="Times New Roman" pitchFamily="18" charset="0"/>
                <a:cs typeface="Times New Roman" pitchFamily="18" charset="0"/>
              </a:rPr>
              <a:t>(1961) </a:t>
            </a:r>
            <a:r>
              <a:rPr lang="ru-RU" b="1" dirty="0" err="1" smtClean="0">
                <a:solidFill>
                  <a:srgbClr val="C00000"/>
                </a:solidFill>
                <a:latin typeface="Times New Roman" pitchFamily="18" charset="0"/>
                <a:cs typeface="Times New Roman" pitchFamily="18" charset="0"/>
              </a:rPr>
              <a:t>киносценарийі</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бойынша</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түсірілген </a:t>
            </a:r>
            <a:r>
              <a:rPr lang="ru-RU" b="1" dirty="0" smtClean="0">
                <a:solidFill>
                  <a:srgbClr val="C00000"/>
                </a:solidFill>
                <a:latin typeface="Times New Roman" pitchFamily="18" charset="0"/>
                <a:cs typeface="Times New Roman" pitchFamily="18" charset="0"/>
              </a:rPr>
              <a:t>фильм </a:t>
            </a:r>
            <a:r>
              <a:rPr lang="ru-RU" b="1" dirty="0" err="1" smtClean="0">
                <a:solidFill>
                  <a:srgbClr val="C00000"/>
                </a:solidFill>
                <a:latin typeface="Times New Roman" pitchFamily="18" charset="0"/>
                <a:cs typeface="Times New Roman" pitchFamily="18" charset="0"/>
              </a:rPr>
              <a:t>бүкіл кеңес және </a:t>
            </a:r>
            <a:r>
              <a:rPr lang="ru-RU" b="1" dirty="0" smtClean="0">
                <a:solidFill>
                  <a:srgbClr val="C00000"/>
                </a:solidFill>
                <a:latin typeface="Times New Roman" pitchFamily="18" charset="0"/>
                <a:cs typeface="Times New Roman" pitchFamily="18" charset="0"/>
              </a:rPr>
              <a:t>венгр, поляк, болгар </a:t>
            </a:r>
            <a:r>
              <a:rPr lang="ru-RU" b="1" dirty="0" err="1" smtClean="0">
                <a:solidFill>
                  <a:srgbClr val="C00000"/>
                </a:solidFill>
                <a:latin typeface="Times New Roman" pitchFamily="18" charset="0"/>
                <a:cs typeface="Times New Roman" pitchFamily="18" charset="0"/>
              </a:rPr>
              <a:t>экрандарында</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көрсетілді</a:t>
            </a:r>
            <a:r>
              <a:rPr lang="ru-RU" b="1" dirty="0" smtClean="0">
                <a:solidFill>
                  <a:srgbClr val="C00000"/>
                </a:solidFill>
                <a:latin typeface="Times New Roman" pitchFamily="18" charset="0"/>
                <a:cs typeface="Times New Roman" pitchFamily="18" charset="0"/>
              </a:rPr>
              <a:t>.</a:t>
            </a:r>
          </a:p>
          <a:p>
            <a:r>
              <a:rPr lang="kk-KZ" b="1" dirty="0" smtClean="0">
                <a:solidFill>
                  <a:srgbClr val="C00000"/>
                </a:solidFill>
                <a:latin typeface="Times New Roman" pitchFamily="18" charset="0"/>
                <a:cs typeface="Times New Roman" pitchFamily="18" charset="0"/>
              </a:rPr>
              <a:t>І</a:t>
            </a:r>
            <a:r>
              <a:rPr lang="ru-RU" b="1" dirty="0" smtClean="0">
                <a:solidFill>
                  <a:srgbClr val="C00000"/>
                </a:solidFill>
                <a:latin typeface="Times New Roman" pitchFamily="18" charset="0"/>
                <a:cs typeface="Times New Roman" pitchFamily="18" charset="0"/>
              </a:rPr>
              <a:t>.</a:t>
            </a:r>
            <a:r>
              <a:rPr lang="ru-RU" b="1" dirty="0" err="1" smtClean="0">
                <a:solidFill>
                  <a:srgbClr val="C00000"/>
                </a:solidFill>
                <a:latin typeface="Times New Roman" pitchFamily="18" charset="0"/>
                <a:cs typeface="Times New Roman" pitchFamily="18" charset="0"/>
              </a:rPr>
              <a:t>Есенберлин</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қырыққа жуық ән мәтінін жазды</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Ол</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К.Д.Ушинскийдің "Әңгімелері </a:t>
            </a:r>
            <a:r>
              <a:rPr lang="ru-RU" b="1" dirty="0" smtClean="0">
                <a:solidFill>
                  <a:srgbClr val="C00000"/>
                </a:solidFill>
                <a:latin typeface="Times New Roman" pitchFamily="18" charset="0"/>
                <a:cs typeface="Times New Roman" pitchFamily="18" charset="0"/>
              </a:rPr>
              <a:t>мен </a:t>
            </a:r>
            <a:r>
              <a:rPr lang="ru-RU" b="1" dirty="0" err="1" smtClean="0">
                <a:solidFill>
                  <a:srgbClr val="C00000"/>
                </a:solidFill>
                <a:latin typeface="Times New Roman" pitchFamily="18" charset="0"/>
                <a:cs typeface="Times New Roman" pitchFamily="18" charset="0"/>
              </a:rPr>
              <a:t>ертегілерін</a:t>
            </a:r>
            <a:r>
              <a:rPr lang="ru-RU" b="1" dirty="0" smtClean="0">
                <a:solidFill>
                  <a:srgbClr val="C00000"/>
                </a:solidFill>
                <a:latin typeface="Times New Roman" pitchFamily="18" charset="0"/>
                <a:cs typeface="Times New Roman" pitchFamily="18" charset="0"/>
              </a:rPr>
              <a:t>" (1945), М.</a:t>
            </a:r>
            <a:r>
              <a:rPr lang="ru-RU" b="1" dirty="0" err="1" smtClean="0">
                <a:solidFill>
                  <a:srgbClr val="C00000"/>
                </a:solidFill>
                <a:latin typeface="Times New Roman" pitchFamily="18" charset="0"/>
                <a:cs typeface="Times New Roman" pitchFamily="18" charset="0"/>
              </a:rPr>
              <a:t>Жулявскийдің </a:t>
            </a:r>
            <a:r>
              <a:rPr lang="ru-RU" b="1" dirty="0" smtClean="0">
                <a:solidFill>
                  <a:srgbClr val="C00000"/>
                </a:solidFill>
                <a:latin typeface="Times New Roman" pitchFamily="18" charset="0"/>
                <a:cs typeface="Times New Roman" pitchFamily="18" charset="0"/>
              </a:rPr>
              <a:t>Вьетнам </a:t>
            </a:r>
            <a:r>
              <a:rPr lang="ru-RU" b="1" dirty="0" err="1" smtClean="0">
                <a:solidFill>
                  <a:srgbClr val="C00000"/>
                </a:solidFill>
                <a:latin typeface="Times New Roman" pitchFamily="18" charset="0"/>
                <a:cs typeface="Times New Roman" pitchFamily="18" charset="0"/>
              </a:rPr>
              <a:t>өміріне арналған </a:t>
            </a:r>
            <a:r>
              <a:rPr lang="ru-RU" b="1" dirty="0" smtClean="0">
                <a:solidFill>
                  <a:srgbClr val="C00000"/>
                </a:solidFill>
                <a:latin typeface="Times New Roman" pitchFamily="18" charset="0"/>
                <a:cs typeface="Times New Roman" pitchFamily="18" charset="0"/>
              </a:rPr>
              <a:t>"</a:t>
            </a:r>
            <a:r>
              <a:rPr lang="ru-RU" b="1" dirty="0" err="1" smtClean="0">
                <a:solidFill>
                  <a:srgbClr val="C00000"/>
                </a:solidFill>
                <a:latin typeface="Times New Roman" pitchFamily="18" charset="0"/>
                <a:cs typeface="Times New Roman" pitchFamily="18" charset="0"/>
              </a:rPr>
              <a:t>Қызыл дария</a:t>
            </a:r>
            <a:r>
              <a:rPr lang="ru-RU" b="1" dirty="0" smtClean="0">
                <a:solidFill>
                  <a:srgbClr val="C00000"/>
                </a:solidFill>
                <a:latin typeface="Times New Roman" pitchFamily="18" charset="0"/>
                <a:cs typeface="Times New Roman" pitchFamily="18" charset="0"/>
              </a:rPr>
              <a:t>" (1956) </a:t>
            </a:r>
            <a:r>
              <a:rPr lang="ru-RU" b="1" dirty="0" err="1" smtClean="0">
                <a:solidFill>
                  <a:srgbClr val="C00000"/>
                </a:solidFill>
                <a:latin typeface="Times New Roman" pitchFamily="18" charset="0"/>
                <a:cs typeface="Times New Roman" pitchFamily="18" charset="0"/>
              </a:rPr>
              <a:t>романын</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қазақ тіліне</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аударды</a:t>
            </a:r>
            <a:r>
              <a:rPr lang="ru-RU" b="1" dirty="0" smtClean="0">
                <a:solidFill>
                  <a:srgbClr val="C00000"/>
                </a:solidFill>
                <a:latin typeface="Times New Roman" pitchFamily="18" charset="0"/>
                <a:cs typeface="Times New Roman" pitchFamily="18" charset="0"/>
              </a:rPr>
              <a:t>. </a:t>
            </a:r>
          </a:p>
          <a:p>
            <a:endParaRPr lang="ru-RU" b="1" dirty="0">
              <a:solidFill>
                <a:srgbClr val="C00000"/>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357166"/>
            <a:ext cx="8183880" cy="1000108"/>
          </a:xfrm>
        </p:spPr>
        <p:txBody>
          <a:bodyPr>
            <a:normAutofit fontScale="90000"/>
          </a:bodyPr>
          <a:lstStyle/>
          <a:p>
            <a:pPr algn="ctr"/>
            <a:r>
              <a:rPr lang="ru-RU" dirty="0" smtClean="0"/>
              <a:t/>
            </a:r>
            <a:br>
              <a:rPr lang="ru-RU" dirty="0" smtClean="0"/>
            </a:br>
            <a:r>
              <a:rPr lang="ru-RU" dirty="0" smtClean="0"/>
              <a:t/>
            </a:r>
            <a:br>
              <a:rPr lang="ru-RU" dirty="0" smtClean="0"/>
            </a:br>
            <a:r>
              <a:rPr lang="ru-RU" dirty="0" err="1" smtClean="0"/>
              <a:t>Тарихи</a:t>
            </a:r>
            <a:r>
              <a:rPr lang="ru-RU" dirty="0" smtClean="0"/>
              <a:t> </a:t>
            </a:r>
            <a:r>
              <a:rPr lang="ru-RU" dirty="0" err="1" smtClean="0"/>
              <a:t>романдары</a:t>
            </a:r>
            <a:r>
              <a:rPr lang="ru-RU" dirty="0" smtClean="0"/>
              <a:t/>
            </a:r>
            <a:br>
              <a:rPr lang="ru-RU" dirty="0" smtClean="0"/>
            </a:br>
            <a:endParaRPr lang="ru-RU" dirty="0"/>
          </a:p>
        </p:txBody>
      </p:sp>
      <p:sp>
        <p:nvSpPr>
          <p:cNvPr id="3" name="Содержимое 2"/>
          <p:cNvSpPr>
            <a:spLocks noGrp="1"/>
          </p:cNvSpPr>
          <p:nvPr>
            <p:ph idx="1"/>
          </p:nvPr>
        </p:nvSpPr>
        <p:spPr>
          <a:xfrm>
            <a:off x="571472" y="1357298"/>
            <a:ext cx="8183880" cy="4187952"/>
          </a:xfrm>
        </p:spPr>
        <p:txBody>
          <a:bodyPr>
            <a:normAutofit fontScale="92500" lnSpcReduction="10000"/>
          </a:bodyPr>
          <a:lstStyle/>
          <a:p>
            <a:r>
              <a:rPr lang="ru-RU" b="1" dirty="0" err="1" smtClean="0">
                <a:solidFill>
                  <a:srgbClr val="C00000"/>
                </a:solidFill>
                <a:latin typeface="Times New Roman" pitchFamily="18" charset="0"/>
                <a:cs typeface="Times New Roman" pitchFamily="18" charset="0"/>
              </a:rPr>
              <a:t>Есенберлиннің нағыз жазушылық орнын</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белгілеген</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шығармалары </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"Қаһар", </a:t>
            </a:r>
            <a:r>
              <a:rPr lang="ru-RU" b="1" dirty="0" smtClean="0">
                <a:solidFill>
                  <a:srgbClr val="C00000"/>
                </a:solidFill>
                <a:latin typeface="Times New Roman" pitchFamily="18" charset="0"/>
                <a:cs typeface="Times New Roman" pitchFamily="18" charset="0"/>
              </a:rPr>
              <a:t>"</a:t>
            </a:r>
            <a:r>
              <a:rPr lang="ru-RU" b="1" dirty="0" err="1" smtClean="0">
                <a:solidFill>
                  <a:srgbClr val="C00000"/>
                </a:solidFill>
                <a:latin typeface="Times New Roman" pitchFamily="18" charset="0"/>
                <a:cs typeface="Times New Roman" pitchFamily="18" charset="0"/>
              </a:rPr>
              <a:t>Алмас</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қылыш", </a:t>
            </a:r>
            <a:r>
              <a:rPr lang="ru-RU" b="1" dirty="0" smtClean="0">
                <a:solidFill>
                  <a:srgbClr val="C00000"/>
                </a:solidFill>
                <a:latin typeface="Times New Roman" pitchFamily="18" charset="0"/>
                <a:cs typeface="Times New Roman" pitchFamily="18" charset="0"/>
              </a:rPr>
              <a:t>"</a:t>
            </a:r>
            <a:r>
              <a:rPr lang="ru-RU" b="1" dirty="0" err="1" smtClean="0">
                <a:solidFill>
                  <a:srgbClr val="C00000"/>
                </a:solidFill>
                <a:latin typeface="Times New Roman" pitchFamily="18" charset="0"/>
                <a:cs typeface="Times New Roman" pitchFamily="18" charset="0"/>
              </a:rPr>
              <a:t>Жанталас</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атты</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тарихи</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романдары</a:t>
            </a:r>
            <a:r>
              <a:rPr lang="ru-RU" b="1" dirty="0" smtClean="0">
                <a:solidFill>
                  <a:srgbClr val="C00000"/>
                </a:solidFill>
                <a:latin typeface="Times New Roman" pitchFamily="18" charset="0"/>
                <a:cs typeface="Times New Roman" pitchFamily="18" charset="0"/>
              </a:rPr>
              <a:t>.</a:t>
            </a:r>
          </a:p>
          <a:p>
            <a:pPr>
              <a:buNone/>
            </a:pPr>
            <a:endParaRPr lang="ru-RU" b="1" dirty="0" smtClean="0">
              <a:solidFill>
                <a:srgbClr val="C00000"/>
              </a:solidFill>
              <a:latin typeface="Times New Roman" pitchFamily="18" charset="0"/>
              <a:cs typeface="Times New Roman" pitchFamily="18" charset="0"/>
            </a:endParaRPr>
          </a:p>
          <a:p>
            <a:r>
              <a:rPr lang="ru-RU" b="1" dirty="0" err="1" smtClean="0">
                <a:solidFill>
                  <a:srgbClr val="C00000"/>
                </a:solidFill>
                <a:latin typeface="Times New Roman" pitchFamily="18" charset="0"/>
                <a:cs typeface="Times New Roman" pitchFamily="18" charset="0"/>
              </a:rPr>
              <a:t>Тарихи</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романдар</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деп</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өткен тарихтың маңызды оқиғаларын қайта жаңғыртып, оларды</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көркем түрде баяндайтын</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романдарды</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айтады</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Жазушылар</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тарихи</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романда</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тарихты</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жаңғыртумен шектеліп</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қоймай, адамгершілік</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психологиялық, мәдени мәселелерді біртұтас көтеруге көңіл бөледі.</a:t>
            </a:r>
            <a:endParaRPr lang="ru-RU" b="1" dirty="0" smtClean="0">
              <a:solidFill>
                <a:srgbClr val="C00000"/>
              </a:solidFill>
              <a:latin typeface="Times New Roman" pitchFamily="18" charset="0"/>
              <a:cs typeface="Times New Roman" pitchFamily="18" charset="0"/>
            </a:endParaRPr>
          </a:p>
          <a:p>
            <a:pPr>
              <a:buNone/>
            </a:pP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928670"/>
            <a:ext cx="8183880" cy="714356"/>
          </a:xfrm>
        </p:spPr>
        <p:txBody>
          <a:bodyPr>
            <a:normAutofit fontScale="90000"/>
          </a:bodyPr>
          <a:lstStyle/>
          <a:p>
            <a:pPr algn="ctr"/>
            <a:r>
              <a:rPr lang="ru-RU" dirty="0" smtClean="0"/>
              <a:t> </a:t>
            </a:r>
            <a:r>
              <a:rPr lang="ru-RU" sz="2700" dirty="0" err="1" smtClean="0">
                <a:solidFill>
                  <a:schemeClr val="accent2">
                    <a:lumMod val="75000"/>
                  </a:schemeClr>
                </a:solidFill>
                <a:latin typeface="Times New Roman" pitchFamily="18" charset="0"/>
                <a:cs typeface="Times New Roman" pitchFamily="18" charset="0"/>
              </a:rPr>
              <a:t>I.Есенберлин</a:t>
            </a:r>
            <a:r>
              <a:rPr lang="ru-RU" sz="2700" dirty="0" smtClean="0">
                <a:solidFill>
                  <a:schemeClr val="accent2">
                    <a:lumMod val="75000"/>
                  </a:schemeClr>
                </a:solidFill>
                <a:latin typeface="Times New Roman" pitchFamily="18" charset="0"/>
                <a:cs typeface="Times New Roman" pitchFamily="18" charset="0"/>
              </a:rPr>
              <a:t> – </a:t>
            </a:r>
            <a:r>
              <a:rPr lang="ru-RU" sz="2700" dirty="0" err="1" smtClean="0">
                <a:solidFill>
                  <a:schemeClr val="accent2">
                    <a:lumMod val="75000"/>
                  </a:schemeClr>
                </a:solidFill>
                <a:latin typeface="Times New Roman" pitchFamily="18" charset="0"/>
                <a:cs typeface="Times New Roman" pitchFamily="18" charset="0"/>
              </a:rPr>
              <a:t>тарихи</a:t>
            </a:r>
            <a:r>
              <a:rPr lang="ru-RU" sz="2700" dirty="0" smtClean="0">
                <a:solidFill>
                  <a:schemeClr val="accent2">
                    <a:lumMod val="75000"/>
                  </a:schemeClr>
                </a:solidFill>
                <a:latin typeface="Times New Roman" pitchFamily="18" charset="0"/>
                <a:cs typeface="Times New Roman" pitchFamily="18" charset="0"/>
              </a:rPr>
              <a:t> </a:t>
            </a:r>
            <a:r>
              <a:rPr lang="ru-RU" sz="2700" dirty="0" err="1" smtClean="0">
                <a:solidFill>
                  <a:schemeClr val="accent2">
                    <a:lumMod val="75000"/>
                  </a:schemeClr>
                </a:solidFill>
                <a:latin typeface="Times New Roman" pitchFamily="18" charset="0"/>
                <a:cs typeface="Times New Roman" pitchFamily="18" charset="0"/>
              </a:rPr>
              <a:t>деректерді</a:t>
            </a:r>
            <a:r>
              <a:rPr lang="ru-RU" sz="2700" dirty="0" smtClean="0">
                <a:solidFill>
                  <a:schemeClr val="accent2">
                    <a:lumMod val="75000"/>
                  </a:schemeClr>
                </a:solidFill>
                <a:latin typeface="Times New Roman" pitchFamily="18" charset="0"/>
                <a:cs typeface="Times New Roman" pitchFamily="18" charset="0"/>
              </a:rPr>
              <a:t> </a:t>
            </a:r>
            <a:r>
              <a:rPr lang="ru-RU" sz="2700" dirty="0" err="1" smtClean="0">
                <a:solidFill>
                  <a:schemeClr val="accent2">
                    <a:lumMod val="75000"/>
                  </a:schemeClr>
                </a:solidFill>
                <a:latin typeface="Times New Roman" pitchFamily="18" charset="0"/>
                <a:cs typeface="Times New Roman" pitchFamily="18" charset="0"/>
              </a:rPr>
              <a:t>терең меңгерген сөз зергері</a:t>
            </a:r>
            <a:r>
              <a:rPr lang="ru-RU" sz="2700" dirty="0" smtClean="0">
                <a:solidFill>
                  <a:schemeClr val="accent2">
                    <a:lumMod val="75000"/>
                  </a:schemeClr>
                </a:solidFill>
                <a:latin typeface="Times New Roman" pitchFamily="18" charset="0"/>
                <a:cs typeface="Times New Roman" pitchFamily="18" charset="0"/>
              </a:rPr>
              <a:t> </a:t>
            </a:r>
            <a:r>
              <a:rPr lang="ru-RU" sz="2700" dirty="0" err="1" smtClean="0">
                <a:solidFill>
                  <a:schemeClr val="accent2">
                    <a:lumMod val="75000"/>
                  </a:schemeClr>
                </a:solidFill>
                <a:latin typeface="Times New Roman" pitchFamily="18" charset="0"/>
                <a:cs typeface="Times New Roman" pitchFamily="18" charset="0"/>
              </a:rPr>
              <a:t>әрі сол</a:t>
            </a:r>
            <a:r>
              <a:rPr lang="ru-RU" sz="2700" dirty="0" smtClean="0">
                <a:solidFill>
                  <a:schemeClr val="accent2">
                    <a:lumMod val="75000"/>
                  </a:schemeClr>
                </a:solidFill>
                <a:latin typeface="Times New Roman" pitchFamily="18" charset="0"/>
                <a:cs typeface="Times New Roman" pitchFamily="18" charset="0"/>
              </a:rPr>
              <a:t> </a:t>
            </a:r>
            <a:r>
              <a:rPr lang="ru-RU" sz="2700" dirty="0" err="1" smtClean="0">
                <a:solidFill>
                  <a:schemeClr val="accent2">
                    <a:lumMod val="75000"/>
                  </a:schemeClr>
                </a:solidFill>
                <a:latin typeface="Times New Roman" pitchFamily="18" charset="0"/>
                <a:cs typeface="Times New Roman" pitchFamily="18" charset="0"/>
              </a:rPr>
              <a:t>заманға сай</a:t>
            </a:r>
            <a:r>
              <a:rPr lang="ru-RU" sz="2700" dirty="0" smtClean="0">
                <a:solidFill>
                  <a:schemeClr val="accent2">
                    <a:lumMod val="75000"/>
                  </a:schemeClr>
                </a:solidFill>
                <a:latin typeface="Times New Roman" pitchFamily="18" charset="0"/>
                <a:cs typeface="Times New Roman" pitchFamily="18" charset="0"/>
              </a:rPr>
              <a:t> </a:t>
            </a:r>
            <a:r>
              <a:rPr lang="ru-RU" sz="2700" dirty="0" err="1" smtClean="0">
                <a:solidFill>
                  <a:schemeClr val="accent2">
                    <a:lumMod val="75000"/>
                  </a:schemeClr>
                </a:solidFill>
                <a:latin typeface="Times New Roman" pitchFamily="18" charset="0"/>
                <a:cs typeface="Times New Roman" pitchFamily="18" charset="0"/>
              </a:rPr>
              <a:t>тарихи</a:t>
            </a:r>
            <a:r>
              <a:rPr lang="ru-RU" sz="2700" dirty="0" smtClean="0">
                <a:solidFill>
                  <a:schemeClr val="accent2">
                    <a:lumMod val="75000"/>
                  </a:schemeClr>
                </a:solidFill>
                <a:latin typeface="Times New Roman" pitchFamily="18" charset="0"/>
                <a:cs typeface="Times New Roman" pitchFamily="18" charset="0"/>
              </a:rPr>
              <a:t> </a:t>
            </a:r>
            <a:r>
              <a:rPr lang="ru-RU" sz="2700" dirty="0" err="1" smtClean="0">
                <a:solidFill>
                  <a:schemeClr val="accent2">
                    <a:lumMod val="75000"/>
                  </a:schemeClr>
                </a:solidFill>
                <a:latin typeface="Times New Roman" pitchFamily="18" charset="0"/>
                <a:cs typeface="Times New Roman" pitchFamily="18" charset="0"/>
              </a:rPr>
              <a:t>сипатты</a:t>
            </a:r>
            <a:r>
              <a:rPr lang="ru-RU" sz="2700" dirty="0" smtClean="0">
                <a:solidFill>
                  <a:schemeClr val="accent2">
                    <a:lumMod val="75000"/>
                  </a:schemeClr>
                </a:solidFill>
                <a:latin typeface="Times New Roman" pitchFamily="18" charset="0"/>
                <a:cs typeface="Times New Roman" pitchFamily="18" charset="0"/>
              </a:rPr>
              <a:t> </a:t>
            </a:r>
            <a:r>
              <a:rPr lang="ru-RU" sz="2700" dirty="0" err="1" smtClean="0">
                <a:solidFill>
                  <a:schemeClr val="accent2">
                    <a:lumMod val="75000"/>
                  </a:schemeClr>
                </a:solidFill>
                <a:latin typeface="Times New Roman" pitchFamily="18" charset="0"/>
                <a:cs typeface="Times New Roman" pitchFamily="18" charset="0"/>
              </a:rPr>
              <a:t>нақты көре білген</a:t>
            </a:r>
            <a:r>
              <a:rPr lang="ru-RU" sz="2700" dirty="0" smtClean="0">
                <a:solidFill>
                  <a:schemeClr val="accent2">
                    <a:lumMod val="75000"/>
                  </a:schemeClr>
                </a:solidFill>
                <a:latin typeface="Times New Roman" pitchFamily="18" charset="0"/>
                <a:cs typeface="Times New Roman" pitchFamily="18" charset="0"/>
              </a:rPr>
              <a:t> </a:t>
            </a:r>
            <a:r>
              <a:rPr lang="ru-RU" sz="2700" dirty="0" err="1" smtClean="0">
                <a:solidFill>
                  <a:schemeClr val="accent2">
                    <a:lumMod val="75000"/>
                  </a:schemeClr>
                </a:solidFill>
                <a:latin typeface="Times New Roman" pitchFamily="18" charset="0"/>
                <a:cs typeface="Times New Roman" pitchFamily="18" charset="0"/>
              </a:rPr>
              <a:t>зерделі</a:t>
            </a:r>
            <a:r>
              <a:rPr lang="ru-RU" sz="2700" dirty="0" smtClean="0">
                <a:solidFill>
                  <a:schemeClr val="accent2">
                    <a:lumMod val="75000"/>
                  </a:schemeClr>
                </a:solidFill>
                <a:latin typeface="Times New Roman" pitchFamily="18" charset="0"/>
                <a:cs typeface="Times New Roman" pitchFamily="18" charset="0"/>
              </a:rPr>
              <a:t> </a:t>
            </a:r>
            <a:r>
              <a:rPr lang="ru-RU" sz="2700" dirty="0" err="1" smtClean="0">
                <a:solidFill>
                  <a:schemeClr val="accent2">
                    <a:lumMod val="75000"/>
                  </a:schemeClr>
                </a:solidFill>
                <a:latin typeface="Times New Roman" pitchFamily="18" charset="0"/>
                <a:cs typeface="Times New Roman" pitchFamily="18" charset="0"/>
              </a:rPr>
              <a:t>қаламгер.</a:t>
            </a:r>
            <a:r>
              <a:rPr lang="ru-RU" sz="2700" dirty="0" smtClean="0">
                <a:solidFill>
                  <a:schemeClr val="accent2">
                    <a:lumMod val="75000"/>
                  </a:schemeClr>
                </a:solidFill>
                <a:latin typeface="Times New Roman" pitchFamily="18" charset="0"/>
                <a:cs typeface="Times New Roman" pitchFamily="18" charset="0"/>
              </a:rPr>
              <a:t> </a:t>
            </a:r>
            <a:endParaRPr lang="ru-RU" sz="4400" dirty="0">
              <a:solidFill>
                <a:schemeClr val="accent2">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428596" y="2000240"/>
            <a:ext cx="8183880" cy="4470284"/>
          </a:xfrm>
        </p:spPr>
        <p:txBody>
          <a:bodyPr>
            <a:normAutofit fontScale="70000" lnSpcReduction="20000"/>
          </a:bodyPr>
          <a:lstStyle/>
          <a:p>
            <a:pPr>
              <a:buNone/>
            </a:pPr>
            <a:r>
              <a:rPr lang="ru-RU" b="1" dirty="0" err="1" smtClean="0">
                <a:solidFill>
                  <a:srgbClr val="C00000"/>
                </a:solidFill>
                <a:latin typeface="Times New Roman" pitchFamily="18" charset="0"/>
                <a:cs typeface="Times New Roman" pitchFamily="18" charset="0"/>
              </a:rPr>
              <a:t>Ӏлияс Есенберлин</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прозасы</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түгел дерлік</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орыс</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тіліне</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аударылды</a:t>
            </a:r>
            <a:r>
              <a:rPr lang="ru-RU" b="1" dirty="0" smtClean="0">
                <a:solidFill>
                  <a:srgbClr val="C00000"/>
                </a:solidFill>
                <a:latin typeface="Times New Roman" pitchFamily="18" charset="0"/>
                <a:cs typeface="Times New Roman" pitchFamily="18" charset="0"/>
              </a:rPr>
              <a:t>. "Схватка" ("</a:t>
            </a:r>
            <a:r>
              <a:rPr lang="ru-RU" b="1" dirty="0" err="1" smtClean="0">
                <a:solidFill>
                  <a:srgbClr val="C00000"/>
                </a:solidFill>
                <a:latin typeface="Times New Roman" pitchFamily="18" charset="0"/>
                <a:cs typeface="Times New Roman" pitchFamily="18" charset="0"/>
              </a:rPr>
              <a:t>Айқас</a:t>
            </a:r>
            <a:r>
              <a:rPr lang="ru-RU" b="1" dirty="0" smtClean="0">
                <a:solidFill>
                  <a:srgbClr val="C00000"/>
                </a:solidFill>
                <a:latin typeface="Times New Roman" pitchFamily="18" charset="0"/>
                <a:cs typeface="Times New Roman" pitchFamily="18" charset="0"/>
              </a:rPr>
              <a:t>", 1957); "Опасная переправа" ("</a:t>
            </a:r>
            <a:r>
              <a:rPr lang="ru-RU" b="1" dirty="0" err="1" smtClean="0">
                <a:solidFill>
                  <a:srgbClr val="C00000"/>
                </a:solidFill>
                <a:latin typeface="Times New Roman" pitchFamily="18" charset="0"/>
                <a:cs typeface="Times New Roman" pitchFamily="18" charset="0"/>
              </a:rPr>
              <a:t>Қатерлі өткел</a:t>
            </a:r>
            <a:r>
              <a:rPr lang="ru-RU" b="1" dirty="0" smtClean="0">
                <a:solidFill>
                  <a:srgbClr val="C00000"/>
                </a:solidFill>
                <a:latin typeface="Times New Roman" pitchFamily="18" charset="0"/>
                <a:cs typeface="Times New Roman" pitchFamily="18" charset="0"/>
              </a:rPr>
              <a:t>", 1970); "Влюбленные" ("</a:t>
            </a:r>
            <a:r>
              <a:rPr lang="ru-RU" b="1" dirty="0" err="1" smtClean="0">
                <a:solidFill>
                  <a:srgbClr val="C00000"/>
                </a:solidFill>
                <a:latin typeface="Times New Roman" pitchFamily="18" charset="0"/>
                <a:cs typeface="Times New Roman" pitchFamily="18" charset="0"/>
              </a:rPr>
              <a:t>Ғашықтар</a:t>
            </a:r>
            <a:r>
              <a:rPr lang="ru-RU" b="1" dirty="0" smtClean="0">
                <a:solidFill>
                  <a:srgbClr val="C00000"/>
                </a:solidFill>
                <a:latin typeface="Times New Roman" pitchFamily="18" charset="0"/>
                <a:cs typeface="Times New Roman" pitchFamily="18" charset="0"/>
              </a:rPr>
              <a:t>", 1970); "Хан Кене" ("</a:t>
            </a:r>
            <a:r>
              <a:rPr lang="ru-RU" b="1" dirty="0" err="1" smtClean="0">
                <a:solidFill>
                  <a:srgbClr val="C00000"/>
                </a:solidFill>
                <a:latin typeface="Times New Roman" pitchFamily="18" charset="0"/>
                <a:cs typeface="Times New Roman" pitchFamily="18" charset="0"/>
              </a:rPr>
              <a:t>Қаһар</a:t>
            </a:r>
            <a:r>
              <a:rPr lang="ru-RU" b="1" dirty="0" smtClean="0">
                <a:solidFill>
                  <a:srgbClr val="C00000"/>
                </a:solidFill>
                <a:latin typeface="Times New Roman" pitchFamily="18" charset="0"/>
                <a:cs typeface="Times New Roman" pitchFamily="18" charset="0"/>
              </a:rPr>
              <a:t>", 1971); "Заговоренный меч" ("</a:t>
            </a:r>
            <a:r>
              <a:rPr lang="ru-RU" b="1" dirty="0" err="1" smtClean="0">
                <a:solidFill>
                  <a:srgbClr val="C00000"/>
                </a:solidFill>
                <a:latin typeface="Times New Roman" pitchFamily="18" charset="0"/>
                <a:cs typeface="Times New Roman" pitchFamily="18" charset="0"/>
              </a:rPr>
              <a:t>Алмас</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қылыш</a:t>
            </a:r>
            <a:r>
              <a:rPr lang="ru-RU" b="1" dirty="0" smtClean="0">
                <a:solidFill>
                  <a:srgbClr val="C00000"/>
                </a:solidFill>
                <a:latin typeface="Times New Roman" pitchFamily="18" charset="0"/>
                <a:cs typeface="Times New Roman" pitchFamily="18" charset="0"/>
              </a:rPr>
              <a:t>", 1973); "Отчаяние" ("</a:t>
            </a:r>
            <a:r>
              <a:rPr lang="ru-RU" b="1" dirty="0" err="1" smtClean="0">
                <a:solidFill>
                  <a:srgbClr val="C00000"/>
                </a:solidFill>
                <a:latin typeface="Times New Roman" pitchFamily="18" charset="0"/>
                <a:cs typeface="Times New Roman" pitchFamily="18" charset="0"/>
              </a:rPr>
              <a:t>Жанталас</a:t>
            </a:r>
            <a:r>
              <a:rPr lang="ru-RU" b="1" dirty="0" smtClean="0">
                <a:solidFill>
                  <a:srgbClr val="C00000"/>
                </a:solidFill>
                <a:latin typeface="Times New Roman" pitchFamily="18" charset="0"/>
                <a:cs typeface="Times New Roman" pitchFamily="18" charset="0"/>
              </a:rPr>
              <a:t>", 1974); "Прикрой своим щитом" ("</a:t>
            </a:r>
            <a:r>
              <a:rPr lang="ru-RU" b="1" dirty="0" err="1" smtClean="0">
                <a:solidFill>
                  <a:srgbClr val="C00000"/>
                </a:solidFill>
                <a:latin typeface="Times New Roman" pitchFamily="18" charset="0"/>
                <a:cs typeface="Times New Roman" pitchFamily="18" charset="0"/>
              </a:rPr>
              <a:t>Көлеңкеңмен қорғай жүр</a:t>
            </a:r>
            <a:r>
              <a:rPr lang="ru-RU" b="1" dirty="0" smtClean="0">
                <a:solidFill>
                  <a:srgbClr val="C00000"/>
                </a:solidFill>
                <a:latin typeface="Times New Roman" pitchFamily="18" charset="0"/>
                <a:cs typeface="Times New Roman" pitchFamily="18" charset="0"/>
              </a:rPr>
              <a:t>", 1976); "</a:t>
            </a:r>
            <a:r>
              <a:rPr lang="ru-RU" b="1" dirty="0" err="1" smtClean="0">
                <a:solidFill>
                  <a:srgbClr val="C00000"/>
                </a:solidFill>
                <a:latin typeface="Times New Roman" pitchFamily="18" charset="0"/>
                <a:cs typeface="Times New Roman" pitchFamily="18" charset="0"/>
              </a:rPr>
              <a:t>Мангистауский</a:t>
            </a:r>
            <a:r>
              <a:rPr lang="ru-RU" b="1" dirty="0" smtClean="0">
                <a:solidFill>
                  <a:srgbClr val="C00000"/>
                </a:solidFill>
                <a:latin typeface="Times New Roman" pitchFamily="18" charset="0"/>
                <a:cs typeface="Times New Roman" pitchFamily="18" charset="0"/>
              </a:rPr>
              <a:t> фронт" ("</a:t>
            </a:r>
            <a:r>
              <a:rPr lang="ru-RU" b="1" dirty="0" err="1" smtClean="0">
                <a:solidFill>
                  <a:srgbClr val="C00000"/>
                </a:solidFill>
                <a:latin typeface="Times New Roman" pitchFamily="18" charset="0"/>
                <a:cs typeface="Times New Roman" pitchFamily="18" charset="0"/>
              </a:rPr>
              <a:t>Маңғыстау </a:t>
            </a:r>
            <a:r>
              <a:rPr lang="ru-RU" b="1" dirty="0" smtClean="0">
                <a:solidFill>
                  <a:srgbClr val="C00000"/>
                </a:solidFill>
                <a:latin typeface="Times New Roman" pitchFamily="18" charset="0"/>
                <a:cs typeface="Times New Roman" pitchFamily="18" charset="0"/>
              </a:rPr>
              <a:t>майданы", 1981); "Золотая Орда" ("Алтын Орда", 1985) </a:t>
            </a:r>
            <a:r>
              <a:rPr lang="ru-RU" b="1" dirty="0" err="1" smtClean="0">
                <a:solidFill>
                  <a:srgbClr val="C00000"/>
                </a:solidFill>
                <a:latin typeface="Times New Roman" pitchFamily="18" charset="0"/>
                <a:cs typeface="Times New Roman" pitchFamily="18" charset="0"/>
              </a:rPr>
              <a:t>деген</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атпен</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Мәскеулік және республикалық баспалардан</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жарық көрді</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Жекелеген</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шығармалар украин</a:t>
            </a:r>
            <a:r>
              <a:rPr lang="ru-RU" b="1" dirty="0" smtClean="0">
                <a:solidFill>
                  <a:srgbClr val="C00000"/>
                </a:solidFill>
                <a:latin typeface="Times New Roman" pitchFamily="18" charset="0"/>
                <a:cs typeface="Times New Roman" pitchFamily="18" charset="0"/>
              </a:rPr>
              <a:t>, латыш, </a:t>
            </a:r>
            <a:r>
              <a:rPr lang="ru-RU" b="1" dirty="0" err="1" smtClean="0">
                <a:solidFill>
                  <a:srgbClr val="C00000"/>
                </a:solidFill>
                <a:latin typeface="Times New Roman" pitchFamily="18" charset="0"/>
                <a:cs typeface="Times New Roman" pitchFamily="18" charset="0"/>
              </a:rPr>
              <a:t>литва</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өзбек, алтай</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башқұрт, </a:t>
            </a:r>
            <a:r>
              <a:rPr lang="ru-RU" sz="3100" b="1" dirty="0" err="1" smtClean="0">
                <a:solidFill>
                  <a:srgbClr val="C00000"/>
                </a:solidFill>
                <a:latin typeface="Times New Roman" pitchFamily="18" charset="0"/>
                <a:cs typeface="Times New Roman" pitchFamily="18" charset="0"/>
              </a:rPr>
              <a:t>қарақалпақ, </a:t>
            </a:r>
            <a:r>
              <a:rPr lang="ru-RU" sz="3100" b="1" dirty="0" smtClean="0">
                <a:solidFill>
                  <a:srgbClr val="C00000"/>
                </a:solidFill>
                <a:latin typeface="Times New Roman" pitchFamily="18" charset="0"/>
                <a:cs typeface="Times New Roman" pitchFamily="18" charset="0"/>
              </a:rPr>
              <a:t>венгр, поляк, </a:t>
            </a:r>
            <a:r>
              <a:rPr lang="ru-RU" sz="3100" b="1" dirty="0" err="1" smtClean="0">
                <a:solidFill>
                  <a:srgbClr val="C00000"/>
                </a:solidFill>
                <a:latin typeface="Times New Roman" pitchFamily="18" charset="0"/>
                <a:cs typeface="Times New Roman" pitchFamily="18" charset="0"/>
              </a:rPr>
              <a:t>ағылшын, </a:t>
            </a:r>
            <a:r>
              <a:rPr lang="ru-RU" sz="3100" b="1" dirty="0" smtClean="0">
                <a:solidFill>
                  <a:srgbClr val="C00000"/>
                </a:solidFill>
                <a:latin typeface="Times New Roman" pitchFamily="18" charset="0"/>
                <a:cs typeface="Times New Roman" pitchFamily="18" charset="0"/>
              </a:rPr>
              <a:t>француз, </a:t>
            </a:r>
            <a:r>
              <a:rPr lang="ru-RU" sz="3100" b="1" dirty="0" err="1" smtClean="0">
                <a:solidFill>
                  <a:srgbClr val="C00000"/>
                </a:solidFill>
                <a:latin typeface="Times New Roman" pitchFamily="18" charset="0"/>
                <a:cs typeface="Times New Roman" pitchFamily="18" charset="0"/>
              </a:rPr>
              <a:t>қытай, неміс</a:t>
            </a:r>
            <a:r>
              <a:rPr lang="ru-RU" sz="3100" b="1" dirty="0" smtClean="0">
                <a:solidFill>
                  <a:srgbClr val="C00000"/>
                </a:solidFill>
                <a:latin typeface="Times New Roman" pitchFamily="18" charset="0"/>
                <a:cs typeface="Times New Roman" pitchFamily="18" charset="0"/>
              </a:rPr>
              <a:t>, араб, </a:t>
            </a:r>
            <a:r>
              <a:rPr lang="ru-RU" sz="3100" b="1" dirty="0" err="1" smtClean="0">
                <a:solidFill>
                  <a:srgbClr val="C00000"/>
                </a:solidFill>
                <a:latin typeface="Times New Roman" pitchFamily="18" charset="0"/>
                <a:cs typeface="Times New Roman" pitchFamily="18" charset="0"/>
              </a:rPr>
              <a:t>испан</a:t>
            </a:r>
            <a:r>
              <a:rPr lang="ru-RU" sz="3100" b="1" dirty="0" smtClean="0">
                <a:solidFill>
                  <a:srgbClr val="C00000"/>
                </a:solidFill>
                <a:latin typeface="Times New Roman" pitchFamily="18" charset="0"/>
                <a:cs typeface="Times New Roman" pitchFamily="18" charset="0"/>
              </a:rPr>
              <a:t> </a:t>
            </a:r>
            <a:r>
              <a:rPr lang="ru-RU" sz="3100" b="1" dirty="0" err="1" smtClean="0">
                <a:solidFill>
                  <a:srgbClr val="C00000"/>
                </a:solidFill>
                <a:latin typeface="Times New Roman" pitchFamily="18" charset="0"/>
                <a:cs typeface="Times New Roman" pitchFamily="18" charset="0"/>
              </a:rPr>
              <a:t>тілінде</a:t>
            </a:r>
            <a:r>
              <a:rPr lang="ru-RU" sz="3100" b="1" dirty="0" smtClean="0">
                <a:solidFill>
                  <a:srgbClr val="C00000"/>
                </a:solidFill>
                <a:latin typeface="Times New Roman" pitchFamily="18" charset="0"/>
                <a:cs typeface="Times New Roman" pitchFamily="18" charset="0"/>
              </a:rPr>
              <a:t> </a:t>
            </a:r>
            <a:r>
              <a:rPr lang="ru-RU" sz="3100" b="1" dirty="0" err="1" smtClean="0">
                <a:solidFill>
                  <a:srgbClr val="C00000"/>
                </a:solidFill>
                <a:latin typeface="Times New Roman" pitchFamily="18" charset="0"/>
                <a:cs typeface="Times New Roman" pitchFamily="18" charset="0"/>
              </a:rPr>
              <a:t>жарияланды</a:t>
            </a:r>
            <a:r>
              <a:rPr lang="ru-RU" sz="3100" b="1" dirty="0" smtClean="0">
                <a:solidFill>
                  <a:srgbClr val="C00000"/>
                </a:solidFill>
                <a:latin typeface="Times New Roman" pitchFamily="18" charset="0"/>
                <a:cs typeface="Times New Roman" pitchFamily="18" charset="0"/>
              </a:rPr>
              <a:t>. </a:t>
            </a:r>
            <a:r>
              <a:rPr lang="ru-RU" sz="3100" b="1" dirty="0" err="1" smtClean="0">
                <a:solidFill>
                  <a:srgbClr val="C00000"/>
                </a:solidFill>
                <a:latin typeface="Times New Roman" pitchFamily="18" charset="0"/>
                <a:cs typeface="Times New Roman" pitchFamily="18" charset="0"/>
              </a:rPr>
              <a:t>Олардың ішінде</a:t>
            </a:r>
            <a:r>
              <a:rPr lang="ru-RU" sz="3100" b="1" dirty="0" smtClean="0">
                <a:solidFill>
                  <a:srgbClr val="C00000"/>
                </a:solidFill>
                <a:latin typeface="Times New Roman" pitchFamily="18" charset="0"/>
                <a:cs typeface="Times New Roman" pitchFamily="18" charset="0"/>
              </a:rPr>
              <a:t> </a:t>
            </a:r>
            <a:r>
              <a:rPr lang="ru-RU" sz="3100" b="1" dirty="0" err="1" smtClean="0">
                <a:solidFill>
                  <a:srgbClr val="C00000"/>
                </a:solidFill>
                <a:latin typeface="Times New Roman" pitchFamily="18" charset="0"/>
                <a:cs typeface="Times New Roman" pitchFamily="18" charset="0"/>
              </a:rPr>
              <a:t>"Көшпенділер" трилогиясы</a:t>
            </a:r>
            <a:r>
              <a:rPr lang="ru-RU" sz="3100" b="1" dirty="0" smtClean="0">
                <a:solidFill>
                  <a:srgbClr val="C00000"/>
                </a:solidFill>
                <a:latin typeface="Times New Roman" pitchFamily="18" charset="0"/>
                <a:cs typeface="Times New Roman" pitchFamily="18" charset="0"/>
              </a:rPr>
              <a:t>, "Адам </a:t>
            </a:r>
            <a:r>
              <a:rPr lang="ru-RU" sz="3100" b="1" dirty="0" err="1" smtClean="0">
                <a:solidFill>
                  <a:srgbClr val="C00000"/>
                </a:solidFill>
                <a:latin typeface="Times New Roman" pitchFamily="18" charset="0"/>
                <a:cs typeface="Times New Roman" pitchFamily="18" charset="0"/>
              </a:rPr>
              <a:t>туралы</a:t>
            </a:r>
            <a:r>
              <a:rPr lang="ru-RU" sz="3100" b="1" dirty="0" smtClean="0">
                <a:solidFill>
                  <a:srgbClr val="C00000"/>
                </a:solidFill>
                <a:latin typeface="Times New Roman" pitchFamily="18" charset="0"/>
                <a:cs typeface="Times New Roman" pitchFamily="18" charset="0"/>
              </a:rPr>
              <a:t> </a:t>
            </a:r>
            <a:r>
              <a:rPr lang="ru-RU" sz="3100" b="1" dirty="0" err="1" smtClean="0">
                <a:solidFill>
                  <a:srgbClr val="C00000"/>
                </a:solidFill>
                <a:latin typeface="Times New Roman" pitchFamily="18" charset="0"/>
                <a:cs typeface="Times New Roman" pitchFamily="18" charset="0"/>
              </a:rPr>
              <a:t>ән</a:t>
            </a:r>
            <a:r>
              <a:rPr lang="ru-RU" sz="3100" b="1" dirty="0" smtClean="0">
                <a:solidFill>
                  <a:srgbClr val="C00000"/>
                </a:solidFill>
                <a:latin typeface="Times New Roman" pitchFamily="18" charset="0"/>
                <a:cs typeface="Times New Roman" pitchFamily="18" charset="0"/>
              </a:rPr>
              <a:t>", "</a:t>
            </a:r>
            <a:r>
              <a:rPr lang="ru-RU" sz="3100" b="1" dirty="0" err="1" smtClean="0">
                <a:solidFill>
                  <a:srgbClr val="C00000"/>
                </a:solidFill>
                <a:latin typeface="Times New Roman" pitchFamily="18" charset="0"/>
                <a:cs typeface="Times New Roman" pitchFamily="18" charset="0"/>
              </a:rPr>
              <a:t>Қатерлі өткел</a:t>
            </a:r>
            <a:r>
              <a:rPr lang="ru-RU" sz="3100" b="1" dirty="0" smtClean="0">
                <a:solidFill>
                  <a:srgbClr val="C00000"/>
                </a:solidFill>
                <a:latin typeface="Times New Roman" pitchFamily="18" charset="0"/>
                <a:cs typeface="Times New Roman" pitchFamily="18" charset="0"/>
              </a:rPr>
              <a:t>", "</a:t>
            </a:r>
            <a:r>
              <a:rPr lang="ru-RU" sz="3100" b="1" dirty="0" err="1" smtClean="0">
                <a:solidFill>
                  <a:srgbClr val="C00000"/>
                </a:solidFill>
                <a:latin typeface="Times New Roman" pitchFamily="18" charset="0"/>
                <a:cs typeface="Times New Roman" pitchFamily="18" charset="0"/>
              </a:rPr>
              <a:t>Ғашықтар</a:t>
            </a:r>
            <a:r>
              <a:rPr lang="ru-RU" sz="3100" b="1" dirty="0" smtClean="0">
                <a:solidFill>
                  <a:srgbClr val="C00000"/>
                </a:solidFill>
                <a:latin typeface="Times New Roman" pitchFamily="18" charset="0"/>
                <a:cs typeface="Times New Roman" pitchFamily="18" charset="0"/>
              </a:rPr>
              <a:t>", "</a:t>
            </a:r>
            <a:r>
              <a:rPr lang="ru-RU" sz="3100" b="1" dirty="0" err="1" smtClean="0">
                <a:solidFill>
                  <a:srgbClr val="C00000"/>
                </a:solidFill>
                <a:latin typeface="Times New Roman" pitchFamily="18" charset="0"/>
                <a:cs typeface="Times New Roman" pitchFamily="18" charset="0"/>
              </a:rPr>
              <a:t>Айқас</a:t>
            </a:r>
            <a:r>
              <a:rPr lang="ru-RU" sz="3100" b="1" dirty="0" smtClean="0">
                <a:solidFill>
                  <a:srgbClr val="C00000"/>
                </a:solidFill>
                <a:latin typeface="Times New Roman" pitchFamily="18" charset="0"/>
                <a:cs typeface="Times New Roman" pitchFamily="18" charset="0"/>
              </a:rPr>
              <a:t>" </a:t>
            </a:r>
            <a:r>
              <a:rPr lang="ru-RU" sz="3100" b="1" dirty="0" err="1" smtClean="0">
                <a:solidFill>
                  <a:srgbClr val="C00000"/>
                </a:solidFill>
                <a:latin typeface="Times New Roman" pitchFamily="18" charset="0"/>
                <a:cs typeface="Times New Roman" pitchFamily="18" charset="0"/>
              </a:rPr>
              <a:t>романдары</a:t>
            </a:r>
            <a:r>
              <a:rPr lang="ru-RU" sz="3100" b="1" dirty="0" smtClean="0">
                <a:solidFill>
                  <a:srgbClr val="C00000"/>
                </a:solidFill>
                <a:latin typeface="Times New Roman" pitchFamily="18" charset="0"/>
                <a:cs typeface="Times New Roman" pitchFamily="18" charset="0"/>
              </a:rPr>
              <a:t> бар.</a:t>
            </a:r>
          </a:p>
          <a:p>
            <a:endParaRPr lang="ru-RU" sz="3100" b="1" dirty="0">
              <a:solidFill>
                <a:schemeClr val="accent3">
                  <a:lumMod val="50000"/>
                </a:schemeClr>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5541854"/>
          </a:xfrm>
        </p:spPr>
        <p:txBody>
          <a:bodyPr>
            <a:normAutofit fontScale="77500" lnSpcReduction="20000"/>
          </a:bodyPr>
          <a:lstStyle/>
          <a:p>
            <a:pPr>
              <a:lnSpc>
                <a:spcPct val="120000"/>
              </a:lnSpc>
            </a:pPr>
            <a:r>
              <a:rPr lang="ru-RU" b="1" dirty="0" smtClean="0">
                <a:solidFill>
                  <a:srgbClr val="C00000"/>
                </a:solidFill>
                <a:latin typeface="Times New Roman" pitchFamily="18" charset="0"/>
                <a:cs typeface="Times New Roman" pitchFamily="18" charset="0"/>
              </a:rPr>
              <a:t>"</a:t>
            </a:r>
            <a:r>
              <a:rPr lang="ru-RU" b="1" dirty="0" err="1" smtClean="0">
                <a:solidFill>
                  <a:srgbClr val="C00000"/>
                </a:solidFill>
                <a:latin typeface="Times New Roman" pitchFamily="18" charset="0"/>
                <a:cs typeface="Times New Roman" pitchFamily="18" charset="0"/>
              </a:rPr>
              <a:t>Алмас</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қылыш" романында</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Дешті</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Қыпшақтың (бұрынғы қазақ елінің бір</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атауы</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қаһарлы </a:t>
            </a:r>
            <a:r>
              <a:rPr lang="ru-RU" b="1" dirty="0" smtClean="0">
                <a:solidFill>
                  <a:srgbClr val="C00000"/>
                </a:solidFill>
                <a:latin typeface="Times New Roman" pitchFamily="18" charset="0"/>
                <a:cs typeface="Times New Roman" pitchFamily="18" charset="0"/>
              </a:rPr>
              <a:t>ханы </a:t>
            </a:r>
            <a:r>
              <a:rPr lang="ru-RU" b="1" dirty="0" err="1" smtClean="0">
                <a:solidFill>
                  <a:srgbClr val="C00000"/>
                </a:solidFill>
                <a:latin typeface="Times New Roman" pitchFamily="18" charset="0"/>
                <a:cs typeface="Times New Roman" pitchFamily="18" charset="0"/>
              </a:rPr>
              <a:t>Әбілхайырдың кезінде</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қазақ руларының қазақ хандығы қол астына</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топтасуы</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бір</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жағы </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Әбілхайыр</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екінші</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жағы </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Жәнібек</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Керейлердің тақ </a:t>
            </a:r>
            <a:r>
              <a:rPr lang="ru-RU" b="1" dirty="0" smtClean="0">
                <a:solidFill>
                  <a:srgbClr val="C00000"/>
                </a:solidFill>
                <a:latin typeface="Times New Roman" pitchFamily="18" charset="0"/>
                <a:cs typeface="Times New Roman" pitchFamily="18" charset="0"/>
              </a:rPr>
              <a:t>пен </a:t>
            </a:r>
            <a:r>
              <a:rPr lang="ru-RU" b="1" dirty="0" err="1" smtClean="0">
                <a:solidFill>
                  <a:srgbClr val="C00000"/>
                </a:solidFill>
                <a:latin typeface="Times New Roman" pitchFamily="18" charset="0"/>
                <a:cs typeface="Times New Roman" pitchFamily="18" charset="0"/>
              </a:rPr>
              <a:t>тәж үшін таласы</a:t>
            </a:r>
            <a:r>
              <a:rPr lang="ru-RU" b="1" dirty="0" smtClean="0">
                <a:solidFill>
                  <a:srgbClr val="C00000"/>
                </a:solidFill>
                <a:latin typeface="Times New Roman" pitchFamily="18" charset="0"/>
                <a:cs typeface="Times New Roman" pitchFamily="18" charset="0"/>
              </a:rPr>
              <a:t>, хан </a:t>
            </a:r>
            <a:r>
              <a:rPr lang="ru-RU" b="1" dirty="0" err="1" smtClean="0">
                <a:solidFill>
                  <a:srgbClr val="C00000"/>
                </a:solidFill>
                <a:latin typeface="Times New Roman" pitchFamily="18" charset="0"/>
                <a:cs typeface="Times New Roman" pitchFamily="18" charset="0"/>
              </a:rPr>
              <a:t>ордасындағы шытырман</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оқиғалар</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алдау</a:t>
            </a:r>
            <a:r>
              <a:rPr lang="ru-RU" b="1" dirty="0" smtClean="0">
                <a:solidFill>
                  <a:srgbClr val="C00000"/>
                </a:solidFill>
                <a:latin typeface="Times New Roman" pitchFamily="18" charset="0"/>
                <a:cs typeface="Times New Roman" pitchFamily="18" charset="0"/>
              </a:rPr>
              <a:t> мен </a:t>
            </a:r>
            <a:r>
              <a:rPr lang="ru-RU" b="1" dirty="0" err="1" smtClean="0">
                <a:solidFill>
                  <a:srgbClr val="C00000"/>
                </a:solidFill>
                <a:latin typeface="Times New Roman" pitchFamily="18" charset="0"/>
                <a:cs typeface="Times New Roman" pitchFamily="18" charset="0"/>
              </a:rPr>
              <a:t>зорлықтар тізбегі</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баяндалған</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Кітаптың бірінші</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бөлімі </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Әбілхайыр ұлысының екіге</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бөліну жағдайын көрсетуге арналса</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екінші</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бөлімі қазақ хандығының ішкі</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сыртқы жауларымен</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кескілескен</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күрес үстінде шынығып ширауы</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бұл жолдағы қыруар кедергілер</a:t>
            </a:r>
            <a:r>
              <a:rPr lang="ru-RU" b="1" dirty="0" smtClean="0">
                <a:solidFill>
                  <a:srgbClr val="C00000"/>
                </a:solidFill>
                <a:latin typeface="Times New Roman" pitchFamily="18" charset="0"/>
                <a:cs typeface="Times New Roman" pitchFamily="18" charset="0"/>
              </a:rPr>
              <a:t> мен </a:t>
            </a:r>
            <a:r>
              <a:rPr lang="ru-RU" b="1" dirty="0" err="1" smtClean="0">
                <a:solidFill>
                  <a:srgbClr val="C00000"/>
                </a:solidFill>
                <a:latin typeface="Times New Roman" pitchFamily="18" charset="0"/>
                <a:cs typeface="Times New Roman" pitchFamily="18" charset="0"/>
              </a:rPr>
              <a:t>қиындықтар көрсетілген</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Романның басты</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идеясы</a:t>
            </a:r>
            <a:r>
              <a:rPr lang="ru-RU" b="1" dirty="0" smtClean="0">
                <a:solidFill>
                  <a:srgbClr val="C00000"/>
                </a:solidFill>
                <a:latin typeface="Times New Roman" pitchFamily="18" charset="0"/>
                <a:cs typeface="Times New Roman" pitchFamily="18" charset="0"/>
              </a:rPr>
              <a:t> — </a:t>
            </a:r>
            <a:r>
              <a:rPr lang="ru-RU" b="1" dirty="0" err="1" smtClean="0">
                <a:solidFill>
                  <a:srgbClr val="C00000"/>
                </a:solidFill>
                <a:latin typeface="Times New Roman" pitchFamily="18" charset="0"/>
                <a:cs typeface="Times New Roman" pitchFamily="18" charset="0"/>
              </a:rPr>
              <a:t>қазақ руларының бірлесу</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бір</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хандықта ынтымақ құру мәселелері</a:t>
            </a:r>
            <a:r>
              <a:rPr lang="ru-RU" b="1" dirty="0" smtClean="0">
                <a:solidFill>
                  <a:srgbClr val="C00000"/>
                </a:solidFill>
                <a:latin typeface="Times New Roman" pitchFamily="18" charset="0"/>
                <a:cs typeface="Times New Roman" pitchFamily="18" charset="0"/>
              </a:rPr>
              <a:t>.</a:t>
            </a:r>
            <a:endParaRPr lang="ru-RU" b="1" dirty="0">
              <a:solidFill>
                <a:srgbClr val="C00000"/>
              </a:solidFill>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5970482"/>
          </a:xfrm>
        </p:spPr>
        <p:txBody>
          <a:bodyPr>
            <a:noAutofit/>
          </a:bodyPr>
          <a:lstStyle/>
          <a:p>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Трилогияның «Қаһар» атты</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кітабында</a:t>
            </a:r>
            <a:r>
              <a:rPr lang="ru-RU" sz="2000" b="1" dirty="0" smtClean="0">
                <a:solidFill>
                  <a:srgbClr val="C00000"/>
                </a:solidFill>
                <a:latin typeface="Times New Roman" pitchFamily="18" charset="0"/>
                <a:cs typeface="Times New Roman" pitchFamily="18" charset="0"/>
              </a:rPr>
              <a:t> </a:t>
            </a:r>
            <a:r>
              <a:rPr lang="en-US" sz="2000" b="1" dirty="0" smtClean="0">
                <a:solidFill>
                  <a:srgbClr val="C00000"/>
                </a:solidFill>
                <a:latin typeface="Times New Roman" pitchFamily="18" charset="0"/>
                <a:cs typeface="Times New Roman" pitchFamily="18" charset="0"/>
              </a:rPr>
              <a:t>I. </a:t>
            </a:r>
            <a:r>
              <a:rPr lang="ru-RU" sz="2000" b="1" dirty="0" err="1" smtClean="0">
                <a:solidFill>
                  <a:srgbClr val="C00000"/>
                </a:solidFill>
                <a:latin typeface="Times New Roman" pitchFamily="18" charset="0"/>
                <a:cs typeface="Times New Roman" pitchFamily="18" charset="0"/>
              </a:rPr>
              <a:t>Есенберлин</a:t>
            </a:r>
            <a:r>
              <a:rPr lang="ru-RU" sz="2000" b="1" dirty="0" smtClean="0">
                <a:solidFill>
                  <a:srgbClr val="C00000"/>
                </a:solidFill>
                <a:latin typeface="Times New Roman" pitchFamily="18" charset="0"/>
                <a:cs typeface="Times New Roman" pitchFamily="18" charset="0"/>
              </a:rPr>
              <a:t> </a:t>
            </a:r>
            <a:r>
              <a:rPr lang="en-US" sz="2000" b="1" dirty="0" smtClean="0">
                <a:solidFill>
                  <a:srgbClr val="C00000"/>
                </a:solidFill>
                <a:latin typeface="Times New Roman" pitchFamily="18" charset="0"/>
                <a:cs typeface="Times New Roman" pitchFamily="18" charset="0"/>
              </a:rPr>
              <a:t>XIX </a:t>
            </a:r>
            <a:r>
              <a:rPr lang="ru-RU" sz="2000" b="1" dirty="0" err="1" smtClean="0">
                <a:solidFill>
                  <a:srgbClr val="C00000"/>
                </a:solidFill>
                <a:latin typeface="Times New Roman" pitchFamily="18" charset="0"/>
                <a:cs typeface="Times New Roman" pitchFamily="18" charset="0"/>
              </a:rPr>
              <a:t>ғ.</a:t>
            </a:r>
            <a:r>
              <a:rPr lang="ru-RU" sz="2000" b="1" dirty="0" smtClean="0">
                <a:solidFill>
                  <a:srgbClr val="C00000"/>
                </a:solidFill>
                <a:latin typeface="Times New Roman" pitchFamily="18" charset="0"/>
                <a:cs typeface="Times New Roman" pitchFamily="18" charset="0"/>
              </a:rPr>
              <a:t> 30-40 </a:t>
            </a:r>
            <a:r>
              <a:rPr lang="ru-RU" sz="2000" b="1" dirty="0" err="1" smtClean="0">
                <a:solidFill>
                  <a:srgbClr val="C00000"/>
                </a:solidFill>
                <a:latin typeface="Times New Roman" pitchFamily="18" charset="0"/>
                <a:cs typeface="Times New Roman" pitchFamily="18" charset="0"/>
              </a:rPr>
              <a:t>жылдарындағы Кенесары</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Қасымов бастаған Ресей</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отаршылдығына қарсы қозғалыстың жай-күйін әңгімелейді</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Мұнда жазушы</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жұртқа бұрыннан белгілі</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тарихи</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оқиғаларды тізе</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отырып</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ондағы адамдардың күйініш- сүйінішімен, арман</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өкінішімен, мұратымен, кейіпкерлер</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тағдырымен </a:t>
            </a:r>
            <a:r>
              <a:rPr lang="ru-RU" sz="2000" b="1" dirty="0" smtClean="0">
                <a:solidFill>
                  <a:srgbClr val="C00000"/>
                </a:solidFill>
                <a:latin typeface="Times New Roman" pitchFamily="18" charset="0"/>
                <a:cs typeface="Times New Roman" pitchFamily="18" charset="0"/>
              </a:rPr>
              <a:t>ба </a:t>
            </a:r>
            <a:r>
              <a:rPr lang="ru-RU" sz="2000" b="1" dirty="0" err="1" smtClean="0">
                <a:solidFill>
                  <a:srgbClr val="C00000"/>
                </a:solidFill>
                <a:latin typeface="Times New Roman" pitchFamily="18" charset="0"/>
                <a:cs typeface="Times New Roman" pitchFamily="18" charset="0"/>
              </a:rPr>
              <a:t>йытып</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көрсетеді</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Қаһарда</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қазақ даласында</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тәуелсіз хандық орнатуды</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мақсат еткен</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Кенесарының қол жиып</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күреске шығуы</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тәуелсіздік үшін күресті қолдамаған сұлтандарға және патша</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бекіністеріне</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ш</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абуылы</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Кенесарының билікке</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қол жеткізу</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үшін патша</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өкілдеріменкеліссөздер жүргізуі</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талабы</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өтпеген жерлерде</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халық қанының төгілуімен есептеспей</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күш қолданылатын істерге</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баруы</a:t>
            </a:r>
            <a:r>
              <a:rPr lang="ru-RU" sz="2000" b="1" dirty="0" smtClean="0">
                <a:solidFill>
                  <a:srgbClr val="C00000"/>
                </a:solidFill>
                <a:latin typeface="Times New Roman" pitchFamily="18" charset="0"/>
                <a:cs typeface="Times New Roman" pitchFamily="18" charset="0"/>
              </a:rPr>
              <a:t> баян </a:t>
            </a:r>
            <a:r>
              <a:rPr lang="ru-RU" sz="2000" b="1" dirty="0" err="1" smtClean="0">
                <a:solidFill>
                  <a:srgbClr val="C00000"/>
                </a:solidFill>
                <a:latin typeface="Times New Roman" pitchFamily="18" charset="0"/>
                <a:cs typeface="Times New Roman" pitchFamily="18" charset="0"/>
              </a:rPr>
              <a:t>етіледі</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Кенесары</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дұшпандарының ұйымдасқан іс</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әрекеттері, </a:t>
            </a:r>
            <a:r>
              <a:rPr lang="ru-RU" sz="2000" b="1" dirty="0" smtClean="0">
                <a:solidFill>
                  <a:srgbClr val="C00000"/>
                </a:solidFill>
                <a:latin typeface="Times New Roman" pitchFamily="18" charset="0"/>
                <a:cs typeface="Times New Roman" pitchFamily="18" charset="0"/>
              </a:rPr>
              <a:t>сан </a:t>
            </a:r>
            <a:r>
              <a:rPr lang="ru-RU" sz="2000" b="1" dirty="0" err="1" smtClean="0">
                <a:solidFill>
                  <a:srgbClr val="C00000"/>
                </a:solidFill>
                <a:latin typeface="Times New Roman" pitchFamily="18" charset="0"/>
                <a:cs typeface="Times New Roman" pitchFamily="18" charset="0"/>
              </a:rPr>
              <a:t>алуан</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адам</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мінездері</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көрсетіледі</a:t>
            </a:r>
            <a:r>
              <a:rPr lang="ru-RU" sz="2000" b="1" dirty="0" smtClean="0">
                <a:solidFill>
                  <a:srgbClr val="C00000"/>
                </a:solidFill>
                <a:latin typeface="Times New Roman" pitchFamily="18" charset="0"/>
                <a:cs typeface="Times New Roman" pitchFamily="18" charset="0"/>
              </a:rPr>
              <a:t>.</a:t>
            </a:r>
            <a:endParaRPr lang="ru-RU" sz="2000" b="1" dirty="0">
              <a:solidFill>
                <a:srgbClr val="C00000"/>
              </a:solidFill>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0"/>
            <a:ext cx="8041004" cy="2177412"/>
          </a:xfrm>
        </p:spPr>
        <p:txBody>
          <a:bodyPr>
            <a:normAutofit fontScale="90000"/>
          </a:bodyPr>
          <a:lstStyle/>
          <a:p>
            <a:pPr algn="ctr"/>
            <a:r>
              <a:rPr lang="ru-RU" dirty="0" smtClean="0"/>
              <a:t> </a:t>
            </a:r>
            <a:r>
              <a:rPr lang="ru-RU" dirty="0" err="1" smtClean="0"/>
              <a:t>«Адамзаттың нағыз шын</a:t>
            </a:r>
            <a:r>
              <a:rPr lang="ru-RU" dirty="0" smtClean="0"/>
              <a:t> </a:t>
            </a:r>
            <a:r>
              <a:rPr lang="ru-RU" dirty="0" err="1" smtClean="0"/>
              <a:t>тарихын</a:t>
            </a:r>
            <a:r>
              <a:rPr lang="ru-RU" dirty="0" smtClean="0"/>
              <a:t> </a:t>
            </a:r>
            <a:r>
              <a:rPr lang="ru-RU" dirty="0" err="1" smtClean="0"/>
              <a:t>тарихшы</a:t>
            </a:r>
            <a:r>
              <a:rPr lang="ru-RU" dirty="0" smtClean="0"/>
              <a:t> </a:t>
            </a:r>
            <a:r>
              <a:rPr lang="ru-RU" dirty="0" err="1" smtClean="0"/>
              <a:t>емес</a:t>
            </a:r>
            <a:r>
              <a:rPr lang="ru-RU" dirty="0" smtClean="0"/>
              <a:t>, </a:t>
            </a:r>
            <a:r>
              <a:rPr lang="ru-RU" dirty="0" err="1" smtClean="0"/>
              <a:t>суреткер</a:t>
            </a:r>
            <a:r>
              <a:rPr lang="ru-RU" dirty="0" smtClean="0"/>
              <a:t> </a:t>
            </a:r>
            <a:r>
              <a:rPr lang="ru-RU" dirty="0" err="1" smtClean="0"/>
              <a:t>жазады</a:t>
            </a:r>
            <a:r>
              <a:rPr lang="ru-RU" dirty="0" smtClean="0"/>
              <a:t>» - </a:t>
            </a:r>
            <a:r>
              <a:rPr lang="ru-RU" dirty="0" err="1" smtClean="0"/>
              <a:t>дейді</a:t>
            </a:r>
            <a:r>
              <a:rPr lang="ru-RU" dirty="0" smtClean="0"/>
              <a:t> М. Горький. </a:t>
            </a:r>
            <a:endParaRPr lang="ru-RU" dirty="0"/>
          </a:p>
        </p:txBody>
      </p:sp>
      <p:sp>
        <p:nvSpPr>
          <p:cNvPr id="3" name="Содержимое 2"/>
          <p:cNvSpPr>
            <a:spLocks noGrp="1"/>
          </p:cNvSpPr>
          <p:nvPr>
            <p:ph idx="1"/>
          </p:nvPr>
        </p:nvSpPr>
        <p:spPr>
          <a:xfrm>
            <a:off x="500034" y="2285992"/>
            <a:ext cx="8183880" cy="3902200"/>
          </a:xfrm>
        </p:spPr>
        <p:txBody>
          <a:bodyPr>
            <a:normAutofit fontScale="77500" lnSpcReduction="20000"/>
          </a:bodyPr>
          <a:lstStyle/>
          <a:p>
            <a:pPr>
              <a:buNone/>
            </a:pPr>
            <a:r>
              <a:rPr lang="ru-RU" dirty="0" smtClean="0"/>
              <a:t>І. </a:t>
            </a:r>
            <a:r>
              <a:rPr lang="ru-RU" dirty="0" err="1" smtClean="0"/>
              <a:t>Есенберлин</a:t>
            </a:r>
            <a:r>
              <a:rPr lang="ru-RU" dirty="0" smtClean="0"/>
              <a:t> осы </a:t>
            </a:r>
            <a:r>
              <a:rPr lang="ru-RU" dirty="0" err="1" smtClean="0"/>
              <a:t>принципті</a:t>
            </a:r>
            <a:r>
              <a:rPr lang="ru-RU" dirty="0" smtClean="0"/>
              <a:t> ту </a:t>
            </a:r>
            <a:r>
              <a:rPr lang="ru-RU" dirty="0" err="1" smtClean="0"/>
              <a:t>етіп</a:t>
            </a:r>
            <a:r>
              <a:rPr lang="ru-RU" dirty="0" smtClean="0"/>
              <a:t> </a:t>
            </a:r>
            <a:r>
              <a:rPr lang="ru-RU" dirty="0" err="1" smtClean="0"/>
              <a:t>ұстап</a:t>
            </a:r>
            <a:r>
              <a:rPr lang="ru-RU" dirty="0" smtClean="0"/>
              <a:t>, </a:t>
            </a:r>
            <a:r>
              <a:rPr lang="ru-RU" dirty="0" err="1" smtClean="0"/>
              <a:t>ғылымда </a:t>
            </a:r>
            <a:r>
              <a:rPr lang="ru-RU" dirty="0" smtClean="0"/>
              <a:t>да </a:t>
            </a:r>
            <a:r>
              <a:rPr lang="ru-RU" dirty="0" err="1" smtClean="0"/>
              <a:t>сол</a:t>
            </a:r>
            <a:r>
              <a:rPr lang="ru-RU" dirty="0" smtClean="0"/>
              <a:t> </a:t>
            </a:r>
            <a:r>
              <a:rPr lang="ru-RU" dirty="0" err="1" smtClean="0"/>
              <a:t>уақытқа дейін</a:t>
            </a:r>
            <a:r>
              <a:rPr lang="ru-RU" dirty="0" smtClean="0"/>
              <a:t> </a:t>
            </a:r>
            <a:r>
              <a:rPr lang="ru-RU" dirty="0" err="1" smtClean="0"/>
              <a:t>терең сараланып</a:t>
            </a:r>
            <a:r>
              <a:rPr lang="ru-RU" dirty="0" smtClean="0"/>
              <a:t> </a:t>
            </a:r>
            <a:r>
              <a:rPr lang="ru-RU" dirty="0" err="1" smtClean="0"/>
              <a:t>бітпеген</a:t>
            </a:r>
            <a:r>
              <a:rPr lang="ru-RU" dirty="0" smtClean="0"/>
              <a:t> </a:t>
            </a:r>
            <a:r>
              <a:rPr lang="ru-RU" dirty="0" err="1" smtClean="0"/>
              <a:t>тарихтың қос қыртыс қатпарларына қазақ қаламгерлерінің ішінде</a:t>
            </a:r>
            <a:r>
              <a:rPr lang="ru-RU" dirty="0" smtClean="0"/>
              <a:t> </a:t>
            </a:r>
            <a:r>
              <a:rPr lang="ru-RU" dirty="0" err="1" smtClean="0"/>
              <a:t>тұңғыш рет</a:t>
            </a:r>
            <a:r>
              <a:rPr lang="ru-RU" dirty="0" smtClean="0"/>
              <a:t> </a:t>
            </a:r>
            <a:r>
              <a:rPr lang="ru-RU" dirty="0" err="1" smtClean="0"/>
              <a:t>қаламгер көзімен саяхат</a:t>
            </a:r>
            <a:r>
              <a:rPr lang="ru-RU" dirty="0" smtClean="0"/>
              <a:t> </a:t>
            </a:r>
            <a:r>
              <a:rPr lang="ru-RU" dirty="0" err="1" smtClean="0"/>
              <a:t>жасап</a:t>
            </a:r>
            <a:r>
              <a:rPr lang="ru-RU" dirty="0" smtClean="0"/>
              <a:t>, </a:t>
            </a:r>
            <a:r>
              <a:rPr lang="ru-RU" dirty="0" err="1" smtClean="0"/>
              <a:t>оқырман назарын</a:t>
            </a:r>
            <a:r>
              <a:rPr lang="ru-RU" dirty="0" smtClean="0"/>
              <a:t> </a:t>
            </a:r>
            <a:r>
              <a:rPr lang="ru-RU" dirty="0" err="1" smtClean="0"/>
              <a:t>көне тарихтың әлі ашыла</a:t>
            </a:r>
            <a:r>
              <a:rPr lang="ru-RU" dirty="0" smtClean="0"/>
              <a:t> </a:t>
            </a:r>
            <a:r>
              <a:rPr lang="ru-RU" dirty="0" err="1" smtClean="0"/>
              <a:t>қоймаған тың беттеріне</a:t>
            </a:r>
            <a:r>
              <a:rPr lang="ru-RU" dirty="0" smtClean="0"/>
              <a:t> </a:t>
            </a:r>
            <a:r>
              <a:rPr lang="ru-RU" dirty="0" err="1" smtClean="0"/>
              <a:t>аударады</a:t>
            </a:r>
            <a:r>
              <a:rPr lang="ru-RU" dirty="0" smtClean="0"/>
              <a:t>. </a:t>
            </a:r>
            <a:r>
              <a:rPr lang="ru-RU" dirty="0" err="1" smtClean="0"/>
              <a:t>Қазақ романдары</a:t>
            </a:r>
            <a:r>
              <a:rPr lang="ru-RU" dirty="0" smtClean="0"/>
              <a:t> </a:t>
            </a:r>
            <a:r>
              <a:rPr lang="ru-RU" dirty="0" err="1" smtClean="0"/>
              <a:t>ішіндегі</a:t>
            </a:r>
            <a:r>
              <a:rPr lang="ru-RU" dirty="0" smtClean="0"/>
              <a:t> </a:t>
            </a:r>
            <a:r>
              <a:rPr lang="ru-RU" dirty="0" err="1" smtClean="0"/>
              <a:t>ең көрнекті шығармалардың көшінде жүрген "Көшпенділер" </a:t>
            </a:r>
            <a:r>
              <a:rPr lang="ru-RU" dirty="0" smtClean="0"/>
              <a:t>романы </a:t>
            </a:r>
            <a:r>
              <a:rPr lang="ru-RU" dirty="0" err="1" smtClean="0"/>
              <a:t>соның айғағы болса</a:t>
            </a:r>
            <a:r>
              <a:rPr lang="ru-RU" dirty="0" smtClean="0"/>
              <a:t> </a:t>
            </a:r>
            <a:r>
              <a:rPr lang="ru-RU" dirty="0" err="1" smtClean="0"/>
              <a:t>керек</a:t>
            </a:r>
            <a:r>
              <a:rPr lang="ru-RU" dirty="0" smtClean="0"/>
              <a:t>.. </a:t>
            </a:r>
          </a:p>
          <a:p>
            <a:pPr>
              <a:buNone/>
            </a:pPr>
            <a:r>
              <a:rPr lang="ru-RU" dirty="0" err="1" smtClean="0"/>
              <a:t>«Көшпенділер» трилогиясы</a:t>
            </a:r>
            <a:r>
              <a:rPr lang="ru-RU" dirty="0" smtClean="0"/>
              <a:t> — </a:t>
            </a:r>
            <a:r>
              <a:rPr lang="ru-RU" dirty="0" err="1" smtClean="0"/>
              <a:t>партиялық идеологияның қылышынан қан тамып</a:t>
            </a:r>
            <a:r>
              <a:rPr lang="ru-RU" dirty="0" smtClean="0"/>
              <a:t> </a:t>
            </a:r>
            <a:r>
              <a:rPr lang="ru-RU" dirty="0" err="1" smtClean="0"/>
              <a:t>тұрған уақытта дүниеге келген</a:t>
            </a:r>
            <a:r>
              <a:rPr lang="ru-RU" dirty="0" smtClean="0"/>
              <a:t> </a:t>
            </a:r>
            <a:r>
              <a:rPr lang="ru-RU" dirty="0" err="1" smtClean="0"/>
              <a:t>шығарма.</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4970350"/>
          </a:xfrm>
        </p:spPr>
        <p:txBody>
          <a:bodyPr>
            <a:normAutofit/>
          </a:bodyPr>
          <a:lstStyle/>
          <a:p>
            <a:pPr>
              <a:buNone/>
            </a:pPr>
            <a:r>
              <a:rPr lang="ru-RU" dirty="0" smtClean="0"/>
              <a:t>  </a:t>
            </a:r>
            <a:r>
              <a:rPr lang="ru-RU" b="1" dirty="0" err="1" smtClean="0">
                <a:solidFill>
                  <a:srgbClr val="C00000"/>
                </a:solidFill>
                <a:latin typeface="Times New Roman" pitchFamily="18" charset="0"/>
                <a:cs typeface="Times New Roman" pitchFamily="18" charset="0"/>
              </a:rPr>
              <a:t>Алғаш </a:t>
            </a:r>
            <a:r>
              <a:rPr lang="ru-RU" b="1" dirty="0" err="1">
                <a:solidFill>
                  <a:srgbClr val="C00000"/>
                </a:solidFill>
                <a:latin typeface="Times New Roman" pitchFamily="18" charset="0"/>
                <a:cs typeface="Times New Roman" pitchFamily="18" charset="0"/>
              </a:rPr>
              <a:t>рет</a:t>
            </a:r>
            <a:r>
              <a:rPr lang="ru-RU" b="1" dirty="0">
                <a:solidFill>
                  <a:srgbClr val="C00000"/>
                </a:solidFill>
                <a:latin typeface="Times New Roman" pitchFamily="18" charset="0"/>
                <a:cs typeface="Times New Roman" pitchFamily="18" charset="0"/>
              </a:rPr>
              <a:t> 1976 </a:t>
            </a:r>
            <a:r>
              <a:rPr lang="ru-RU" b="1" dirty="0" err="1">
                <a:solidFill>
                  <a:srgbClr val="C00000"/>
                </a:solidFill>
                <a:latin typeface="Times New Roman" pitchFamily="18" charset="0"/>
                <a:cs typeface="Times New Roman" pitchFamily="18" charset="0"/>
              </a:rPr>
              <a:t>жылы</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Көшпенділер</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атымен</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жарық көрген </a:t>
            </a:r>
            <a:r>
              <a:rPr lang="ru-RU" b="1" dirty="0">
                <a:solidFill>
                  <a:srgbClr val="C00000"/>
                </a:solidFill>
                <a:latin typeface="Times New Roman" pitchFamily="18" charset="0"/>
                <a:cs typeface="Times New Roman" pitchFamily="18" charset="0"/>
              </a:rPr>
              <a:t>трилогия </a:t>
            </a:r>
            <a:r>
              <a:rPr lang="ru-RU" b="1" dirty="0" err="1">
                <a:solidFill>
                  <a:srgbClr val="C00000"/>
                </a:solidFill>
                <a:latin typeface="Times New Roman" pitchFamily="18" charset="0"/>
                <a:cs typeface="Times New Roman" pitchFamily="18" charset="0"/>
              </a:rPr>
              <a:t>орыс</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тілінің өзінде </a:t>
            </a:r>
            <a:r>
              <a:rPr lang="ru-RU" b="1" dirty="0">
                <a:solidFill>
                  <a:srgbClr val="C00000"/>
                </a:solidFill>
                <a:latin typeface="Times New Roman" pitchFamily="18" charset="0"/>
                <a:cs typeface="Times New Roman" pitchFamily="18" charset="0"/>
              </a:rPr>
              <a:t>12 </a:t>
            </a:r>
            <a:r>
              <a:rPr lang="ru-RU" b="1" dirty="0" err="1">
                <a:solidFill>
                  <a:srgbClr val="C00000"/>
                </a:solidFill>
                <a:latin typeface="Times New Roman" pitchFamily="18" charset="0"/>
                <a:cs typeface="Times New Roman" pitchFamily="18" charset="0"/>
              </a:rPr>
              <a:t>рет</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басылып</a:t>
            </a:r>
            <a:r>
              <a:rPr lang="ru-RU" b="1" dirty="0">
                <a:solidFill>
                  <a:srgbClr val="C00000"/>
                </a:solidFill>
                <a:latin typeface="Times New Roman" pitchFamily="18" charset="0"/>
                <a:cs typeface="Times New Roman" pitchFamily="18" charset="0"/>
              </a:rPr>
              <a:t>, 1,5 миллион </a:t>
            </a:r>
            <a:r>
              <a:rPr lang="ru-RU" b="1" dirty="0" err="1">
                <a:solidFill>
                  <a:srgbClr val="C00000"/>
                </a:solidFill>
                <a:latin typeface="Times New Roman" pitchFamily="18" charset="0"/>
                <a:cs typeface="Times New Roman" pitchFamily="18" charset="0"/>
              </a:rPr>
              <a:t>тиражбен</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тарапты</a:t>
            </a:r>
            <a:r>
              <a:rPr lang="ru-RU" b="1" dirty="0">
                <a:solidFill>
                  <a:srgbClr val="C00000"/>
                </a:solidFill>
                <a:latin typeface="Times New Roman" pitchFamily="18" charset="0"/>
                <a:cs typeface="Times New Roman" pitchFamily="18" charset="0"/>
              </a:rPr>
              <a:t>. </a:t>
            </a:r>
            <a:endParaRPr lang="ru-RU" b="1" dirty="0" smtClean="0">
              <a:solidFill>
                <a:srgbClr val="C00000"/>
              </a:solidFill>
              <a:latin typeface="Times New Roman" pitchFamily="18" charset="0"/>
              <a:cs typeface="Times New Roman" pitchFamily="18" charset="0"/>
            </a:endParaRPr>
          </a:p>
          <a:p>
            <a:pPr>
              <a:buNone/>
            </a:pP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a:t>
            </a:r>
            <a:r>
              <a:rPr lang="ru-RU" b="1" dirty="0" err="1">
                <a:solidFill>
                  <a:srgbClr val="C00000"/>
                </a:solidFill>
                <a:latin typeface="Times New Roman" pitchFamily="18" charset="0"/>
                <a:cs typeface="Times New Roman" pitchFamily="18" charset="0"/>
              </a:rPr>
              <a:t>Көшпенділер» трилогиясы</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әлемнің </a:t>
            </a:r>
            <a:r>
              <a:rPr lang="ru-RU" b="1" dirty="0">
                <a:solidFill>
                  <a:srgbClr val="C00000"/>
                </a:solidFill>
                <a:latin typeface="Times New Roman" pitchFamily="18" charset="0"/>
                <a:cs typeface="Times New Roman" pitchFamily="18" charset="0"/>
              </a:rPr>
              <a:t>30 </a:t>
            </a:r>
            <a:r>
              <a:rPr lang="ru-RU" b="1" dirty="0" err="1">
                <a:solidFill>
                  <a:srgbClr val="C00000"/>
                </a:solidFill>
                <a:latin typeface="Times New Roman" pitchFamily="18" charset="0"/>
                <a:cs typeface="Times New Roman" pitchFamily="18" charset="0"/>
              </a:rPr>
              <a:t>тілінде</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жарық көріп</a:t>
            </a:r>
            <a:r>
              <a:rPr lang="ru-RU" b="1" dirty="0">
                <a:solidFill>
                  <a:srgbClr val="C00000"/>
                </a:solidFill>
                <a:latin typeface="Times New Roman" pitchFamily="18" charset="0"/>
                <a:cs typeface="Times New Roman" pitchFamily="18" charset="0"/>
              </a:rPr>
              <a:t>, 50 </a:t>
            </a:r>
            <a:r>
              <a:rPr lang="ru-RU" b="1" dirty="0" err="1">
                <a:solidFill>
                  <a:srgbClr val="C00000"/>
                </a:solidFill>
                <a:latin typeface="Times New Roman" pitchFamily="18" charset="0"/>
                <a:cs typeface="Times New Roman" pitchFamily="18" charset="0"/>
              </a:rPr>
              <a:t>рет</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қайта басылған екен</a:t>
            </a:r>
            <a:r>
              <a:rPr lang="ru-RU" b="1" dirty="0">
                <a:solidFill>
                  <a:srgbClr val="C00000"/>
                </a:solidFill>
                <a:latin typeface="Times New Roman" pitchFamily="18" charset="0"/>
                <a:cs typeface="Times New Roman" pitchFamily="18" charset="0"/>
              </a:rPr>
              <a:t>. </a:t>
            </a:r>
            <a:endParaRPr lang="ru-RU" b="1" dirty="0" smtClean="0">
              <a:solidFill>
                <a:srgbClr val="C00000"/>
              </a:solidFill>
              <a:latin typeface="Times New Roman" pitchFamily="18" charset="0"/>
              <a:cs typeface="Times New Roman" pitchFamily="18" charset="0"/>
            </a:endParaRPr>
          </a:p>
          <a:p>
            <a:pPr>
              <a:buNone/>
            </a:pPr>
            <a:r>
              <a:rPr lang="ru-RU" b="1" dirty="0" smtClean="0">
                <a:solidFill>
                  <a:srgbClr val="C00000"/>
                </a:solidFill>
                <a:latin typeface="Times New Roman" pitchFamily="18" charset="0"/>
                <a:cs typeface="Times New Roman" pitchFamily="18" charset="0"/>
              </a:rPr>
              <a:t>   2005 </a:t>
            </a:r>
            <a:r>
              <a:rPr lang="ru-RU" b="1" dirty="0" err="1">
                <a:solidFill>
                  <a:srgbClr val="C00000"/>
                </a:solidFill>
                <a:latin typeface="Times New Roman" pitchFamily="18" charset="0"/>
                <a:cs typeface="Times New Roman" pitchFamily="18" charset="0"/>
              </a:rPr>
              <a:t>жылғы есеп</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бойынша</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дүниежүзіне таралған жалпы</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тиражы</a:t>
            </a:r>
            <a:r>
              <a:rPr lang="ru-RU" b="1" dirty="0">
                <a:solidFill>
                  <a:srgbClr val="C00000"/>
                </a:solidFill>
                <a:latin typeface="Times New Roman" pitchFamily="18" charset="0"/>
                <a:cs typeface="Times New Roman" pitchFamily="18" charset="0"/>
              </a:rPr>
              <a:t> 3 миллион дана. </a:t>
            </a:r>
            <a:endParaRPr lang="ru-RU" b="1" dirty="0" smtClean="0">
              <a:solidFill>
                <a:srgbClr val="C00000"/>
              </a:solidFill>
              <a:latin typeface="Times New Roman" pitchFamily="18" charset="0"/>
              <a:cs typeface="Times New Roman" pitchFamily="18" charset="0"/>
            </a:endParaRPr>
          </a:p>
          <a:p>
            <a:pPr>
              <a:buNone/>
            </a:pP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Бұл </a:t>
            </a:r>
            <a:r>
              <a:rPr lang="ru-RU" b="1" dirty="0" err="1">
                <a:solidFill>
                  <a:srgbClr val="C00000"/>
                </a:solidFill>
                <a:latin typeface="Times New Roman" pitchFamily="18" charset="0"/>
                <a:cs typeface="Times New Roman" pitchFamily="18" charset="0"/>
              </a:rPr>
              <a:t>трилогияның негізінде</a:t>
            </a:r>
            <a:r>
              <a:rPr lang="ru-RU" b="1" dirty="0">
                <a:solidFill>
                  <a:srgbClr val="C00000"/>
                </a:solidFill>
                <a:latin typeface="Times New Roman" pitchFamily="18" charset="0"/>
                <a:cs typeface="Times New Roman" pitchFamily="18" charset="0"/>
              </a:rPr>
              <a:t> 2005 </a:t>
            </a:r>
            <a:r>
              <a:rPr lang="ru-RU" b="1" dirty="0" err="1">
                <a:solidFill>
                  <a:srgbClr val="C00000"/>
                </a:solidFill>
                <a:latin typeface="Times New Roman" pitchFamily="18" charset="0"/>
                <a:cs typeface="Times New Roman" pitchFamily="18" charset="0"/>
              </a:rPr>
              <a:t>жылы</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Көшпенділер</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атты</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тарихи</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көркем </a:t>
            </a:r>
            <a:r>
              <a:rPr lang="ru-RU" b="1" dirty="0">
                <a:solidFill>
                  <a:srgbClr val="C00000"/>
                </a:solidFill>
                <a:latin typeface="Times New Roman" pitchFamily="18" charset="0"/>
                <a:cs typeface="Times New Roman" pitchFamily="18" charset="0"/>
              </a:rPr>
              <a:t>фильм </a:t>
            </a:r>
            <a:r>
              <a:rPr lang="ru-RU" b="1" dirty="0" err="1">
                <a:solidFill>
                  <a:srgbClr val="C00000"/>
                </a:solidFill>
                <a:latin typeface="Times New Roman" pitchFamily="18" charset="0"/>
                <a:cs typeface="Times New Roman" pitchFamily="18" charset="0"/>
              </a:rPr>
              <a:t>түсірілді</a:t>
            </a:r>
            <a:r>
              <a:rPr lang="ru-RU" b="1" dirty="0">
                <a:solidFill>
                  <a:srgbClr val="C00000"/>
                </a:solidFill>
                <a:latin typeface="Times New Roman" pitchFamily="18" charset="0"/>
                <a:cs typeface="Times New Roman" pitchFamily="18" charset="0"/>
              </a:rPr>
              <a:t>. </a:t>
            </a:r>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85720" y="642918"/>
            <a:ext cx="8358246"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Қазақстан Республикасының тұңғыш Президенті</a:t>
            </a:r>
            <a:r>
              <a:rPr kumimoji="0" lang="ru-RU"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Нұрсұлтан </a:t>
            </a:r>
            <a:r>
              <a:rPr kumimoji="0" lang="ru-RU"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Назарбаев </a:t>
            </a:r>
            <a:r>
              <a:rPr kumimoji="0" lang="ru-RU" sz="20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жазушының туғанына </a:t>
            </a:r>
            <a:r>
              <a:rPr kumimoji="0" lang="ru-RU"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80 </a:t>
            </a:r>
            <a:r>
              <a:rPr kumimoji="0" lang="ru-RU" sz="20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жыл</a:t>
            </a:r>
            <a:r>
              <a:rPr kumimoji="0" lang="ru-RU"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толуы</a:t>
            </a:r>
            <a:r>
              <a:rPr kumimoji="0" lang="ru-RU"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қарсаңында </a:t>
            </a:r>
            <a:r>
              <a:rPr kumimoji="0" lang="ru-RU" sz="20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a:t>
            </a:r>
            <a:r>
              <a:rPr kumimoji="0" lang="ru-RU" sz="20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Ақиқат шындық темір</a:t>
            </a:r>
            <a:r>
              <a:rPr kumimoji="0" lang="ru-RU" sz="20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шымылдықтың </a:t>
            </a:r>
            <a:r>
              <a:rPr kumimoji="0" lang="ru-RU" sz="20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ар </a:t>
            </a:r>
            <a:r>
              <a:rPr kumimoji="0" lang="ru-RU" sz="20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жағында тұтқындалып</a:t>
            </a:r>
            <a:r>
              <a:rPr kumimoji="0" lang="ru-RU" sz="20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ата</a:t>
            </a:r>
            <a:r>
              <a:rPr kumimoji="0" lang="ru-RU" sz="20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тарихының </a:t>
            </a:r>
            <a:r>
              <a:rPr kumimoji="0" lang="ru-RU" sz="20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a:t>
            </a:r>
            <a:r>
              <a:rPr kumimoji="0" lang="ru-RU" sz="20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ақтаңдақтарын</a:t>
            </a:r>
            <a:r>
              <a:rPr kumimoji="0" lang="ru-RU" sz="20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зерттеу</a:t>
            </a:r>
            <a:r>
              <a:rPr kumimoji="0" lang="ru-RU" sz="20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тыйым</a:t>
            </a:r>
            <a:r>
              <a:rPr kumimoji="0" lang="ru-RU" sz="20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салынған жылдары</a:t>
            </a:r>
            <a:r>
              <a:rPr kumimoji="0" lang="ru-RU" sz="20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Ілекең қазақ қаламгерлерінің алғашқысы болып</a:t>
            </a:r>
            <a:r>
              <a:rPr kumimoji="0" lang="ru-RU" sz="20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қиын </a:t>
            </a:r>
            <a:r>
              <a:rPr kumimoji="0" lang="ru-RU" sz="20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да </a:t>
            </a:r>
            <a:r>
              <a:rPr kumimoji="0" lang="ru-RU" sz="20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күрделі тақырыпқа </a:t>
            </a:r>
            <a:r>
              <a:rPr kumimoji="0" lang="ru-RU" sz="20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Қазақ хандығының бостандық </a:t>
            </a:r>
            <a:r>
              <a:rPr kumimoji="0" lang="ru-RU" sz="20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пен </a:t>
            </a:r>
            <a:r>
              <a:rPr kumimoji="0" lang="ru-RU" sz="20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тәуелсіздік жолындағы күресі тақырыбына қалам тартып</a:t>
            </a:r>
            <a:r>
              <a:rPr kumimoji="0" lang="ru-RU" sz="20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қана қойған жоқ</a:t>
            </a:r>
            <a:r>
              <a:rPr kumimoji="0" lang="ru-RU" sz="20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өзінің эпикалық құлашы</a:t>
            </a:r>
            <a:r>
              <a:rPr kumimoji="0" lang="ru-RU" sz="20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халық өмірінің </a:t>
            </a:r>
            <a:r>
              <a:rPr kumimoji="0" lang="ru-RU" sz="20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сан </a:t>
            </a:r>
            <a:r>
              <a:rPr kumimoji="0" lang="ru-RU" sz="20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алуан</a:t>
            </a:r>
            <a:r>
              <a:rPr kumimoji="0" lang="ru-RU" sz="20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қырын кең қамтуы</a:t>
            </a:r>
            <a:r>
              <a:rPr kumimoji="0" lang="ru-RU" sz="20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қазақ тарихының кемеңгер көсемдерінің қайталанбас бейнелерін</a:t>
            </a:r>
            <a:r>
              <a:rPr kumimoji="0" lang="ru-RU" sz="20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сомдауы</a:t>
            </a:r>
            <a:r>
              <a:rPr kumimoji="0" lang="ru-RU" sz="20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жағынан өзге туындылардан</a:t>
            </a:r>
            <a:r>
              <a:rPr kumimoji="0" lang="ru-RU" sz="20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оқ бойы</a:t>
            </a:r>
            <a:r>
              <a:rPr kumimoji="0" lang="ru-RU" sz="20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алда</a:t>
            </a:r>
            <a:r>
              <a:rPr kumimoji="0" lang="ru-RU" sz="20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тұрған талантты</a:t>
            </a:r>
            <a:r>
              <a:rPr kumimoji="0" lang="ru-RU" sz="20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шығармасы </a:t>
            </a:r>
            <a:r>
              <a:rPr kumimoji="0" lang="ru-RU" sz="20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Көшпенділер</a:t>
            </a:r>
            <a:r>
              <a:rPr kumimoji="0" lang="ru-RU" sz="20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тарихи</a:t>
            </a:r>
            <a:r>
              <a:rPr kumimoji="0" lang="ru-RU" sz="20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трилогиясын</a:t>
            </a:r>
            <a:r>
              <a:rPr kumimoji="0" lang="ru-RU" sz="20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дүниеге әкелді</a:t>
            </a:r>
            <a:r>
              <a:rPr kumimoji="0" lang="ru-RU" sz="20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Бүгінде дүние жүзінің көптеген халықтарының тіліне</a:t>
            </a:r>
            <a:r>
              <a:rPr kumimoji="0" lang="ru-RU" sz="20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аударылып</a:t>
            </a:r>
            <a:r>
              <a:rPr kumimoji="0" lang="ru-RU" sz="20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әлденеше рет</a:t>
            </a:r>
            <a:r>
              <a:rPr kumimoji="0" lang="ru-RU" sz="20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басылған жазушының </a:t>
            </a:r>
            <a:r>
              <a:rPr kumimoji="0" lang="ru-RU" sz="20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осы </a:t>
            </a:r>
            <a:r>
              <a:rPr kumimoji="0" lang="ru-RU" sz="20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еңбегін хандық дәуірдегі қазақ өмірінің энциклопедиясы</a:t>
            </a:r>
            <a:r>
              <a:rPr kumimoji="0" lang="ru-RU" sz="20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десек</a:t>
            </a:r>
            <a:r>
              <a:rPr kumimoji="0" lang="ru-RU" sz="20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артық </a:t>
            </a:r>
            <a:r>
              <a:rPr kumimoji="0" lang="ru-RU" sz="20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бола </a:t>
            </a:r>
            <a:r>
              <a:rPr kumimoji="0" lang="ru-RU" sz="20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қоймас</a:t>
            </a:r>
            <a:r>
              <a:rPr kumimoji="0" lang="ru-RU" sz="20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a:t>
            </a:r>
            <a:endParaRPr lang="ru-RU" sz="2000" b="1" dirty="0" smtClean="0">
              <a:solidFill>
                <a:srgbClr val="FF0000"/>
              </a:solidFill>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 </a:t>
            </a:r>
            <a:r>
              <a:rPr kumimoji="0" lang="ru-RU" sz="20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деп</a:t>
            </a:r>
            <a:r>
              <a:rPr kumimoji="0" lang="ru-RU"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жазғанындай бұл шығарманы қазақ халқының баға жетпес</a:t>
            </a:r>
            <a:r>
              <a:rPr kumimoji="0" lang="ru-RU"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көркем туындысы</a:t>
            </a:r>
            <a:r>
              <a:rPr kumimoji="0" lang="ru-RU"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әрі ешқандай шығармамен теңестіруге болмайтын</a:t>
            </a:r>
            <a:r>
              <a:rPr kumimoji="0" lang="ru-RU"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орны</a:t>
            </a:r>
            <a:r>
              <a:rPr kumimoji="0" lang="ru-RU"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бөлек тарихи</a:t>
            </a:r>
            <a:r>
              <a:rPr kumimoji="0" lang="ru-RU"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ғылыми жағынан кең қамтылған кесек</a:t>
            </a:r>
            <a:r>
              <a:rPr kumimoji="0" lang="ru-RU"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дүние дегеніміз</a:t>
            </a:r>
            <a:r>
              <a:rPr kumimoji="0" lang="ru-RU"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орынды</a:t>
            </a:r>
            <a:r>
              <a:rPr kumimoji="0" lang="ru-RU"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ru-RU" sz="12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1480"/>
            <a:ext cx="8183880" cy="1051560"/>
          </a:xfrm>
        </p:spPr>
        <p:txBody>
          <a:bodyPr>
            <a:normAutofit fontScale="90000"/>
          </a:bodyPr>
          <a:lstStyle/>
          <a:p>
            <a:pPr algn="ctr"/>
            <a:r>
              <a:rPr lang="ru-RU" dirty="0" err="1" smtClean="0"/>
              <a:t>Тарихи</a:t>
            </a:r>
            <a:r>
              <a:rPr lang="ru-RU" dirty="0" smtClean="0"/>
              <a:t> </a:t>
            </a:r>
            <a:r>
              <a:rPr lang="ru-RU" dirty="0" err="1" smtClean="0"/>
              <a:t>романдары</a:t>
            </a:r>
            <a:r>
              <a:rPr lang="ru-RU" dirty="0" smtClean="0"/>
              <a:t/>
            </a:r>
            <a:br>
              <a:rPr lang="ru-RU" dirty="0" smtClean="0"/>
            </a:br>
            <a:endParaRPr lang="ru-RU" dirty="0"/>
          </a:p>
        </p:txBody>
      </p:sp>
      <p:pic>
        <p:nvPicPr>
          <p:cNvPr id="2050" name="Picture 2"/>
          <p:cNvPicPr>
            <a:picLocks noGrp="1" noChangeAspect="1" noChangeArrowheads="1"/>
          </p:cNvPicPr>
          <p:nvPr>
            <p:ph idx="1"/>
          </p:nvPr>
        </p:nvPicPr>
        <p:blipFill>
          <a:blip r:embed="rId2"/>
          <a:srcRect/>
          <a:stretch>
            <a:fillRect/>
          </a:stretch>
        </p:blipFill>
        <p:spPr bwMode="auto">
          <a:xfrm>
            <a:off x="357158" y="1928802"/>
            <a:ext cx="1714512" cy="2651307"/>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1643042" y="2000240"/>
            <a:ext cx="1667836" cy="2428887"/>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duotone>
              <a:prstClr val="black"/>
              <a:schemeClr val="accent6">
                <a:tint val="45000"/>
                <a:satMod val="400000"/>
              </a:schemeClr>
            </a:duotone>
          </a:blip>
          <a:srcRect/>
          <a:stretch>
            <a:fillRect/>
          </a:stretch>
        </p:blipFill>
        <p:spPr bwMode="auto">
          <a:xfrm>
            <a:off x="3428992" y="2071678"/>
            <a:ext cx="1564968" cy="2214578"/>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srcRect/>
          <a:stretch>
            <a:fillRect/>
          </a:stretch>
        </p:blipFill>
        <p:spPr bwMode="auto">
          <a:xfrm>
            <a:off x="5072066" y="2143116"/>
            <a:ext cx="1428760" cy="2279936"/>
          </a:xfrm>
          <a:prstGeom prst="rect">
            <a:avLst/>
          </a:prstGeom>
          <a:noFill/>
          <a:ln w="9525">
            <a:noFill/>
            <a:miter lim="800000"/>
            <a:headEnd/>
            <a:tailEnd/>
          </a:ln>
          <a:effectLst/>
        </p:spPr>
      </p:pic>
      <p:pic>
        <p:nvPicPr>
          <p:cNvPr id="2054" name="Picture 6"/>
          <p:cNvPicPr>
            <a:picLocks noChangeAspect="1" noChangeArrowheads="1"/>
          </p:cNvPicPr>
          <p:nvPr/>
        </p:nvPicPr>
        <p:blipFill>
          <a:blip r:embed="rId6"/>
          <a:srcRect/>
          <a:stretch>
            <a:fillRect/>
          </a:stretch>
        </p:blipFill>
        <p:spPr bwMode="auto">
          <a:xfrm>
            <a:off x="6500826" y="1857364"/>
            <a:ext cx="2214568" cy="2928958"/>
          </a:xfrm>
          <a:prstGeom prst="rect">
            <a:avLst/>
          </a:prstGeom>
          <a:ln>
            <a:noFill/>
          </a:ln>
          <a:effectLst>
            <a:outerShdw blurRad="292100" dist="139700" dir="2700000" algn="tl" rotWithShape="0">
              <a:srgbClr val="333333">
                <a:alpha val="65000"/>
              </a:srgbClr>
            </a:outerShdw>
          </a:effectLst>
        </p:spPr>
      </p:pic>
      <p:pic>
        <p:nvPicPr>
          <p:cNvPr id="2055" name="Picture 7"/>
          <p:cNvPicPr>
            <a:picLocks noChangeAspect="1" noChangeArrowheads="1"/>
          </p:cNvPicPr>
          <p:nvPr/>
        </p:nvPicPr>
        <p:blipFill>
          <a:blip r:embed="rId7"/>
          <a:srcRect/>
          <a:stretch>
            <a:fillRect/>
          </a:stretch>
        </p:blipFill>
        <p:spPr bwMode="auto">
          <a:xfrm>
            <a:off x="3714744" y="4214818"/>
            <a:ext cx="1428760" cy="2199538"/>
          </a:xfrm>
          <a:prstGeom prst="rect">
            <a:avLst/>
          </a:prstGeom>
          <a:noFill/>
          <a:ln w="9525">
            <a:noFill/>
            <a:miter lim="800000"/>
            <a:headEnd/>
            <a:tailEnd/>
          </a:ln>
          <a:effectLst/>
        </p:spPr>
      </p:pic>
      <p:pic>
        <p:nvPicPr>
          <p:cNvPr id="10" name="Picture 2"/>
          <p:cNvPicPr>
            <a:picLocks noChangeAspect="1" noChangeArrowheads="1"/>
          </p:cNvPicPr>
          <p:nvPr/>
        </p:nvPicPr>
        <p:blipFill>
          <a:blip r:embed="rId8"/>
          <a:srcRect/>
          <a:stretch>
            <a:fillRect/>
          </a:stretch>
        </p:blipFill>
        <p:spPr bwMode="auto">
          <a:xfrm>
            <a:off x="2143108" y="4214818"/>
            <a:ext cx="1607354" cy="2143140"/>
          </a:xfrm>
          <a:prstGeom prst="rect">
            <a:avLst/>
          </a:prstGeom>
          <a:noFill/>
          <a:ln w="9525">
            <a:noFill/>
            <a:miter lim="800000"/>
            <a:headEnd/>
            <a:tailEnd/>
          </a:ln>
          <a:effectLst/>
        </p:spPr>
      </p:pic>
      <p:pic>
        <p:nvPicPr>
          <p:cNvPr id="11" name="Picture 3"/>
          <p:cNvPicPr>
            <a:picLocks noChangeAspect="1" noChangeArrowheads="1"/>
          </p:cNvPicPr>
          <p:nvPr/>
        </p:nvPicPr>
        <p:blipFill>
          <a:blip r:embed="rId9"/>
          <a:srcRect/>
          <a:stretch>
            <a:fillRect/>
          </a:stretch>
        </p:blipFill>
        <p:spPr bwMode="auto">
          <a:xfrm>
            <a:off x="5429256" y="4500570"/>
            <a:ext cx="1357322" cy="1809763"/>
          </a:xfrm>
          <a:prstGeom prst="rect">
            <a:avLst/>
          </a:prstGeom>
          <a:noFill/>
          <a:ln w="9525">
            <a:noFill/>
            <a:miter lim="800000"/>
            <a:headEnd/>
            <a:tailEnd/>
          </a:ln>
          <a:effectLst/>
        </p:spPr>
      </p:pic>
      <p:pic>
        <p:nvPicPr>
          <p:cNvPr id="2056" name="Picture 8"/>
          <p:cNvPicPr>
            <a:picLocks noChangeAspect="1" noChangeArrowheads="1"/>
          </p:cNvPicPr>
          <p:nvPr/>
        </p:nvPicPr>
        <p:blipFill>
          <a:blip r:embed="rId10"/>
          <a:srcRect/>
          <a:stretch>
            <a:fillRect/>
          </a:stretch>
        </p:blipFill>
        <p:spPr bwMode="auto">
          <a:xfrm>
            <a:off x="404387" y="4000504"/>
            <a:ext cx="1619647" cy="250033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786842" cy="1928826"/>
          </a:xfrm>
        </p:spPr>
        <p:txBody>
          <a:bodyPr>
            <a:normAutofit fontScale="90000"/>
          </a:bodyPr>
          <a:lstStyle/>
          <a:p>
            <a:pPr algn="ctr"/>
            <a:r>
              <a:rPr lang="ru-RU" dirty="0" smtClean="0"/>
              <a:t/>
            </a:r>
            <a:br>
              <a:rPr lang="ru-RU" dirty="0" smtClean="0"/>
            </a:br>
            <a:r>
              <a:rPr lang="ru-RU" dirty="0" smtClean="0"/>
              <a:t/>
            </a:r>
            <a:br>
              <a:rPr lang="ru-RU" dirty="0" smtClean="0"/>
            </a:br>
            <a:r>
              <a:rPr lang="ru-RU" dirty="0" smtClean="0"/>
              <a:t/>
            </a:r>
            <a:br>
              <a:rPr lang="ru-RU" dirty="0" smtClean="0"/>
            </a:br>
            <a:r>
              <a:rPr lang="ru-RU" dirty="0" smtClean="0"/>
              <a:t>«</a:t>
            </a:r>
            <a:r>
              <a:rPr lang="ru-RU" dirty="0" err="1" smtClean="0"/>
              <a:t>Ізінен</a:t>
            </a:r>
            <a:r>
              <a:rPr lang="ru-RU" dirty="0" smtClean="0"/>
              <a:t> </a:t>
            </a:r>
            <a:r>
              <a:rPr lang="ru-RU" dirty="0" err="1" smtClean="0"/>
              <a:t>аңыз ерген</a:t>
            </a:r>
            <a:r>
              <a:rPr lang="ru-RU" dirty="0" smtClean="0"/>
              <a:t> – </a:t>
            </a:r>
            <a:br>
              <a:rPr lang="ru-RU" dirty="0" smtClean="0"/>
            </a:br>
            <a:r>
              <a:rPr lang="ru-RU" dirty="0" err="1" smtClean="0"/>
              <a:t>Ілияс</a:t>
            </a:r>
            <a:r>
              <a:rPr lang="ru-RU" dirty="0" smtClean="0"/>
              <a:t> </a:t>
            </a:r>
            <a:r>
              <a:rPr lang="ru-RU" dirty="0" err="1" smtClean="0"/>
              <a:t>Есенберлин</a:t>
            </a:r>
            <a:r>
              <a:rPr lang="ru-RU" dirty="0" smtClean="0"/>
              <a:t>»</a:t>
            </a:r>
            <a:br>
              <a:rPr lang="ru-RU" dirty="0" smtClean="0"/>
            </a:br>
            <a:endParaRPr lang="ru-RU" dirty="0"/>
          </a:p>
        </p:txBody>
      </p:sp>
      <p:sp>
        <p:nvSpPr>
          <p:cNvPr id="4" name="Содержимое 3"/>
          <p:cNvSpPr>
            <a:spLocks noGrp="1"/>
          </p:cNvSpPr>
          <p:nvPr>
            <p:ph sz="half" idx="2"/>
          </p:nvPr>
        </p:nvSpPr>
        <p:spPr>
          <a:xfrm>
            <a:off x="4857752" y="1785926"/>
            <a:ext cx="3900966" cy="4389120"/>
          </a:xfrm>
        </p:spPr>
        <p:txBody>
          <a:bodyPr>
            <a:normAutofit/>
          </a:bodyPr>
          <a:lstStyle/>
          <a:p>
            <a:r>
              <a:rPr lang="kk-KZ" b="1" i="1" dirty="0" smtClean="0">
                <a:solidFill>
                  <a:srgbClr val="C00000"/>
                </a:solidFill>
                <a:latin typeface="Times New Roman" pitchFamily="18" charset="0"/>
                <a:cs typeface="Times New Roman" pitchFamily="18" charset="0"/>
              </a:rPr>
              <a:t>Эпиграф </a:t>
            </a:r>
          </a:p>
          <a:p>
            <a:r>
              <a:rPr lang="kk-KZ" b="1" i="1" dirty="0" smtClean="0">
                <a:solidFill>
                  <a:srgbClr val="C00000"/>
                </a:solidFill>
                <a:latin typeface="Times New Roman" pitchFamily="18" charset="0"/>
                <a:cs typeface="Times New Roman" pitchFamily="18" charset="0"/>
              </a:rPr>
              <a:t>«І. Есенберлин қазақ әдебиетінің ғана емес, қазақ халқы тарихының төрінен лайықты орын алатын дара тұлға...» </a:t>
            </a:r>
          </a:p>
          <a:p>
            <a:pPr algn="ctr">
              <a:buNone/>
            </a:pPr>
            <a:r>
              <a:rPr lang="kk-KZ" b="1" i="1" dirty="0" smtClean="0">
                <a:solidFill>
                  <a:srgbClr val="C00000"/>
                </a:solidFill>
                <a:latin typeface="Times New Roman" pitchFamily="18" charset="0"/>
                <a:cs typeface="Times New Roman" pitchFamily="18" charset="0"/>
              </a:rPr>
              <a:t>Н. Назарбаев.</a:t>
            </a:r>
            <a:endParaRPr lang="ru-RU" b="1" i="1" dirty="0" smtClean="0">
              <a:solidFill>
                <a:srgbClr val="C00000"/>
              </a:solidFill>
              <a:latin typeface="Times New Roman" pitchFamily="18" charset="0"/>
              <a:cs typeface="Times New Roman" pitchFamily="18" charset="0"/>
            </a:endParaRPr>
          </a:p>
          <a:p>
            <a:endParaRPr lang="ru-RU" dirty="0"/>
          </a:p>
        </p:txBody>
      </p:sp>
      <p:pic>
        <p:nvPicPr>
          <p:cNvPr id="5" name="Picture 2"/>
          <p:cNvPicPr>
            <a:picLocks noGrp="1" noChangeAspect="1" noChangeArrowheads="1"/>
          </p:cNvPicPr>
          <p:nvPr>
            <p:ph sz="half" idx="1"/>
          </p:nvPr>
        </p:nvPicPr>
        <p:blipFill>
          <a:blip r:embed="rId2"/>
          <a:srcRect/>
          <a:stretch>
            <a:fillRect/>
          </a:stretch>
        </p:blipFill>
        <p:spPr bwMode="auto">
          <a:xfrm>
            <a:off x="714348" y="1714488"/>
            <a:ext cx="2357440" cy="3143253"/>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158" y="571480"/>
            <a:ext cx="8572560" cy="5016758"/>
          </a:xfrm>
          <a:prstGeom prst="rect">
            <a:avLst/>
          </a:prstGeom>
        </p:spPr>
        <p:txBody>
          <a:bodyPr wrap="square">
            <a:spAutoFit/>
          </a:bodyPr>
          <a:lstStyle/>
          <a:p>
            <a:r>
              <a:rPr lang="ru-RU" sz="1600" b="1" dirty="0" err="1" smtClean="0">
                <a:solidFill>
                  <a:srgbClr val="C00000"/>
                </a:solidFill>
                <a:latin typeface="Times New Roman" pitchFamily="18" charset="0"/>
                <a:cs typeface="Times New Roman" pitchFamily="18" charset="0"/>
              </a:rPr>
              <a:t>Атақ-даңқы:</a:t>
            </a:r>
            <a:endParaRPr lang="ru-RU" sz="1600" b="1" dirty="0" smtClean="0">
              <a:solidFill>
                <a:srgbClr val="C00000"/>
              </a:solidFill>
              <a:latin typeface="Times New Roman" pitchFamily="18" charset="0"/>
              <a:cs typeface="Times New Roman" pitchFamily="18" charset="0"/>
            </a:endParaRPr>
          </a:p>
          <a:p>
            <a:endParaRPr lang="ru-RU" sz="1600" b="1" dirty="0" smtClean="0">
              <a:solidFill>
                <a:srgbClr val="C00000"/>
              </a:solidFill>
              <a:latin typeface="Times New Roman" pitchFamily="18" charset="0"/>
              <a:cs typeface="Times New Roman" pitchFamily="18" charset="0"/>
            </a:endParaRPr>
          </a:p>
          <a:p>
            <a:r>
              <a:rPr lang="ru-RU" sz="1600" b="1" dirty="0" err="1" smtClean="0">
                <a:solidFill>
                  <a:srgbClr val="C00000"/>
                </a:solidFill>
                <a:latin typeface="Times New Roman" pitchFamily="18" charset="0"/>
                <a:cs typeface="Times New Roman" pitchFamily="18" charset="0"/>
              </a:rPr>
              <a:t>Еңбек Қызыл </a:t>
            </a:r>
            <a:r>
              <a:rPr lang="ru-RU" sz="1600" b="1" dirty="0" smtClean="0">
                <a:solidFill>
                  <a:srgbClr val="C00000"/>
                </a:solidFill>
                <a:latin typeface="Times New Roman" pitchFamily="18" charset="0"/>
                <a:cs typeface="Times New Roman" pitchFamily="18" charset="0"/>
              </a:rPr>
              <a:t>ту </a:t>
            </a:r>
            <a:r>
              <a:rPr lang="ru-RU" sz="1600" b="1" dirty="0" err="1" smtClean="0">
                <a:solidFill>
                  <a:srgbClr val="C00000"/>
                </a:solidFill>
                <a:latin typeface="Times New Roman" pitchFamily="18" charset="0"/>
                <a:cs typeface="Times New Roman" pitchFamily="18" charset="0"/>
              </a:rPr>
              <a:t>ордені</a:t>
            </a:r>
            <a:endParaRPr lang="ru-RU" sz="1600" b="1" dirty="0" smtClean="0">
              <a:solidFill>
                <a:srgbClr val="C00000"/>
              </a:solidFill>
              <a:latin typeface="Times New Roman" pitchFamily="18" charset="0"/>
              <a:cs typeface="Times New Roman" pitchFamily="18" charset="0"/>
            </a:endParaRPr>
          </a:p>
          <a:p>
            <a:r>
              <a:rPr lang="ru-RU" sz="1600" b="1" dirty="0" err="1" smtClean="0">
                <a:solidFill>
                  <a:srgbClr val="C00000"/>
                </a:solidFill>
                <a:latin typeface="Times New Roman" pitchFamily="18" charset="0"/>
                <a:cs typeface="Times New Roman" pitchFamily="18" charset="0"/>
              </a:rPr>
              <a:t>«Құрмет белгісі</a:t>
            </a:r>
            <a:r>
              <a:rPr lang="ru-RU" sz="1600" b="1" dirty="0" smtClean="0">
                <a:solidFill>
                  <a:srgbClr val="C00000"/>
                </a:solidFill>
                <a:latin typeface="Times New Roman" pitchFamily="18" charset="0"/>
                <a:cs typeface="Times New Roman" pitchFamily="18" charset="0"/>
              </a:rPr>
              <a:t>» </a:t>
            </a:r>
            <a:r>
              <a:rPr lang="ru-RU" sz="1600" b="1" dirty="0" err="1" smtClean="0">
                <a:solidFill>
                  <a:srgbClr val="C00000"/>
                </a:solidFill>
                <a:latin typeface="Times New Roman" pitchFamily="18" charset="0"/>
                <a:cs typeface="Times New Roman" pitchFamily="18" charset="0"/>
              </a:rPr>
              <a:t>ордені</a:t>
            </a:r>
            <a:endParaRPr lang="ru-RU" sz="1600" b="1" dirty="0" smtClean="0">
              <a:solidFill>
                <a:srgbClr val="C00000"/>
              </a:solidFill>
              <a:latin typeface="Times New Roman" pitchFamily="18" charset="0"/>
              <a:cs typeface="Times New Roman" pitchFamily="18" charset="0"/>
            </a:endParaRPr>
          </a:p>
          <a:p>
            <a:r>
              <a:rPr lang="ru-RU" sz="1600" b="1" dirty="0" err="1" smtClean="0">
                <a:solidFill>
                  <a:srgbClr val="C00000"/>
                </a:solidFill>
                <a:latin typeface="Times New Roman" pitchFamily="18" charset="0"/>
                <a:cs typeface="Times New Roman" pitchFamily="18" charset="0"/>
              </a:rPr>
              <a:t>«Батырлығы үшін» медалі</a:t>
            </a:r>
            <a:endParaRPr lang="ru-RU" sz="1600" b="1" dirty="0" smtClean="0">
              <a:solidFill>
                <a:srgbClr val="C00000"/>
              </a:solidFill>
              <a:latin typeface="Times New Roman" pitchFamily="18" charset="0"/>
              <a:cs typeface="Times New Roman" pitchFamily="18" charset="0"/>
            </a:endParaRPr>
          </a:p>
          <a:p>
            <a:r>
              <a:rPr lang="ru-RU" sz="1600" b="1" dirty="0" smtClean="0">
                <a:solidFill>
                  <a:srgbClr val="C00000"/>
                </a:solidFill>
                <a:latin typeface="Times New Roman" pitchFamily="18" charset="0"/>
                <a:cs typeface="Times New Roman" pitchFamily="18" charset="0"/>
              </a:rPr>
              <a:t>«</a:t>
            </a:r>
            <a:r>
              <a:rPr lang="ru-RU" sz="1600" b="1" dirty="0" err="1" smtClean="0">
                <a:solidFill>
                  <a:srgbClr val="C00000"/>
                </a:solidFill>
                <a:latin typeface="Times New Roman" pitchFamily="18" charset="0"/>
                <a:cs typeface="Times New Roman" pitchFamily="18" charset="0"/>
              </a:rPr>
              <a:t>Ленинградты</a:t>
            </a:r>
            <a:r>
              <a:rPr lang="ru-RU" sz="1600" b="1" dirty="0" smtClean="0">
                <a:solidFill>
                  <a:srgbClr val="C00000"/>
                </a:solidFill>
                <a:latin typeface="Times New Roman" pitchFamily="18" charset="0"/>
                <a:cs typeface="Times New Roman" pitchFamily="18" charset="0"/>
              </a:rPr>
              <a:t> </a:t>
            </a:r>
            <a:r>
              <a:rPr lang="ru-RU" sz="1600" b="1" dirty="0" err="1" smtClean="0">
                <a:solidFill>
                  <a:srgbClr val="C00000"/>
                </a:solidFill>
                <a:latin typeface="Times New Roman" pitchFamily="18" charset="0"/>
                <a:cs typeface="Times New Roman" pitchFamily="18" charset="0"/>
              </a:rPr>
              <a:t>қорғағаны үшін» медалі</a:t>
            </a:r>
            <a:endParaRPr lang="ru-RU" sz="1600" b="1" dirty="0" smtClean="0">
              <a:solidFill>
                <a:srgbClr val="C00000"/>
              </a:solidFill>
              <a:latin typeface="Times New Roman" pitchFamily="18" charset="0"/>
              <a:cs typeface="Times New Roman" pitchFamily="18" charset="0"/>
            </a:endParaRPr>
          </a:p>
          <a:p>
            <a:endParaRPr lang="ru-RU" sz="1600" b="1" dirty="0" smtClean="0">
              <a:solidFill>
                <a:srgbClr val="C00000"/>
              </a:solidFill>
              <a:latin typeface="Times New Roman" pitchFamily="18" charset="0"/>
              <a:cs typeface="Times New Roman" pitchFamily="18" charset="0"/>
            </a:endParaRPr>
          </a:p>
          <a:p>
            <a:r>
              <a:rPr lang="ru-RU" sz="1600" b="1" dirty="0" err="1" smtClean="0">
                <a:solidFill>
                  <a:srgbClr val="C00000"/>
                </a:solidFill>
                <a:latin typeface="Times New Roman" pitchFamily="18" charset="0"/>
                <a:cs typeface="Times New Roman" pitchFamily="18" charset="0"/>
              </a:rPr>
              <a:t>Қазақ </a:t>
            </a:r>
            <a:r>
              <a:rPr lang="ru-RU" sz="1600" b="1" dirty="0" smtClean="0">
                <a:solidFill>
                  <a:srgbClr val="C00000"/>
                </a:solidFill>
                <a:latin typeface="Times New Roman" pitchFamily="18" charset="0"/>
                <a:cs typeface="Times New Roman" pitchFamily="18" charset="0"/>
              </a:rPr>
              <a:t>КСР </a:t>
            </a:r>
            <a:r>
              <a:rPr lang="ru-RU" sz="1600" b="1" dirty="0" err="1" smtClean="0">
                <a:solidFill>
                  <a:srgbClr val="C00000"/>
                </a:solidFill>
                <a:latin typeface="Times New Roman" pitchFamily="18" charset="0"/>
                <a:cs typeface="Times New Roman" pitchFamily="18" charset="0"/>
              </a:rPr>
              <a:t>мемлекеттік</a:t>
            </a:r>
            <a:r>
              <a:rPr lang="ru-RU" sz="1600" b="1" dirty="0" smtClean="0">
                <a:solidFill>
                  <a:srgbClr val="C00000"/>
                </a:solidFill>
                <a:latin typeface="Times New Roman" pitchFamily="18" charset="0"/>
                <a:cs typeface="Times New Roman" pitchFamily="18" charset="0"/>
              </a:rPr>
              <a:t> </a:t>
            </a:r>
            <a:r>
              <a:rPr lang="ru-RU" sz="1600" b="1" dirty="0" err="1" smtClean="0">
                <a:solidFill>
                  <a:srgbClr val="C00000"/>
                </a:solidFill>
                <a:latin typeface="Times New Roman" pitchFamily="18" charset="0"/>
                <a:cs typeface="Times New Roman" pitchFamily="18" charset="0"/>
              </a:rPr>
              <a:t>сыйлығының жүлдегері</a:t>
            </a:r>
            <a:r>
              <a:rPr lang="ru-RU" sz="1600" b="1" dirty="0" smtClean="0">
                <a:solidFill>
                  <a:srgbClr val="C00000"/>
                </a:solidFill>
                <a:latin typeface="Times New Roman" pitchFamily="18" charset="0"/>
                <a:cs typeface="Times New Roman" pitchFamily="18" charset="0"/>
              </a:rPr>
              <a:t>, 1968 </a:t>
            </a:r>
            <a:r>
              <a:rPr lang="ru-RU" sz="1600" b="1" dirty="0" err="1" smtClean="0">
                <a:solidFill>
                  <a:srgbClr val="C00000"/>
                </a:solidFill>
                <a:latin typeface="Times New Roman" pitchFamily="18" charset="0"/>
                <a:cs typeface="Times New Roman" pitchFamily="18" charset="0"/>
              </a:rPr>
              <a:t>жыл</a:t>
            </a:r>
            <a:r>
              <a:rPr lang="ru-RU" sz="1600" b="1" dirty="0" smtClean="0">
                <a:solidFill>
                  <a:srgbClr val="C00000"/>
                </a:solidFill>
                <a:latin typeface="Times New Roman" pitchFamily="18" charset="0"/>
                <a:cs typeface="Times New Roman" pitchFamily="18" charset="0"/>
              </a:rPr>
              <a:t>(«</a:t>
            </a:r>
            <a:r>
              <a:rPr lang="ru-RU" sz="1600" b="1" dirty="0" err="1" smtClean="0">
                <a:solidFill>
                  <a:srgbClr val="C00000"/>
                </a:solidFill>
                <a:latin typeface="Times New Roman" pitchFamily="18" charset="0"/>
                <a:cs typeface="Times New Roman" pitchFamily="18" charset="0"/>
              </a:rPr>
              <a:t>Айқас</a:t>
            </a:r>
            <a:r>
              <a:rPr lang="ru-RU" sz="1600" b="1" dirty="0" smtClean="0">
                <a:solidFill>
                  <a:srgbClr val="C00000"/>
                </a:solidFill>
                <a:latin typeface="Times New Roman" pitchFamily="18" charset="0"/>
                <a:cs typeface="Times New Roman" pitchFamily="18" charset="0"/>
              </a:rPr>
              <a:t>» романы)</a:t>
            </a:r>
          </a:p>
          <a:p>
            <a:endParaRPr lang="ru-RU" sz="1600" b="1" dirty="0" smtClean="0">
              <a:solidFill>
                <a:srgbClr val="C00000"/>
              </a:solidFill>
              <a:latin typeface="Times New Roman" pitchFamily="18" charset="0"/>
              <a:cs typeface="Times New Roman" pitchFamily="18" charset="0"/>
            </a:endParaRPr>
          </a:p>
          <a:p>
            <a:r>
              <a:rPr lang="ru-RU" sz="1600" b="1" dirty="0" smtClean="0">
                <a:solidFill>
                  <a:srgbClr val="C00000"/>
                </a:solidFill>
                <a:latin typeface="Times New Roman" pitchFamily="18" charset="0"/>
                <a:cs typeface="Times New Roman" pitchFamily="18" charset="0"/>
              </a:rPr>
              <a:t> </a:t>
            </a:r>
            <a:r>
              <a:rPr lang="ru-RU" sz="1600" b="1" dirty="0" err="1" smtClean="0">
                <a:solidFill>
                  <a:srgbClr val="C00000"/>
                </a:solidFill>
                <a:latin typeface="Times New Roman" pitchFamily="18" charset="0"/>
                <a:cs typeface="Times New Roman" pitchFamily="18" charset="0"/>
              </a:rPr>
              <a:t>Ұлықтау:</a:t>
            </a:r>
            <a:endParaRPr lang="ru-RU" sz="1600" b="1" dirty="0" smtClean="0">
              <a:solidFill>
                <a:srgbClr val="C00000"/>
              </a:solidFill>
              <a:latin typeface="Times New Roman" pitchFamily="18" charset="0"/>
              <a:cs typeface="Times New Roman" pitchFamily="18" charset="0"/>
            </a:endParaRPr>
          </a:p>
          <a:p>
            <a:endParaRPr lang="ru-RU" sz="1600" b="1" dirty="0" smtClean="0">
              <a:solidFill>
                <a:srgbClr val="C00000"/>
              </a:solidFill>
              <a:latin typeface="Times New Roman" pitchFamily="18" charset="0"/>
              <a:cs typeface="Times New Roman" pitchFamily="18" charset="0"/>
            </a:endParaRPr>
          </a:p>
          <a:p>
            <a:r>
              <a:rPr lang="ru-RU" sz="1600" b="1" dirty="0" smtClean="0">
                <a:solidFill>
                  <a:srgbClr val="C00000"/>
                </a:solidFill>
                <a:latin typeface="Times New Roman" pitchFamily="18" charset="0"/>
                <a:cs typeface="Times New Roman" pitchFamily="18" charset="0"/>
              </a:rPr>
              <a:t>Астана мен </a:t>
            </a:r>
            <a:r>
              <a:rPr lang="ru-RU" sz="1600" b="1" dirty="0" err="1" smtClean="0">
                <a:solidFill>
                  <a:srgbClr val="C00000"/>
                </a:solidFill>
                <a:latin typeface="Times New Roman" pitchFamily="18" charset="0"/>
                <a:cs typeface="Times New Roman" pitchFamily="18" charset="0"/>
              </a:rPr>
              <a:t>Алматыда</a:t>
            </a:r>
            <a:r>
              <a:rPr lang="ru-RU" sz="1600" b="1" dirty="0" smtClean="0">
                <a:solidFill>
                  <a:srgbClr val="C00000"/>
                </a:solidFill>
                <a:latin typeface="Times New Roman" pitchFamily="18" charset="0"/>
                <a:cs typeface="Times New Roman" pitchFamily="18" charset="0"/>
              </a:rPr>
              <a:t> </a:t>
            </a:r>
            <a:r>
              <a:rPr lang="ru-RU" sz="1600" b="1" dirty="0" err="1" smtClean="0">
                <a:solidFill>
                  <a:srgbClr val="C00000"/>
                </a:solidFill>
                <a:latin typeface="Times New Roman" pitchFamily="18" charset="0"/>
                <a:cs typeface="Times New Roman" pitchFamily="18" charset="0"/>
              </a:rPr>
              <a:t>І.Есенберлин</a:t>
            </a:r>
            <a:r>
              <a:rPr lang="ru-RU" sz="1600" b="1" dirty="0" smtClean="0">
                <a:solidFill>
                  <a:srgbClr val="C00000"/>
                </a:solidFill>
                <a:latin typeface="Times New Roman" pitchFamily="18" charset="0"/>
                <a:cs typeface="Times New Roman" pitchFamily="18" charset="0"/>
              </a:rPr>
              <a:t> </a:t>
            </a:r>
            <a:r>
              <a:rPr lang="ru-RU" sz="1600" b="1" dirty="0" err="1" smtClean="0">
                <a:solidFill>
                  <a:srgbClr val="C00000"/>
                </a:solidFill>
                <a:latin typeface="Times New Roman" pitchFamily="18" charset="0"/>
                <a:cs typeface="Times New Roman" pitchFamily="18" charset="0"/>
              </a:rPr>
              <a:t>атындағы көшелер </a:t>
            </a:r>
            <a:r>
              <a:rPr lang="ru-RU" sz="1600" b="1" dirty="0" smtClean="0">
                <a:solidFill>
                  <a:srgbClr val="C00000"/>
                </a:solidFill>
                <a:latin typeface="Times New Roman" pitchFamily="18" charset="0"/>
                <a:cs typeface="Times New Roman" pitchFamily="18" charset="0"/>
              </a:rPr>
              <a:t>бар.</a:t>
            </a:r>
          </a:p>
          <a:p>
            <a:endParaRPr lang="ru-RU" sz="1600" b="1" dirty="0" smtClean="0">
              <a:solidFill>
                <a:srgbClr val="C00000"/>
              </a:solidFill>
              <a:latin typeface="Times New Roman" pitchFamily="18" charset="0"/>
              <a:cs typeface="Times New Roman" pitchFamily="18" charset="0"/>
            </a:endParaRPr>
          </a:p>
          <a:p>
            <a:r>
              <a:rPr lang="ru-RU" sz="1600" b="1" dirty="0" err="1">
                <a:solidFill>
                  <a:srgbClr val="C00000"/>
                </a:solidFill>
                <a:latin typeface="Times New Roman" pitchFamily="18" charset="0"/>
                <a:cs typeface="Times New Roman" pitchFamily="18" charset="0"/>
              </a:rPr>
              <a:t>Ө</a:t>
            </a:r>
            <a:r>
              <a:rPr lang="ru-RU" sz="1600" b="1" dirty="0" err="1" smtClean="0">
                <a:solidFill>
                  <a:srgbClr val="C00000"/>
                </a:solidFill>
                <a:latin typeface="Times New Roman" pitchFamily="18" charset="0"/>
                <a:cs typeface="Times New Roman" pitchFamily="18" charset="0"/>
              </a:rPr>
              <a:t>зі тұрған </a:t>
            </a:r>
            <a:r>
              <a:rPr lang="ru-RU" sz="1600" b="1" dirty="0" smtClean="0">
                <a:solidFill>
                  <a:srgbClr val="C00000"/>
                </a:solidFill>
                <a:latin typeface="Times New Roman" pitchFamily="18" charset="0"/>
                <a:cs typeface="Times New Roman" pitchFamily="18" charset="0"/>
              </a:rPr>
              <a:t>«</a:t>
            </a:r>
            <a:r>
              <a:rPr lang="ru-RU" sz="1600" b="1" dirty="0" err="1" smtClean="0">
                <a:solidFill>
                  <a:srgbClr val="C00000"/>
                </a:solidFill>
                <a:latin typeface="Times New Roman" pitchFamily="18" charset="0"/>
                <a:cs typeface="Times New Roman" pitchFamily="18" charset="0"/>
              </a:rPr>
              <a:t>жазушылар</a:t>
            </a:r>
            <a:r>
              <a:rPr lang="ru-RU" sz="1600" b="1" dirty="0" smtClean="0">
                <a:solidFill>
                  <a:srgbClr val="C00000"/>
                </a:solidFill>
                <a:latin typeface="Times New Roman" pitchFamily="18" charset="0"/>
                <a:cs typeface="Times New Roman" pitchFamily="18" charset="0"/>
              </a:rPr>
              <a:t> </a:t>
            </a:r>
            <a:r>
              <a:rPr lang="ru-RU" sz="1600" b="1" dirty="0" err="1" smtClean="0">
                <a:solidFill>
                  <a:srgbClr val="C00000"/>
                </a:solidFill>
                <a:latin typeface="Times New Roman" pitchFamily="18" charset="0"/>
                <a:cs typeface="Times New Roman" pitchFamily="18" charset="0"/>
              </a:rPr>
              <a:t>үйінде» мемориалдық тақта орнатылған</a:t>
            </a:r>
            <a:endParaRPr lang="ru-RU" sz="1600" b="1" dirty="0" smtClean="0">
              <a:solidFill>
                <a:srgbClr val="C00000"/>
              </a:solidFill>
              <a:latin typeface="Times New Roman" pitchFamily="18" charset="0"/>
              <a:cs typeface="Times New Roman" pitchFamily="18" charset="0"/>
            </a:endParaRPr>
          </a:p>
          <a:p>
            <a:endParaRPr lang="ru-RU" sz="1600" b="1" dirty="0" smtClean="0">
              <a:solidFill>
                <a:srgbClr val="C00000"/>
              </a:solidFill>
              <a:latin typeface="Times New Roman" pitchFamily="18" charset="0"/>
              <a:cs typeface="Times New Roman" pitchFamily="18" charset="0"/>
            </a:endParaRPr>
          </a:p>
          <a:p>
            <a:r>
              <a:rPr lang="ru-RU" sz="1600" b="1" dirty="0" err="1" smtClean="0">
                <a:solidFill>
                  <a:srgbClr val="C00000"/>
                </a:solidFill>
                <a:latin typeface="Times New Roman" pitchFamily="18" charset="0"/>
                <a:cs typeface="Times New Roman" pitchFamily="18" charset="0"/>
              </a:rPr>
              <a:t>Алматы</a:t>
            </a:r>
            <a:r>
              <a:rPr lang="ru-RU" sz="1600" b="1" dirty="0" smtClean="0">
                <a:solidFill>
                  <a:srgbClr val="C00000"/>
                </a:solidFill>
                <a:latin typeface="Times New Roman" pitchFamily="18" charset="0"/>
                <a:cs typeface="Times New Roman" pitchFamily="18" charset="0"/>
              </a:rPr>
              <a:t> </a:t>
            </a:r>
            <a:r>
              <a:rPr lang="ru-RU" sz="1600" b="1" dirty="0" err="1" smtClean="0">
                <a:solidFill>
                  <a:srgbClr val="C00000"/>
                </a:solidFill>
                <a:latin typeface="Times New Roman" pitchFamily="18" charset="0"/>
                <a:cs typeface="Times New Roman" pitchFamily="18" charset="0"/>
              </a:rPr>
              <a:t>қаласының орталығында орналасқан </a:t>
            </a:r>
            <a:r>
              <a:rPr lang="ru-RU" sz="1600" b="1" dirty="0" smtClean="0">
                <a:solidFill>
                  <a:srgbClr val="C00000"/>
                </a:solidFill>
                <a:latin typeface="Times New Roman" pitchFamily="18" charset="0"/>
                <a:cs typeface="Times New Roman" pitchFamily="18" charset="0"/>
              </a:rPr>
              <a:t>№ 25 </a:t>
            </a:r>
            <a:r>
              <a:rPr lang="ru-RU" sz="1600" b="1" dirty="0" err="1" smtClean="0">
                <a:solidFill>
                  <a:srgbClr val="C00000"/>
                </a:solidFill>
                <a:latin typeface="Times New Roman" pitchFamily="18" charset="0"/>
                <a:cs typeface="Times New Roman" pitchFamily="18" charset="0"/>
              </a:rPr>
              <a:t>гимназияға жазушының аты</a:t>
            </a:r>
            <a:r>
              <a:rPr lang="ru-RU" sz="1600" b="1" dirty="0" smtClean="0">
                <a:solidFill>
                  <a:srgbClr val="C00000"/>
                </a:solidFill>
                <a:latin typeface="Times New Roman" pitchFamily="18" charset="0"/>
                <a:cs typeface="Times New Roman" pitchFamily="18" charset="0"/>
              </a:rPr>
              <a:t> </a:t>
            </a:r>
            <a:r>
              <a:rPr lang="ru-RU" sz="1600" b="1" dirty="0" err="1" smtClean="0">
                <a:solidFill>
                  <a:srgbClr val="C00000"/>
                </a:solidFill>
                <a:latin typeface="Times New Roman" pitchFamily="18" charset="0"/>
                <a:cs typeface="Times New Roman" pitchFamily="18" charset="0"/>
              </a:rPr>
              <a:t>берілген</a:t>
            </a:r>
            <a:endParaRPr lang="ru-RU" sz="1600" b="1" dirty="0" smtClean="0">
              <a:solidFill>
                <a:srgbClr val="C00000"/>
              </a:solidFill>
              <a:latin typeface="Times New Roman" pitchFamily="18" charset="0"/>
              <a:cs typeface="Times New Roman" pitchFamily="18" charset="0"/>
            </a:endParaRPr>
          </a:p>
          <a:p>
            <a:endParaRPr lang="ru-RU" sz="1600" b="1" dirty="0" smtClean="0">
              <a:solidFill>
                <a:srgbClr val="C00000"/>
              </a:solidFill>
              <a:latin typeface="Times New Roman" pitchFamily="18" charset="0"/>
              <a:cs typeface="Times New Roman" pitchFamily="18" charset="0"/>
            </a:endParaRPr>
          </a:p>
          <a:p>
            <a:r>
              <a:rPr lang="ru-RU" sz="1600" b="1" dirty="0" err="1" smtClean="0">
                <a:solidFill>
                  <a:srgbClr val="C00000"/>
                </a:solidFill>
                <a:latin typeface="Times New Roman" pitchFamily="18" charset="0"/>
                <a:cs typeface="Times New Roman" pitchFamily="18" charset="0"/>
              </a:rPr>
              <a:t>Туған жері</a:t>
            </a:r>
            <a:r>
              <a:rPr lang="ru-RU" sz="1600" b="1" dirty="0" smtClean="0">
                <a:solidFill>
                  <a:srgbClr val="C00000"/>
                </a:solidFill>
                <a:latin typeface="Times New Roman" pitchFamily="18" charset="0"/>
                <a:cs typeface="Times New Roman" pitchFamily="18" charset="0"/>
              </a:rPr>
              <a:t> </a:t>
            </a:r>
            <a:r>
              <a:rPr lang="ru-RU" sz="1600" b="1" dirty="0" err="1" smtClean="0">
                <a:solidFill>
                  <a:srgbClr val="C00000"/>
                </a:solidFill>
                <a:latin typeface="Times New Roman" pitchFamily="18" charset="0"/>
                <a:cs typeface="Times New Roman" pitchFamily="18" charset="0"/>
              </a:rPr>
              <a:t>Атбасарда</a:t>
            </a:r>
            <a:r>
              <a:rPr lang="ru-RU" sz="1600" b="1" dirty="0" smtClean="0">
                <a:solidFill>
                  <a:srgbClr val="C00000"/>
                </a:solidFill>
                <a:latin typeface="Times New Roman" pitchFamily="18" charset="0"/>
                <a:cs typeface="Times New Roman" pitchFamily="18" charset="0"/>
              </a:rPr>
              <a:t> </a:t>
            </a:r>
            <a:r>
              <a:rPr lang="ru-RU" sz="1600" b="1" dirty="0" err="1" smtClean="0">
                <a:solidFill>
                  <a:srgbClr val="C00000"/>
                </a:solidFill>
                <a:latin typeface="Times New Roman" pitchFamily="18" charset="0"/>
                <a:cs typeface="Times New Roman" pitchFamily="18" charset="0"/>
              </a:rPr>
              <a:t>Есенберлиннің шығармашылығына арналғанмұражай </a:t>
            </a:r>
            <a:r>
              <a:rPr lang="ru-RU" sz="1600" b="1" dirty="0" smtClean="0">
                <a:solidFill>
                  <a:srgbClr val="C00000"/>
                </a:solidFill>
                <a:latin typeface="Times New Roman" pitchFamily="18" charset="0"/>
                <a:cs typeface="Times New Roman" pitchFamily="18" charset="0"/>
              </a:rPr>
              <a:t>бар, </a:t>
            </a:r>
            <a:r>
              <a:rPr lang="ru-RU" sz="1600" b="1" dirty="0" err="1" smtClean="0">
                <a:solidFill>
                  <a:srgbClr val="C00000"/>
                </a:solidFill>
                <a:latin typeface="Times New Roman" pitchFamily="18" charset="0"/>
                <a:cs typeface="Times New Roman" pitchFamily="18" charset="0"/>
              </a:rPr>
              <a:t>жазушы</a:t>
            </a:r>
            <a:r>
              <a:rPr lang="ru-RU" sz="1600" b="1" dirty="0" smtClean="0">
                <a:solidFill>
                  <a:srgbClr val="C00000"/>
                </a:solidFill>
                <a:latin typeface="Times New Roman" pitchFamily="18" charset="0"/>
                <a:cs typeface="Times New Roman" pitchFamily="18" charset="0"/>
              </a:rPr>
              <a:t> </a:t>
            </a:r>
            <a:r>
              <a:rPr lang="ru-RU" sz="1600" b="1" dirty="0" err="1" smtClean="0">
                <a:solidFill>
                  <a:srgbClr val="C00000"/>
                </a:solidFill>
                <a:latin typeface="Times New Roman" pitchFamily="18" charset="0"/>
                <a:cs typeface="Times New Roman" pitchFamily="18" charset="0"/>
              </a:rPr>
              <a:t>дүниеге келген</a:t>
            </a:r>
            <a:r>
              <a:rPr lang="ru-RU" sz="1600" b="1" dirty="0" smtClean="0">
                <a:solidFill>
                  <a:srgbClr val="C00000"/>
                </a:solidFill>
                <a:latin typeface="Times New Roman" pitchFamily="18" charset="0"/>
                <a:cs typeface="Times New Roman" pitchFamily="18" charset="0"/>
              </a:rPr>
              <a:t> </a:t>
            </a:r>
            <a:r>
              <a:rPr lang="ru-RU" sz="1600" b="1" dirty="0" err="1" smtClean="0">
                <a:solidFill>
                  <a:srgbClr val="C00000"/>
                </a:solidFill>
                <a:latin typeface="Times New Roman" pitchFamily="18" charset="0"/>
                <a:cs typeface="Times New Roman" pitchFamily="18" charset="0"/>
              </a:rPr>
              <a:t>үйге мемориалдық тақта ілінген</a:t>
            </a:r>
            <a:r>
              <a:rPr lang="ru-RU" sz="1600" b="1" dirty="0" smtClean="0">
                <a:solidFill>
                  <a:srgbClr val="C00000"/>
                </a:solidFill>
                <a:latin typeface="Times New Roman" pitchFamily="18" charset="0"/>
                <a:cs typeface="Times New Roman" pitchFamily="18" charset="0"/>
              </a:rPr>
              <a:t> </a:t>
            </a:r>
            <a:r>
              <a:rPr lang="ru-RU" sz="1600" b="1" dirty="0" err="1" smtClean="0">
                <a:solidFill>
                  <a:srgbClr val="C00000"/>
                </a:solidFill>
                <a:latin typeface="Times New Roman" pitchFamily="18" charset="0"/>
                <a:cs typeface="Times New Roman" pitchFamily="18" charset="0"/>
              </a:rPr>
              <a:t>және сол</a:t>
            </a:r>
            <a:r>
              <a:rPr lang="ru-RU" sz="1600" b="1" dirty="0" smtClean="0">
                <a:solidFill>
                  <a:srgbClr val="C00000"/>
                </a:solidFill>
                <a:latin typeface="Times New Roman" pitchFamily="18" charset="0"/>
                <a:cs typeface="Times New Roman" pitchFamily="18" charset="0"/>
              </a:rPr>
              <a:t> </a:t>
            </a:r>
            <a:r>
              <a:rPr lang="ru-RU" sz="1600" b="1" dirty="0" err="1" smtClean="0">
                <a:solidFill>
                  <a:srgbClr val="C00000"/>
                </a:solidFill>
                <a:latin typeface="Times New Roman" pitchFamily="18" charset="0"/>
                <a:cs typeface="Times New Roman" pitchFamily="18" charset="0"/>
              </a:rPr>
              <a:t>көше қаламгердің атымен</a:t>
            </a:r>
            <a:r>
              <a:rPr lang="ru-RU" sz="1600" b="1" dirty="0" smtClean="0">
                <a:solidFill>
                  <a:srgbClr val="C00000"/>
                </a:solidFill>
                <a:latin typeface="Times New Roman" pitchFamily="18" charset="0"/>
                <a:cs typeface="Times New Roman" pitchFamily="18" charset="0"/>
              </a:rPr>
              <a:t> </a:t>
            </a:r>
            <a:r>
              <a:rPr lang="ru-RU" sz="1600" b="1" dirty="0" err="1" smtClean="0">
                <a:solidFill>
                  <a:srgbClr val="C00000"/>
                </a:solidFill>
                <a:latin typeface="Times New Roman" pitchFamily="18" charset="0"/>
                <a:cs typeface="Times New Roman" pitchFamily="18" charset="0"/>
              </a:rPr>
              <a:t>аталады</a:t>
            </a:r>
            <a:r>
              <a:rPr lang="ru-RU" sz="1600" b="1" dirty="0" smtClean="0">
                <a:solidFill>
                  <a:srgbClr val="C00000"/>
                </a:solidFill>
                <a:latin typeface="Times New Roman" pitchFamily="18" charset="0"/>
                <a:cs typeface="Times New Roman" pitchFamily="18" charset="0"/>
              </a:rPr>
              <a:t>. </a:t>
            </a:r>
            <a:r>
              <a:rPr lang="ru-RU" sz="1600" b="1" dirty="0" err="1" smtClean="0">
                <a:solidFill>
                  <a:srgbClr val="C00000"/>
                </a:solidFill>
                <a:latin typeface="Times New Roman" pitchFamily="18" charset="0"/>
                <a:cs typeface="Times New Roman" pitchFamily="18" charset="0"/>
              </a:rPr>
              <a:t>Сондай-ақ, </a:t>
            </a:r>
            <a:r>
              <a:rPr lang="ru-RU" sz="1600" b="1" dirty="0" smtClean="0">
                <a:solidFill>
                  <a:srgbClr val="C00000"/>
                </a:solidFill>
                <a:latin typeface="Times New Roman" pitchFamily="18" charset="0"/>
                <a:cs typeface="Times New Roman" pitchFamily="18" charset="0"/>
              </a:rPr>
              <a:t>№1 </a:t>
            </a:r>
            <a:r>
              <a:rPr lang="ru-RU" sz="1600" b="1" dirty="0" err="1" smtClean="0">
                <a:solidFill>
                  <a:srgbClr val="C00000"/>
                </a:solidFill>
                <a:latin typeface="Times New Roman" pitchFamily="18" charset="0"/>
                <a:cs typeface="Times New Roman" pitchFamily="18" charset="0"/>
              </a:rPr>
              <a:t>мектеп-гимназиясына</a:t>
            </a:r>
            <a:r>
              <a:rPr lang="ru-RU" sz="1600" b="1" dirty="0" smtClean="0">
                <a:solidFill>
                  <a:srgbClr val="C00000"/>
                </a:solidFill>
                <a:latin typeface="Times New Roman" pitchFamily="18" charset="0"/>
                <a:cs typeface="Times New Roman" pitchFamily="18" charset="0"/>
              </a:rPr>
              <a:t> </a:t>
            </a:r>
            <a:r>
              <a:rPr lang="ru-RU" sz="1600" b="1" dirty="0" err="1" smtClean="0">
                <a:solidFill>
                  <a:srgbClr val="C00000"/>
                </a:solidFill>
                <a:latin typeface="Times New Roman" pitchFamily="18" charset="0"/>
                <a:cs typeface="Times New Roman" pitchFamily="18" charset="0"/>
              </a:rPr>
              <a:t>Есенберлиннің аты</a:t>
            </a:r>
            <a:r>
              <a:rPr lang="ru-RU" sz="1600" b="1" dirty="0" smtClean="0">
                <a:solidFill>
                  <a:srgbClr val="C00000"/>
                </a:solidFill>
                <a:latin typeface="Times New Roman" pitchFamily="18" charset="0"/>
                <a:cs typeface="Times New Roman" pitchFamily="18" charset="0"/>
              </a:rPr>
              <a:t> </a:t>
            </a:r>
            <a:r>
              <a:rPr lang="ru-RU" sz="1600" b="1" dirty="0" err="1" smtClean="0">
                <a:solidFill>
                  <a:srgbClr val="C00000"/>
                </a:solidFill>
                <a:latin typeface="Times New Roman" pitchFamily="18" charset="0"/>
                <a:cs typeface="Times New Roman" pitchFamily="18" charset="0"/>
              </a:rPr>
              <a:t>берілген</a:t>
            </a:r>
            <a:r>
              <a:rPr lang="ru-RU" sz="1600" b="1" dirty="0" smtClean="0">
                <a:solidFill>
                  <a:srgbClr val="C00000"/>
                </a:solidFill>
                <a:latin typeface="Times New Roman" pitchFamily="18" charset="0"/>
                <a:cs typeface="Times New Roman" pitchFamily="18" charset="0"/>
              </a:rPr>
              <a:t>.</a:t>
            </a:r>
            <a:endParaRPr lang="ru-RU" sz="1600" b="1" dirty="0">
              <a:solidFill>
                <a:srgbClr val="C00000"/>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user\Documents\1 т Ашық сабақ 2014-2015\Есенберлин 100 сурет\20141220_101911.jpg"/>
          <p:cNvPicPr/>
          <p:nvPr/>
        </p:nvPicPr>
        <p:blipFill>
          <a:blip r:embed="rId2" cstate="print"/>
          <a:srcRect/>
          <a:stretch>
            <a:fillRect/>
          </a:stretch>
        </p:blipFill>
        <p:spPr bwMode="auto">
          <a:xfrm>
            <a:off x="428596" y="1357298"/>
            <a:ext cx="1857388" cy="1571636"/>
          </a:xfrm>
          <a:prstGeom prst="rect">
            <a:avLst/>
          </a:prstGeom>
          <a:noFill/>
          <a:ln w="9525">
            <a:noFill/>
            <a:miter lim="800000"/>
            <a:headEnd/>
            <a:tailEnd/>
          </a:ln>
        </p:spPr>
      </p:pic>
      <p:pic>
        <p:nvPicPr>
          <p:cNvPr id="3" name="Рисунок 2" descr="C:\Users\user\Documents\1 т Ашық сабақ 2014-2015\Есенберлин 100 сурет\20141220_100753.jpg"/>
          <p:cNvPicPr/>
          <p:nvPr/>
        </p:nvPicPr>
        <p:blipFill>
          <a:blip r:embed="rId3" cstate="print"/>
          <a:srcRect t="8511" r="19772"/>
          <a:stretch>
            <a:fillRect/>
          </a:stretch>
        </p:blipFill>
        <p:spPr bwMode="auto">
          <a:xfrm>
            <a:off x="2643174" y="1428736"/>
            <a:ext cx="1000132" cy="1566312"/>
          </a:xfrm>
          <a:prstGeom prst="rect">
            <a:avLst/>
          </a:prstGeom>
          <a:noFill/>
          <a:ln w="9525">
            <a:noFill/>
            <a:miter lim="800000"/>
            <a:headEnd/>
            <a:tailEnd/>
          </a:ln>
        </p:spPr>
      </p:pic>
      <p:pic>
        <p:nvPicPr>
          <p:cNvPr id="4" name="Рисунок 3" descr="C:\Users\user\Documents\1 т Ашық сабақ 2014-2015\Есенберлин 100 сурет\20141220_101234.jpg"/>
          <p:cNvPicPr/>
          <p:nvPr/>
        </p:nvPicPr>
        <p:blipFill>
          <a:blip r:embed="rId4" cstate="print"/>
          <a:srcRect t="7785" r="24448" b="10201"/>
          <a:stretch>
            <a:fillRect/>
          </a:stretch>
        </p:blipFill>
        <p:spPr bwMode="auto">
          <a:xfrm>
            <a:off x="4286248" y="1571612"/>
            <a:ext cx="928694" cy="1566311"/>
          </a:xfrm>
          <a:prstGeom prst="rect">
            <a:avLst/>
          </a:prstGeom>
          <a:noFill/>
          <a:ln w="9525">
            <a:noFill/>
            <a:miter lim="800000"/>
            <a:headEnd/>
            <a:tailEnd/>
          </a:ln>
        </p:spPr>
      </p:pic>
      <p:pic>
        <p:nvPicPr>
          <p:cNvPr id="5" name="Рисунок 4" descr="C:\Users\user\Documents\1 т Ашық сабақ 2014-2015\Есенберлин 100 сурет\20141220_102423.jpg"/>
          <p:cNvPicPr/>
          <p:nvPr/>
        </p:nvPicPr>
        <p:blipFill>
          <a:blip r:embed="rId5" cstate="print"/>
          <a:srcRect/>
          <a:stretch>
            <a:fillRect/>
          </a:stretch>
        </p:blipFill>
        <p:spPr bwMode="auto">
          <a:xfrm>
            <a:off x="6286512" y="1571612"/>
            <a:ext cx="1785950" cy="1520792"/>
          </a:xfrm>
          <a:prstGeom prst="rect">
            <a:avLst/>
          </a:prstGeom>
          <a:noFill/>
          <a:ln w="9525">
            <a:noFill/>
            <a:miter lim="800000"/>
            <a:headEnd/>
            <a:tailEnd/>
          </a:ln>
        </p:spPr>
      </p:pic>
      <p:pic>
        <p:nvPicPr>
          <p:cNvPr id="6" name="Рисунок 5" descr="C:\Users\user\Documents\1 т Ашық сабақ 2014-2015\Есенберлин 100 сурет\20141220_103917.jpg"/>
          <p:cNvPicPr/>
          <p:nvPr/>
        </p:nvPicPr>
        <p:blipFill>
          <a:blip r:embed="rId6" cstate="print"/>
          <a:srcRect l="2539" t="9308" r="13973"/>
          <a:stretch>
            <a:fillRect/>
          </a:stretch>
        </p:blipFill>
        <p:spPr bwMode="auto">
          <a:xfrm>
            <a:off x="642910" y="3929066"/>
            <a:ext cx="2428892" cy="1497505"/>
          </a:xfrm>
          <a:prstGeom prst="rect">
            <a:avLst/>
          </a:prstGeom>
          <a:noFill/>
          <a:ln w="9525">
            <a:noFill/>
            <a:miter lim="800000"/>
            <a:headEnd/>
            <a:tailEnd/>
          </a:ln>
        </p:spPr>
      </p:pic>
      <p:pic>
        <p:nvPicPr>
          <p:cNvPr id="7" name="Рисунок 6" descr="C:\Users\user\Documents\1 т Ашық сабақ 2014-2015\Есенберлин 100 сурет\20141220_103939.jpg"/>
          <p:cNvPicPr/>
          <p:nvPr/>
        </p:nvPicPr>
        <p:blipFill>
          <a:blip r:embed="rId7" cstate="print"/>
          <a:srcRect l="2897" t="1671" r="15086"/>
          <a:stretch>
            <a:fillRect/>
          </a:stretch>
        </p:blipFill>
        <p:spPr bwMode="auto">
          <a:xfrm>
            <a:off x="3500430" y="3643314"/>
            <a:ext cx="2494123" cy="1849816"/>
          </a:xfrm>
          <a:prstGeom prst="rect">
            <a:avLst/>
          </a:prstGeom>
          <a:noFill/>
          <a:ln w="9525">
            <a:noFill/>
            <a:miter lim="800000"/>
            <a:headEnd/>
            <a:tailEnd/>
          </a:ln>
        </p:spPr>
      </p:pic>
      <p:pic>
        <p:nvPicPr>
          <p:cNvPr id="8" name="Рисунок 7" descr="C:\Users\user\Documents\1 т Ашық сабақ 2014-2015\Есенберлин 100 сурет\20141220_101113.jpg"/>
          <p:cNvPicPr/>
          <p:nvPr/>
        </p:nvPicPr>
        <p:blipFill>
          <a:blip r:embed="rId8" cstate="print"/>
          <a:srcRect l="21141" t="9262"/>
          <a:stretch>
            <a:fillRect/>
          </a:stretch>
        </p:blipFill>
        <p:spPr bwMode="auto">
          <a:xfrm>
            <a:off x="6643702" y="3714752"/>
            <a:ext cx="1071570" cy="1560597"/>
          </a:xfrm>
          <a:prstGeom prst="rect">
            <a:avLst/>
          </a:prstGeom>
          <a:noFill/>
          <a:ln w="9525">
            <a:noFill/>
            <a:miter lim="800000"/>
            <a:headEnd/>
            <a:tailEnd/>
          </a:ln>
        </p:spPr>
      </p:pic>
      <p:sp>
        <p:nvSpPr>
          <p:cNvPr id="9" name="TextBox 8"/>
          <p:cNvSpPr txBox="1"/>
          <p:nvPr/>
        </p:nvSpPr>
        <p:spPr>
          <a:xfrm>
            <a:off x="3000364" y="785794"/>
            <a:ext cx="3651962" cy="369332"/>
          </a:xfrm>
          <a:prstGeom prst="rect">
            <a:avLst/>
          </a:prstGeom>
          <a:noFill/>
        </p:spPr>
        <p:txBody>
          <a:bodyPr wrap="none" rtlCol="0">
            <a:spAutoFit/>
          </a:bodyPr>
          <a:lstStyle/>
          <a:p>
            <a:r>
              <a:rPr lang="kk-KZ" dirty="0" smtClean="0">
                <a:solidFill>
                  <a:srgbClr val="FF0000"/>
                </a:solidFill>
              </a:rPr>
              <a:t>Тәрбие сағатынан көріністер</a:t>
            </a:r>
            <a:endParaRPr lang="ru-RU"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3" name="Прямоугольник 2"/>
          <p:cNvSpPr/>
          <p:nvPr/>
        </p:nvSpPr>
        <p:spPr>
          <a:xfrm>
            <a:off x="642910" y="1357298"/>
            <a:ext cx="7715304" cy="2862322"/>
          </a:xfrm>
          <a:prstGeom prst="rect">
            <a:avLst/>
          </a:prstGeom>
        </p:spPr>
        <p:txBody>
          <a:bodyPr wrap="square">
            <a:spAutoFit/>
          </a:bodyPr>
          <a:lstStyle/>
          <a:p>
            <a:pPr algn="ctr"/>
            <a:r>
              <a:rPr lang="kk-KZ" sz="6000" b="1" i="1" dirty="0" smtClean="0">
                <a:ln w="18000">
                  <a:solidFill>
                    <a:schemeClr val="accent2">
                      <a:satMod val="140000"/>
                    </a:schemeClr>
                  </a:solidFill>
                  <a:prstDash val="solid"/>
                  <a:miter lim="800000"/>
                </a:ln>
                <a:solidFill>
                  <a:srgbClr val="FF0000"/>
                </a:solidFill>
                <a:effectLst>
                  <a:glow rad="63500">
                    <a:schemeClr val="accent2">
                      <a:satMod val="175000"/>
                      <a:alpha val="40000"/>
                    </a:schemeClr>
                  </a:glow>
                  <a:reflection blurRad="6350" stA="50000" endA="300" endPos="50000" dist="29997" dir="5400000" sy="-100000" algn="bl" rotWithShape="0"/>
                </a:effectLst>
                <a:latin typeface="Times New Roman" pitchFamily="18" charset="0"/>
                <a:cs typeface="Times New Roman" pitchFamily="18" charset="0"/>
              </a:rPr>
              <a:t>Назар аударғандарыңызға рахмет!</a:t>
            </a:r>
            <a:endParaRPr lang="ru-RU" sz="60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643306" y="714356"/>
            <a:ext cx="4757742" cy="5041788"/>
          </a:xfrm>
        </p:spPr>
        <p:txBody>
          <a:bodyPr>
            <a:normAutofit fontScale="92500" lnSpcReduction="10000"/>
          </a:bodyPr>
          <a:lstStyle/>
          <a:p>
            <a:r>
              <a:rPr lang="kk-KZ" b="1" i="1" dirty="0" smtClean="0">
                <a:solidFill>
                  <a:schemeClr val="accent3">
                    <a:lumMod val="50000"/>
                  </a:schemeClr>
                </a:solidFill>
                <a:latin typeface="Times New Roman" pitchFamily="18" charset="0"/>
                <a:cs typeface="Times New Roman" pitchFamily="18" charset="0"/>
              </a:rPr>
              <a:t>"Жақсының аты, ғалымның хаты өлмейді". </a:t>
            </a:r>
          </a:p>
          <a:p>
            <a:r>
              <a:rPr lang="kk-KZ" b="1" i="1" dirty="0" smtClean="0">
                <a:solidFill>
                  <a:srgbClr val="C00000"/>
                </a:solidFill>
                <a:latin typeface="Times New Roman" pitchFamily="18" charset="0"/>
                <a:cs typeface="Times New Roman" pitchFamily="18" charset="0"/>
              </a:rPr>
              <a:t>Атақты «Көшпенділер» трилогиясының авторы, тарихи жазушы Ілияс Есенберлиннің 100 жылдығы 2015 жылы аталып өтпек. Қара сөздің хас шебері, қазақ әдебиетіндегі тау тұлғаның мерей тойы ЮНЕСКО  көлемінде тойланбақ.Ал,біз ол туралы не білеміз?</a:t>
            </a:r>
            <a:endParaRPr lang="ru-RU" b="1" i="1" dirty="0" smtClean="0">
              <a:solidFill>
                <a:srgbClr val="C00000"/>
              </a:solidFill>
              <a:latin typeface="Times New Roman" pitchFamily="18" charset="0"/>
              <a:cs typeface="Times New Roman" pitchFamily="18" charset="0"/>
            </a:endParaRPr>
          </a:p>
          <a:p>
            <a:endParaRPr lang="ru-RU" dirty="0"/>
          </a:p>
        </p:txBody>
      </p:sp>
      <p:pic>
        <p:nvPicPr>
          <p:cNvPr id="4" name="Picture 4"/>
          <p:cNvPicPr>
            <a:picLocks noChangeAspect="1" noChangeArrowheads="1"/>
          </p:cNvPicPr>
          <p:nvPr/>
        </p:nvPicPr>
        <p:blipFill>
          <a:blip r:embed="rId2"/>
          <a:srcRect/>
          <a:stretch>
            <a:fillRect/>
          </a:stretch>
        </p:blipFill>
        <p:spPr bwMode="auto">
          <a:xfrm>
            <a:off x="785786" y="928670"/>
            <a:ext cx="2389181" cy="3071804"/>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357166"/>
            <a:ext cx="9144000" cy="57861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10 қаңтар Қазақстан Республикасы мемлекеттік сыйлығының лауреаты, қазақ әдебиетінің тарихында бүгінге дейін ең көп роман (17) жазған жазушы - Ілияс Есенберлиннің туған күні. </a:t>
            </a:r>
          </a:p>
          <a:p>
            <a:pPr marL="0" marR="0" lvl="0" indent="0" algn="ctr" defTabSz="914400" rtl="0" eaLnBrk="1" fontAlgn="base" latinLnBrk="0" hangingPunct="1">
              <a:lnSpc>
                <a:spcPct val="100000"/>
              </a:lnSpc>
              <a:spcBef>
                <a:spcPct val="0"/>
              </a:spcBef>
              <a:spcAft>
                <a:spcPct val="0"/>
              </a:spcAft>
              <a:buClrTx/>
              <a:buSzTx/>
              <a:buFontTx/>
              <a:buNone/>
              <a:tabLst/>
            </a:pPr>
            <a:endParaRPr lang="kk-KZ" sz="1600" b="1" dirty="0" smtClean="0">
              <a:solidFill>
                <a:srgbClr val="FF0000"/>
              </a:solidFill>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Есін білетін қазақ Есенберлинді танымайды десек, елдігімізге сын болар. </a:t>
            </a:r>
            <a:endParaRPr kumimoji="0" lang="ru-RU" sz="12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kk-KZ" sz="16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"Есенберлин Ілияс қызық еді, </a:t>
            </a:r>
            <a:endParaRPr kumimoji="0" lang="ru-RU" sz="12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Ерейменнің сілемі,</a:t>
            </a:r>
            <a:endParaRPr kumimoji="0" lang="ru-RU" sz="12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Үзігі еді.</a:t>
            </a:r>
            <a:endParaRPr kumimoji="0" lang="ru-RU" sz="12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a:t>
            </a:r>
            <a:endParaRPr kumimoji="0" lang="ru-RU" sz="12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Арғымағы болса да арық тіпті,</a:t>
            </a:r>
            <a:endParaRPr kumimoji="0" lang="ru-RU" sz="12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Аламанда, әйтеуір, жарып шықты.</a:t>
            </a:r>
            <a:endParaRPr kumimoji="0" lang="ru-RU" sz="12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Тірескеннің біразы шыдамады,</a:t>
            </a:r>
            <a:endParaRPr kumimoji="0" lang="ru-RU" sz="12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Тізесі де қатты еді жарықтықтың!</a:t>
            </a:r>
            <a:endParaRPr kumimoji="0" lang="ru-RU" sz="12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Саялайтын кісісін саялайтын.</a:t>
            </a:r>
            <a:endParaRPr kumimoji="0" lang="ru-RU" sz="12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Аялайтын адамын аялайтын.</a:t>
            </a:r>
            <a:endParaRPr kumimoji="0" lang="ru-RU" sz="12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Ағайын деп жатпайтын,</a:t>
            </a:r>
            <a:endParaRPr kumimoji="0" lang="ru-RU" sz="12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Ағайынды</a:t>
            </a:r>
            <a:endParaRPr kumimoji="0" lang="ru-RU" sz="12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Аямайтын жерінде аямайтын!</a:t>
            </a:r>
            <a:endParaRPr kumimoji="0" lang="ru-RU" sz="12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Елім дейтін, әйтеуір, жерім дейтін.</a:t>
            </a:r>
            <a:endParaRPr kumimoji="0" lang="ru-RU" sz="12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Ер үстінде ешкімге берілмейтін.</a:t>
            </a:r>
            <a:endParaRPr kumimoji="0" lang="ru-RU" sz="12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Жазуға да, әрине, жалықпайтын,</a:t>
            </a:r>
            <a:endParaRPr kumimoji="0" lang="ru-RU" sz="12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Егеске де - шіркін-ай!- ерінбейтін!</a:t>
            </a:r>
            <a:endParaRPr kumimoji="0" lang="ru-RU" sz="12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Бұл мінез ғой..."</a:t>
            </a:r>
            <a:r>
              <a:rPr kumimoji="0" lang="kk-KZ"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 деп жырлады Қадыр ағамыз "Ілияс Есенберлин" өлеңінде.</a:t>
            </a:r>
            <a:endParaRPr kumimoji="0" lang="ru-RU" sz="8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488" y="500042"/>
            <a:ext cx="5715008" cy="1643066"/>
          </a:xfrm>
        </p:spPr>
        <p:txBody>
          <a:bodyPr>
            <a:normAutofit fontScale="90000"/>
          </a:bodyPr>
          <a:lstStyle/>
          <a:p>
            <a:pPr algn="ctr"/>
            <a:r>
              <a:rPr lang="ru-RU" sz="2700" dirty="0" err="1" smtClean="0">
                <a:solidFill>
                  <a:schemeClr val="accent5">
                    <a:lumMod val="75000"/>
                  </a:schemeClr>
                </a:solidFill>
                <a:latin typeface="Times New Roman" pitchFamily="18" charset="0"/>
                <a:cs typeface="Times New Roman" pitchFamily="18" charset="0"/>
              </a:rPr>
              <a:t>Төл әдебиетіміздің тарихында</a:t>
            </a:r>
            <a:r>
              <a:rPr lang="ru-RU" sz="2700" dirty="0" smtClean="0">
                <a:solidFill>
                  <a:schemeClr val="accent5">
                    <a:lumMod val="75000"/>
                  </a:schemeClr>
                </a:solidFill>
                <a:latin typeface="Times New Roman" pitchFamily="18" charset="0"/>
                <a:cs typeface="Times New Roman" pitchFamily="18" charset="0"/>
              </a:rPr>
              <a:t> 17 роман </a:t>
            </a:r>
            <a:r>
              <a:rPr lang="ru-RU" sz="2700" dirty="0" err="1" smtClean="0">
                <a:solidFill>
                  <a:schemeClr val="accent5">
                    <a:lumMod val="75000"/>
                  </a:schemeClr>
                </a:solidFill>
                <a:latin typeface="Times New Roman" pitchFamily="18" charset="0"/>
                <a:cs typeface="Times New Roman" pitchFamily="18" charset="0"/>
              </a:rPr>
              <a:t>жазып</a:t>
            </a:r>
            <a:r>
              <a:rPr lang="ru-RU" sz="2700" dirty="0" smtClean="0">
                <a:solidFill>
                  <a:schemeClr val="accent5">
                    <a:lumMod val="75000"/>
                  </a:schemeClr>
                </a:solidFill>
                <a:latin typeface="Times New Roman" pitchFamily="18" charset="0"/>
                <a:cs typeface="Times New Roman" pitchFamily="18" charset="0"/>
              </a:rPr>
              <a:t> </a:t>
            </a:r>
            <a:r>
              <a:rPr lang="ru-RU" sz="2700" dirty="0" err="1" smtClean="0">
                <a:solidFill>
                  <a:schemeClr val="accent5">
                    <a:lumMod val="75000"/>
                  </a:schemeClr>
                </a:solidFill>
                <a:latin typeface="Times New Roman" pitchFamily="18" charset="0"/>
                <a:cs typeface="Times New Roman" pitchFamily="18" charset="0"/>
              </a:rPr>
              <a:t>қалдырған Ілияс</a:t>
            </a:r>
            <a:r>
              <a:rPr lang="ru-RU" sz="2700" dirty="0" smtClean="0">
                <a:solidFill>
                  <a:schemeClr val="accent5">
                    <a:lumMod val="75000"/>
                  </a:schemeClr>
                </a:solidFill>
                <a:latin typeface="Times New Roman" pitchFamily="18" charset="0"/>
                <a:cs typeface="Times New Roman" pitchFamily="18" charset="0"/>
              </a:rPr>
              <a:t> </a:t>
            </a:r>
            <a:r>
              <a:rPr lang="ru-RU" sz="2700" dirty="0" err="1" smtClean="0">
                <a:solidFill>
                  <a:schemeClr val="accent5">
                    <a:lumMod val="75000"/>
                  </a:schemeClr>
                </a:solidFill>
                <a:latin typeface="Times New Roman" pitchFamily="18" charset="0"/>
                <a:cs typeface="Times New Roman" pitchFamily="18" charset="0"/>
              </a:rPr>
              <a:t>Есенберлиннің болмысын</a:t>
            </a:r>
            <a:r>
              <a:rPr lang="ru-RU" sz="2700" dirty="0" smtClean="0">
                <a:solidFill>
                  <a:schemeClr val="accent5">
                    <a:lumMod val="75000"/>
                  </a:schemeClr>
                </a:solidFill>
                <a:latin typeface="Times New Roman" pitchFamily="18" charset="0"/>
                <a:cs typeface="Times New Roman" pitchFamily="18" charset="0"/>
              </a:rPr>
              <a:t> </a:t>
            </a:r>
            <a:r>
              <a:rPr lang="ru-RU" sz="2700" dirty="0" err="1" smtClean="0">
                <a:solidFill>
                  <a:schemeClr val="accent5">
                    <a:lumMod val="75000"/>
                  </a:schemeClr>
                </a:solidFill>
                <a:latin typeface="Times New Roman" pitchFamily="18" charset="0"/>
                <a:cs typeface="Times New Roman" pitchFamily="18" charset="0"/>
              </a:rPr>
              <a:t>ашу</a:t>
            </a:r>
            <a:r>
              <a:rPr lang="ru-RU" sz="2700" dirty="0" smtClean="0">
                <a:solidFill>
                  <a:schemeClr val="accent5">
                    <a:lumMod val="75000"/>
                  </a:schemeClr>
                </a:solidFill>
                <a:latin typeface="Times New Roman" pitchFamily="18" charset="0"/>
                <a:cs typeface="Times New Roman" pitchFamily="18" charset="0"/>
              </a:rPr>
              <a:t> </a:t>
            </a:r>
            <a:r>
              <a:rPr lang="ru-RU" sz="2700" dirty="0" err="1" smtClean="0">
                <a:solidFill>
                  <a:schemeClr val="accent5">
                    <a:lumMod val="75000"/>
                  </a:schemeClr>
                </a:solidFill>
                <a:latin typeface="Times New Roman" pitchFamily="18" charset="0"/>
                <a:cs typeface="Times New Roman" pitchFamily="18" charset="0"/>
              </a:rPr>
              <a:t>мақсатында өз ойын</a:t>
            </a:r>
            <a:r>
              <a:rPr lang="ru-RU" sz="2700" dirty="0" smtClean="0">
                <a:solidFill>
                  <a:schemeClr val="accent5">
                    <a:lumMod val="75000"/>
                  </a:schemeClr>
                </a:solidFill>
                <a:latin typeface="Times New Roman" pitchFamily="18" charset="0"/>
                <a:cs typeface="Times New Roman" pitchFamily="18" charset="0"/>
              </a:rPr>
              <a:t> </a:t>
            </a:r>
            <a:r>
              <a:rPr lang="ru-RU" sz="2700" dirty="0" err="1" smtClean="0">
                <a:solidFill>
                  <a:schemeClr val="accent5">
                    <a:lumMod val="75000"/>
                  </a:schemeClr>
                </a:solidFill>
                <a:latin typeface="Times New Roman" pitchFamily="18" charset="0"/>
                <a:cs typeface="Times New Roman" pitchFamily="18" charset="0"/>
              </a:rPr>
              <a:t>алға шығардық</a:t>
            </a:r>
            <a:r>
              <a:rPr lang="ru-RU" dirty="0" smtClean="0">
                <a:solidFill>
                  <a:schemeClr val="accent5">
                    <a:lumMod val="75000"/>
                  </a:schemeClr>
                </a:solidFill>
                <a:latin typeface="Times New Roman" pitchFamily="18" charset="0"/>
                <a:cs typeface="Times New Roman" pitchFamily="18" charset="0"/>
              </a:rPr>
              <a:t>.</a:t>
            </a:r>
            <a:endParaRPr lang="ru-RU" dirty="0">
              <a:solidFill>
                <a:schemeClr val="accent5">
                  <a:lumMod val="75000"/>
                </a:schemeClr>
              </a:solidFill>
            </a:endParaRPr>
          </a:p>
        </p:txBody>
      </p:sp>
      <p:sp>
        <p:nvSpPr>
          <p:cNvPr id="3" name="Содержимое 2"/>
          <p:cNvSpPr>
            <a:spLocks noGrp="1"/>
          </p:cNvSpPr>
          <p:nvPr>
            <p:ph idx="1"/>
          </p:nvPr>
        </p:nvSpPr>
        <p:spPr>
          <a:xfrm>
            <a:off x="500034" y="2357430"/>
            <a:ext cx="8183880" cy="4286280"/>
          </a:xfrm>
        </p:spPr>
        <p:txBody>
          <a:bodyPr>
            <a:normAutofit fontScale="85000" lnSpcReduction="10000"/>
          </a:bodyPr>
          <a:lstStyle/>
          <a:p>
            <a:pPr algn="ctr"/>
            <a:r>
              <a:rPr lang="ru-RU" dirty="0" smtClean="0">
                <a:solidFill>
                  <a:srgbClr val="C00000"/>
                </a:solidFill>
                <a:latin typeface="Times New Roman" pitchFamily="18" charset="0"/>
                <a:cs typeface="Times New Roman" pitchFamily="18" charset="0"/>
              </a:rPr>
              <a:t>«</a:t>
            </a:r>
            <a:r>
              <a:rPr lang="ru-RU" dirty="0">
                <a:solidFill>
                  <a:srgbClr val="C00000"/>
                </a:solidFill>
                <a:latin typeface="Times New Roman" pitchFamily="18" charset="0"/>
                <a:cs typeface="Times New Roman" pitchFamily="18" charset="0"/>
              </a:rPr>
              <a:t>Мен </a:t>
            </a:r>
            <a:r>
              <a:rPr lang="ru-RU" dirty="0" err="1">
                <a:solidFill>
                  <a:srgbClr val="C00000"/>
                </a:solidFill>
                <a:latin typeface="Times New Roman" pitchFamily="18" charset="0"/>
                <a:cs typeface="Times New Roman" pitchFamily="18" charset="0"/>
              </a:rPr>
              <a:t>алдыменен</a:t>
            </a:r>
            <a:r>
              <a:rPr lang="ru-RU" dirty="0">
                <a:solidFill>
                  <a:srgbClr val="C00000"/>
                </a:solidFill>
                <a:latin typeface="Times New Roman" pitchFamily="18" charset="0"/>
                <a:cs typeface="Times New Roman" pitchFamily="18" charset="0"/>
              </a:rPr>
              <a:t> материал </a:t>
            </a:r>
            <a:r>
              <a:rPr lang="ru-RU" dirty="0" err="1">
                <a:solidFill>
                  <a:srgbClr val="C00000"/>
                </a:solidFill>
                <a:latin typeface="Times New Roman" pitchFamily="18" charset="0"/>
                <a:cs typeface="Times New Roman" pitchFamily="18" charset="0"/>
              </a:rPr>
              <a:t>жинаймын</a:t>
            </a:r>
            <a:r>
              <a:rPr lang="ru-RU" dirty="0">
                <a:solidFill>
                  <a:srgbClr val="C00000"/>
                </a:solidFill>
                <a:latin typeface="Times New Roman" pitchFamily="18" charset="0"/>
                <a:cs typeface="Times New Roman" pitchFamily="18" charset="0"/>
              </a:rPr>
              <a:t>. </a:t>
            </a:r>
            <a:r>
              <a:rPr lang="ru-RU" dirty="0" err="1">
                <a:solidFill>
                  <a:srgbClr val="C00000"/>
                </a:solidFill>
                <a:latin typeface="Times New Roman" pitchFamily="18" charset="0"/>
                <a:cs typeface="Times New Roman" pitchFamily="18" charset="0"/>
              </a:rPr>
              <a:t>Деректер</a:t>
            </a:r>
            <a:r>
              <a:rPr lang="ru-RU" dirty="0">
                <a:solidFill>
                  <a:srgbClr val="C00000"/>
                </a:solidFill>
                <a:latin typeface="Times New Roman" pitchFamily="18" charset="0"/>
                <a:cs typeface="Times New Roman" pitchFamily="18" charset="0"/>
              </a:rPr>
              <a:t> </a:t>
            </a:r>
            <a:r>
              <a:rPr lang="ru-RU" dirty="0" err="1">
                <a:solidFill>
                  <a:srgbClr val="C00000"/>
                </a:solidFill>
                <a:latin typeface="Times New Roman" pitchFamily="18" charset="0"/>
                <a:cs typeface="Times New Roman" pitchFamily="18" charset="0"/>
              </a:rPr>
              <a:t>іздеймін</a:t>
            </a:r>
            <a:r>
              <a:rPr lang="ru-RU" dirty="0">
                <a:solidFill>
                  <a:srgbClr val="C00000"/>
                </a:solidFill>
                <a:latin typeface="Times New Roman" pitchFamily="18" charset="0"/>
                <a:cs typeface="Times New Roman" pitchFamily="18" charset="0"/>
              </a:rPr>
              <a:t>. </a:t>
            </a:r>
            <a:r>
              <a:rPr lang="ru-RU" dirty="0" err="1">
                <a:solidFill>
                  <a:srgbClr val="C00000"/>
                </a:solidFill>
                <a:latin typeface="Times New Roman" pitchFamily="18" charset="0"/>
                <a:cs typeface="Times New Roman" pitchFamily="18" charset="0"/>
              </a:rPr>
              <a:t>Айғақты уақиғаларды қараймын.</a:t>
            </a:r>
            <a:r>
              <a:rPr lang="ru-RU" dirty="0">
                <a:solidFill>
                  <a:srgbClr val="C00000"/>
                </a:solidFill>
                <a:latin typeface="Times New Roman" pitchFamily="18" charset="0"/>
                <a:cs typeface="Times New Roman" pitchFamily="18" charset="0"/>
              </a:rPr>
              <a:t> </a:t>
            </a:r>
            <a:r>
              <a:rPr lang="ru-RU" dirty="0" err="1">
                <a:solidFill>
                  <a:srgbClr val="C00000"/>
                </a:solidFill>
                <a:latin typeface="Times New Roman" pitchFamily="18" charset="0"/>
                <a:cs typeface="Times New Roman" pitchFamily="18" charset="0"/>
              </a:rPr>
              <a:t>Халық фольклорына</a:t>
            </a:r>
            <a:r>
              <a:rPr lang="ru-RU" dirty="0">
                <a:solidFill>
                  <a:srgbClr val="C00000"/>
                </a:solidFill>
                <a:latin typeface="Times New Roman" pitchFamily="18" charset="0"/>
                <a:cs typeface="Times New Roman" pitchFamily="18" charset="0"/>
              </a:rPr>
              <a:t> </a:t>
            </a:r>
            <a:r>
              <a:rPr lang="ru-RU" dirty="0" err="1">
                <a:solidFill>
                  <a:srgbClr val="C00000"/>
                </a:solidFill>
                <a:latin typeface="Times New Roman" pitchFamily="18" charset="0"/>
                <a:cs typeface="Times New Roman" pitchFamily="18" charset="0"/>
              </a:rPr>
              <a:t>сүйенемін.</a:t>
            </a:r>
            <a:r>
              <a:rPr lang="ru-RU" dirty="0">
                <a:solidFill>
                  <a:srgbClr val="C00000"/>
                </a:solidFill>
                <a:latin typeface="Times New Roman" pitchFamily="18" charset="0"/>
                <a:cs typeface="Times New Roman" pitchFamily="18" charset="0"/>
              </a:rPr>
              <a:t> </a:t>
            </a:r>
            <a:r>
              <a:rPr lang="ru-RU" dirty="0" err="1">
                <a:solidFill>
                  <a:srgbClr val="C00000"/>
                </a:solidFill>
                <a:latin typeface="Times New Roman" pitchFamily="18" charset="0"/>
                <a:cs typeface="Times New Roman" pitchFamily="18" charset="0"/>
              </a:rPr>
              <a:t>Жазба</a:t>
            </a:r>
            <a:r>
              <a:rPr lang="ru-RU" dirty="0">
                <a:solidFill>
                  <a:srgbClr val="C00000"/>
                </a:solidFill>
                <a:latin typeface="Times New Roman" pitchFamily="18" charset="0"/>
                <a:cs typeface="Times New Roman" pitchFamily="18" charset="0"/>
              </a:rPr>
              <a:t> </a:t>
            </a:r>
            <a:r>
              <a:rPr lang="ru-RU" dirty="0" err="1">
                <a:solidFill>
                  <a:srgbClr val="C00000"/>
                </a:solidFill>
                <a:latin typeface="Times New Roman" pitchFamily="18" charset="0"/>
                <a:cs typeface="Times New Roman" pitchFamily="18" charset="0"/>
              </a:rPr>
              <a:t>бетінде</a:t>
            </a:r>
            <a:r>
              <a:rPr lang="ru-RU" dirty="0">
                <a:solidFill>
                  <a:srgbClr val="C00000"/>
                </a:solidFill>
                <a:latin typeface="Times New Roman" pitchFamily="18" charset="0"/>
                <a:cs typeface="Times New Roman" pitchFamily="18" charset="0"/>
              </a:rPr>
              <a:t> </a:t>
            </a:r>
            <a:r>
              <a:rPr lang="ru-RU" dirty="0" err="1">
                <a:solidFill>
                  <a:srgbClr val="C00000"/>
                </a:solidFill>
                <a:latin typeface="Times New Roman" pitchFamily="18" charset="0"/>
                <a:cs typeface="Times New Roman" pitchFamily="18" charset="0"/>
              </a:rPr>
              <a:t>қандай шығармалар </a:t>
            </a:r>
            <a:r>
              <a:rPr lang="ru-RU" dirty="0">
                <a:solidFill>
                  <a:srgbClr val="C00000"/>
                </a:solidFill>
                <a:latin typeface="Times New Roman" pitchFamily="18" charset="0"/>
                <a:cs typeface="Times New Roman" pitchFamily="18" charset="0"/>
              </a:rPr>
              <a:t>бар, </a:t>
            </a:r>
            <a:r>
              <a:rPr lang="ru-RU" dirty="0" err="1">
                <a:solidFill>
                  <a:srgbClr val="C00000"/>
                </a:solidFill>
                <a:latin typeface="Times New Roman" pitchFamily="18" charset="0"/>
                <a:cs typeface="Times New Roman" pitchFamily="18" charset="0"/>
              </a:rPr>
              <a:t>соның барлығын қолым жеткен</a:t>
            </a:r>
            <a:r>
              <a:rPr lang="ru-RU" dirty="0">
                <a:solidFill>
                  <a:srgbClr val="C00000"/>
                </a:solidFill>
                <a:latin typeface="Times New Roman" pitchFamily="18" charset="0"/>
                <a:cs typeface="Times New Roman" pitchFamily="18" charset="0"/>
              </a:rPr>
              <a:t> </a:t>
            </a:r>
            <a:r>
              <a:rPr lang="ru-RU" dirty="0" err="1">
                <a:solidFill>
                  <a:srgbClr val="C00000"/>
                </a:solidFill>
                <a:latin typeface="Times New Roman" pitchFamily="18" charset="0"/>
                <a:cs typeface="Times New Roman" pitchFamily="18" charset="0"/>
              </a:rPr>
              <a:t>жерге</a:t>
            </a:r>
            <a:r>
              <a:rPr lang="ru-RU" dirty="0">
                <a:solidFill>
                  <a:srgbClr val="C00000"/>
                </a:solidFill>
                <a:latin typeface="Times New Roman" pitchFamily="18" charset="0"/>
                <a:cs typeface="Times New Roman" pitchFamily="18" charset="0"/>
              </a:rPr>
              <a:t> </a:t>
            </a:r>
            <a:r>
              <a:rPr lang="ru-RU" dirty="0" err="1">
                <a:solidFill>
                  <a:srgbClr val="C00000"/>
                </a:solidFill>
                <a:latin typeface="Times New Roman" pitchFamily="18" charset="0"/>
                <a:cs typeface="Times New Roman" pitchFamily="18" charset="0"/>
              </a:rPr>
              <a:t>дейін</a:t>
            </a:r>
            <a:r>
              <a:rPr lang="ru-RU" dirty="0">
                <a:solidFill>
                  <a:srgbClr val="C00000"/>
                </a:solidFill>
                <a:latin typeface="Times New Roman" pitchFamily="18" charset="0"/>
                <a:cs typeface="Times New Roman" pitchFamily="18" charset="0"/>
              </a:rPr>
              <a:t> </a:t>
            </a:r>
            <a:r>
              <a:rPr lang="ru-RU" dirty="0" err="1">
                <a:solidFill>
                  <a:srgbClr val="C00000"/>
                </a:solidFill>
                <a:latin typeface="Times New Roman" pitchFamily="18" charset="0"/>
                <a:cs typeface="Times New Roman" pitchFamily="18" charset="0"/>
              </a:rPr>
              <a:t>зерттеймін</a:t>
            </a:r>
            <a:r>
              <a:rPr lang="ru-RU" dirty="0">
                <a:solidFill>
                  <a:srgbClr val="C00000"/>
                </a:solidFill>
                <a:latin typeface="Times New Roman" pitchFamily="18" charset="0"/>
                <a:cs typeface="Times New Roman" pitchFamily="18" charset="0"/>
              </a:rPr>
              <a:t>, </a:t>
            </a:r>
            <a:r>
              <a:rPr lang="ru-RU" dirty="0" err="1">
                <a:solidFill>
                  <a:srgbClr val="C00000"/>
                </a:solidFill>
                <a:latin typeface="Times New Roman" pitchFamily="18" charset="0"/>
                <a:cs typeface="Times New Roman" pitchFamily="18" charset="0"/>
              </a:rPr>
              <a:t>оқимын, бірімен</a:t>
            </a:r>
            <a:r>
              <a:rPr lang="ru-RU" dirty="0">
                <a:solidFill>
                  <a:srgbClr val="C00000"/>
                </a:solidFill>
                <a:latin typeface="Times New Roman" pitchFamily="18" charset="0"/>
                <a:cs typeface="Times New Roman" pitchFamily="18" charset="0"/>
              </a:rPr>
              <a:t> </a:t>
            </a:r>
            <a:r>
              <a:rPr lang="ru-RU" dirty="0" err="1">
                <a:solidFill>
                  <a:srgbClr val="C00000"/>
                </a:solidFill>
                <a:latin typeface="Times New Roman" pitchFamily="18" charset="0"/>
                <a:cs typeface="Times New Roman" pitchFamily="18" charset="0"/>
              </a:rPr>
              <a:t>бірін</a:t>
            </a:r>
            <a:r>
              <a:rPr lang="ru-RU" dirty="0">
                <a:solidFill>
                  <a:srgbClr val="C00000"/>
                </a:solidFill>
                <a:latin typeface="Times New Roman" pitchFamily="18" charset="0"/>
                <a:cs typeface="Times New Roman" pitchFamily="18" charset="0"/>
              </a:rPr>
              <a:t> </a:t>
            </a:r>
            <a:r>
              <a:rPr lang="ru-RU" dirty="0" err="1">
                <a:solidFill>
                  <a:srgbClr val="C00000"/>
                </a:solidFill>
                <a:latin typeface="Times New Roman" pitchFamily="18" charset="0"/>
                <a:cs typeface="Times New Roman" pitchFamily="18" charset="0"/>
              </a:rPr>
              <a:t>салыстырамын</a:t>
            </a:r>
            <a:r>
              <a:rPr lang="ru-RU" dirty="0">
                <a:solidFill>
                  <a:srgbClr val="C00000"/>
                </a:solidFill>
                <a:latin typeface="Times New Roman" pitchFamily="18" charset="0"/>
                <a:cs typeface="Times New Roman" pitchFamily="18" charset="0"/>
              </a:rPr>
              <a:t>. </a:t>
            </a:r>
            <a:r>
              <a:rPr lang="ru-RU" dirty="0" err="1">
                <a:solidFill>
                  <a:srgbClr val="C00000"/>
                </a:solidFill>
                <a:latin typeface="Times New Roman" pitchFamily="18" charset="0"/>
                <a:cs typeface="Times New Roman" pitchFamily="18" charset="0"/>
              </a:rPr>
              <a:t>Осылай</a:t>
            </a:r>
            <a:r>
              <a:rPr lang="ru-RU" dirty="0">
                <a:solidFill>
                  <a:srgbClr val="C00000"/>
                </a:solidFill>
                <a:latin typeface="Times New Roman" pitchFamily="18" charset="0"/>
                <a:cs typeface="Times New Roman" pitchFamily="18" charset="0"/>
              </a:rPr>
              <a:t> </a:t>
            </a:r>
            <a:r>
              <a:rPr lang="ru-RU" dirty="0" err="1">
                <a:solidFill>
                  <a:srgbClr val="C00000"/>
                </a:solidFill>
                <a:latin typeface="Times New Roman" pitchFamily="18" charset="0"/>
                <a:cs typeface="Times New Roman" pitchFamily="18" charset="0"/>
              </a:rPr>
              <a:t>дайындаймын</a:t>
            </a:r>
            <a:r>
              <a:rPr lang="ru-RU" dirty="0">
                <a:solidFill>
                  <a:srgbClr val="C00000"/>
                </a:solidFill>
                <a:latin typeface="Times New Roman" pitchFamily="18" charset="0"/>
                <a:cs typeface="Times New Roman" pitchFamily="18" charset="0"/>
              </a:rPr>
              <a:t>. Материал </a:t>
            </a:r>
            <a:r>
              <a:rPr lang="ru-RU" dirty="0" err="1">
                <a:solidFill>
                  <a:srgbClr val="C00000"/>
                </a:solidFill>
                <a:latin typeface="Times New Roman" pitchFamily="18" charset="0"/>
                <a:cs typeface="Times New Roman" pitchFamily="18" charset="0"/>
              </a:rPr>
              <a:t>дайындалғаннан кейін</a:t>
            </a:r>
            <a:r>
              <a:rPr lang="ru-RU" dirty="0">
                <a:solidFill>
                  <a:srgbClr val="C00000"/>
                </a:solidFill>
                <a:latin typeface="Times New Roman" pitchFamily="18" charset="0"/>
                <a:cs typeface="Times New Roman" pitchFamily="18" charset="0"/>
              </a:rPr>
              <a:t> </a:t>
            </a:r>
            <a:r>
              <a:rPr lang="ru-RU" dirty="0" err="1">
                <a:solidFill>
                  <a:srgbClr val="C00000"/>
                </a:solidFill>
                <a:latin typeface="Times New Roman" pitchFamily="18" charset="0"/>
                <a:cs typeface="Times New Roman" pitchFamily="18" charset="0"/>
              </a:rPr>
              <a:t>алдымен</a:t>
            </a:r>
            <a:r>
              <a:rPr lang="ru-RU" dirty="0">
                <a:solidFill>
                  <a:srgbClr val="C00000"/>
                </a:solidFill>
                <a:latin typeface="Times New Roman" pitchFamily="18" charset="0"/>
                <a:cs typeface="Times New Roman" pitchFamily="18" charset="0"/>
              </a:rPr>
              <a:t> </a:t>
            </a:r>
            <a:r>
              <a:rPr lang="ru-RU" dirty="0" err="1">
                <a:solidFill>
                  <a:srgbClr val="C00000"/>
                </a:solidFill>
                <a:latin typeface="Times New Roman" pitchFamily="18" charset="0"/>
                <a:cs typeface="Times New Roman" pitchFamily="18" charset="0"/>
              </a:rPr>
              <a:t>ойға салып</a:t>
            </a:r>
            <a:r>
              <a:rPr lang="ru-RU" dirty="0">
                <a:solidFill>
                  <a:srgbClr val="C00000"/>
                </a:solidFill>
                <a:latin typeface="Times New Roman" pitchFamily="18" charset="0"/>
                <a:cs typeface="Times New Roman" pitchFamily="18" charset="0"/>
              </a:rPr>
              <a:t>, </a:t>
            </a:r>
            <a:r>
              <a:rPr lang="ru-RU" dirty="0" err="1">
                <a:solidFill>
                  <a:srgbClr val="C00000"/>
                </a:solidFill>
                <a:latin typeface="Times New Roman" pitchFamily="18" charset="0"/>
                <a:cs typeface="Times New Roman" pitchFamily="18" charset="0"/>
              </a:rPr>
              <a:t>бір</a:t>
            </a:r>
            <a:r>
              <a:rPr lang="ru-RU" dirty="0">
                <a:solidFill>
                  <a:srgbClr val="C00000"/>
                </a:solidFill>
                <a:latin typeface="Times New Roman" pitchFamily="18" charset="0"/>
                <a:cs typeface="Times New Roman" pitchFamily="18" charset="0"/>
              </a:rPr>
              <a:t> </a:t>
            </a:r>
            <a:r>
              <a:rPr lang="ru-RU" dirty="0" err="1">
                <a:solidFill>
                  <a:srgbClr val="C00000"/>
                </a:solidFill>
                <a:latin typeface="Times New Roman" pitchFamily="18" charset="0"/>
                <a:cs typeface="Times New Roman" pitchFamily="18" charset="0"/>
              </a:rPr>
              <a:t>жыл</a:t>
            </a:r>
            <a:r>
              <a:rPr lang="ru-RU" dirty="0">
                <a:solidFill>
                  <a:srgbClr val="C00000"/>
                </a:solidFill>
                <a:latin typeface="Times New Roman" pitchFamily="18" charset="0"/>
                <a:cs typeface="Times New Roman" pitchFamily="18" charset="0"/>
              </a:rPr>
              <a:t> </a:t>
            </a:r>
            <a:r>
              <a:rPr lang="ru-RU" dirty="0" err="1">
                <a:solidFill>
                  <a:srgbClr val="C00000"/>
                </a:solidFill>
                <a:latin typeface="Times New Roman" pitchFamily="18" charset="0"/>
                <a:cs typeface="Times New Roman" pitchFamily="18" charset="0"/>
              </a:rPr>
              <a:t>өте ме</a:t>
            </a:r>
            <a:r>
              <a:rPr lang="ru-RU" dirty="0">
                <a:solidFill>
                  <a:srgbClr val="C00000"/>
                </a:solidFill>
                <a:latin typeface="Times New Roman" pitchFamily="18" charset="0"/>
                <a:cs typeface="Times New Roman" pitchFamily="18" charset="0"/>
              </a:rPr>
              <a:t>, </a:t>
            </a:r>
            <a:r>
              <a:rPr lang="ru-RU" dirty="0" err="1">
                <a:solidFill>
                  <a:srgbClr val="C00000"/>
                </a:solidFill>
                <a:latin typeface="Times New Roman" pitchFamily="18" charset="0"/>
                <a:cs typeface="Times New Roman" pitchFamily="18" charset="0"/>
              </a:rPr>
              <a:t>көп жыл</a:t>
            </a:r>
            <a:r>
              <a:rPr lang="ru-RU" dirty="0">
                <a:solidFill>
                  <a:srgbClr val="C00000"/>
                </a:solidFill>
                <a:latin typeface="Times New Roman" pitchFamily="18" charset="0"/>
                <a:cs typeface="Times New Roman" pitchFamily="18" charset="0"/>
              </a:rPr>
              <a:t> </a:t>
            </a:r>
            <a:r>
              <a:rPr lang="ru-RU" dirty="0" err="1">
                <a:solidFill>
                  <a:srgbClr val="C00000"/>
                </a:solidFill>
                <a:latin typeface="Times New Roman" pitchFamily="18" charset="0"/>
                <a:cs typeface="Times New Roman" pitchFamily="18" charset="0"/>
              </a:rPr>
              <a:t>өте ме</a:t>
            </a:r>
            <a:r>
              <a:rPr lang="ru-RU" dirty="0">
                <a:solidFill>
                  <a:srgbClr val="C00000"/>
                </a:solidFill>
                <a:latin typeface="Times New Roman" pitchFamily="18" charset="0"/>
                <a:cs typeface="Times New Roman" pitchFamily="18" charset="0"/>
              </a:rPr>
              <a:t>, </a:t>
            </a:r>
            <a:r>
              <a:rPr lang="ru-RU" dirty="0" err="1">
                <a:solidFill>
                  <a:srgbClr val="C00000"/>
                </a:solidFill>
                <a:latin typeface="Times New Roman" pitchFamily="18" charset="0"/>
                <a:cs typeface="Times New Roman" pitchFamily="18" charset="0"/>
              </a:rPr>
              <a:t>миыма</a:t>
            </a:r>
            <a:r>
              <a:rPr lang="ru-RU" dirty="0">
                <a:solidFill>
                  <a:srgbClr val="C00000"/>
                </a:solidFill>
                <a:latin typeface="Times New Roman" pitchFamily="18" charset="0"/>
                <a:cs typeface="Times New Roman" pitchFamily="18" charset="0"/>
              </a:rPr>
              <a:t> </a:t>
            </a:r>
            <a:r>
              <a:rPr lang="ru-RU" dirty="0" err="1">
                <a:solidFill>
                  <a:srgbClr val="C00000"/>
                </a:solidFill>
                <a:latin typeface="Times New Roman" pitchFamily="18" charset="0"/>
                <a:cs typeface="Times New Roman" pitchFamily="18" charset="0"/>
              </a:rPr>
              <a:t>өзім жазамын</a:t>
            </a:r>
            <a:r>
              <a:rPr lang="ru-RU" dirty="0">
                <a:solidFill>
                  <a:srgbClr val="C00000"/>
                </a:solidFill>
                <a:latin typeface="Times New Roman" pitchFamily="18" charset="0"/>
                <a:cs typeface="Times New Roman" pitchFamily="18" charset="0"/>
              </a:rPr>
              <a:t>. Не </a:t>
            </a:r>
            <a:r>
              <a:rPr lang="ru-RU" dirty="0" err="1">
                <a:solidFill>
                  <a:srgbClr val="C00000"/>
                </a:solidFill>
                <a:latin typeface="Times New Roman" pitchFamily="18" charset="0"/>
                <a:cs typeface="Times New Roman" pitchFamily="18" charset="0"/>
              </a:rPr>
              <a:t>туралы</a:t>
            </a:r>
            <a:r>
              <a:rPr lang="ru-RU" dirty="0">
                <a:solidFill>
                  <a:srgbClr val="C00000"/>
                </a:solidFill>
                <a:latin typeface="Times New Roman" pitchFamily="18" charset="0"/>
                <a:cs typeface="Times New Roman" pitchFamily="18" charset="0"/>
              </a:rPr>
              <a:t> болу </a:t>
            </a:r>
            <a:r>
              <a:rPr lang="ru-RU" dirty="0" err="1">
                <a:solidFill>
                  <a:srgbClr val="C00000"/>
                </a:solidFill>
                <a:latin typeface="Times New Roman" pitchFamily="18" charset="0"/>
                <a:cs typeface="Times New Roman" pitchFamily="18" charset="0"/>
              </a:rPr>
              <a:t>керек</a:t>
            </a:r>
            <a:r>
              <a:rPr lang="ru-RU" dirty="0">
                <a:solidFill>
                  <a:srgbClr val="C00000"/>
                </a:solidFill>
                <a:latin typeface="Times New Roman" pitchFamily="18" charset="0"/>
                <a:cs typeface="Times New Roman" pitchFamily="18" charset="0"/>
              </a:rPr>
              <a:t>, </a:t>
            </a:r>
            <a:r>
              <a:rPr lang="ru-RU" dirty="0" err="1">
                <a:solidFill>
                  <a:srgbClr val="C00000"/>
                </a:solidFill>
                <a:latin typeface="Times New Roman" pitchFamily="18" charset="0"/>
                <a:cs typeface="Times New Roman" pitchFamily="18" charset="0"/>
              </a:rPr>
              <a:t>асыл</a:t>
            </a:r>
            <a:r>
              <a:rPr lang="ru-RU" dirty="0">
                <a:solidFill>
                  <a:srgbClr val="C00000"/>
                </a:solidFill>
                <a:latin typeface="Times New Roman" pitchFamily="18" charset="0"/>
                <a:cs typeface="Times New Roman" pitchFamily="18" charset="0"/>
              </a:rPr>
              <a:t> </a:t>
            </a:r>
            <a:r>
              <a:rPr lang="ru-RU" dirty="0" err="1">
                <a:solidFill>
                  <a:srgbClr val="C00000"/>
                </a:solidFill>
                <a:latin typeface="Times New Roman" pitchFamily="18" charset="0"/>
                <a:cs typeface="Times New Roman" pitchFamily="18" charset="0"/>
              </a:rPr>
              <a:t>арманың </a:t>
            </a:r>
            <a:r>
              <a:rPr lang="ru-RU" dirty="0">
                <a:solidFill>
                  <a:srgbClr val="C00000"/>
                </a:solidFill>
                <a:latin typeface="Times New Roman" pitchFamily="18" charset="0"/>
                <a:cs typeface="Times New Roman" pitchFamily="18" charset="0"/>
              </a:rPr>
              <a:t>не </a:t>
            </a:r>
            <a:r>
              <a:rPr lang="ru-RU" dirty="0" err="1">
                <a:solidFill>
                  <a:srgbClr val="C00000"/>
                </a:solidFill>
                <a:latin typeface="Times New Roman" pitchFamily="18" charset="0"/>
                <a:cs typeface="Times New Roman" pitchFamily="18" charset="0"/>
              </a:rPr>
              <a:t>еді</a:t>
            </a:r>
            <a:r>
              <a:rPr lang="ru-RU" dirty="0">
                <a:solidFill>
                  <a:srgbClr val="C00000"/>
                </a:solidFill>
                <a:latin typeface="Times New Roman" pitchFamily="18" charset="0"/>
                <a:cs typeface="Times New Roman" pitchFamily="18" charset="0"/>
              </a:rPr>
              <a:t> осы </a:t>
            </a:r>
            <a:r>
              <a:rPr lang="ru-RU" dirty="0" err="1">
                <a:solidFill>
                  <a:srgbClr val="C00000"/>
                </a:solidFill>
                <a:latin typeface="Times New Roman" pitchFamily="18" charset="0"/>
                <a:cs typeface="Times New Roman" pitchFamily="18" charset="0"/>
              </a:rPr>
              <a:t>кітапты</a:t>
            </a:r>
            <a:r>
              <a:rPr lang="ru-RU" dirty="0">
                <a:solidFill>
                  <a:srgbClr val="C00000"/>
                </a:solidFill>
                <a:latin typeface="Times New Roman" pitchFamily="18" charset="0"/>
                <a:cs typeface="Times New Roman" pitchFamily="18" charset="0"/>
              </a:rPr>
              <a:t> </a:t>
            </a:r>
            <a:r>
              <a:rPr lang="ru-RU" dirty="0" err="1">
                <a:solidFill>
                  <a:srgbClr val="C00000"/>
                </a:solidFill>
                <a:latin typeface="Times New Roman" pitchFamily="18" charset="0"/>
                <a:cs typeface="Times New Roman" pitchFamily="18" charset="0"/>
              </a:rPr>
              <a:t>жазғанда</a:t>
            </a:r>
            <a:r>
              <a:rPr lang="ru-RU" dirty="0">
                <a:solidFill>
                  <a:srgbClr val="C00000"/>
                </a:solidFill>
                <a:latin typeface="Times New Roman" pitchFamily="18" charset="0"/>
                <a:cs typeface="Times New Roman" pitchFamily="18" charset="0"/>
              </a:rPr>
              <a:t>, </a:t>
            </a:r>
            <a:r>
              <a:rPr lang="ru-RU" dirty="0" err="1">
                <a:solidFill>
                  <a:srgbClr val="C00000"/>
                </a:solidFill>
                <a:latin typeface="Times New Roman" pitchFamily="18" charset="0"/>
                <a:cs typeface="Times New Roman" pitchFamily="18" charset="0"/>
              </a:rPr>
              <a:t>нені</a:t>
            </a:r>
            <a:r>
              <a:rPr lang="ru-RU" dirty="0">
                <a:solidFill>
                  <a:srgbClr val="C00000"/>
                </a:solidFill>
                <a:latin typeface="Times New Roman" pitchFamily="18" charset="0"/>
                <a:cs typeface="Times New Roman" pitchFamily="18" charset="0"/>
              </a:rPr>
              <a:t> </a:t>
            </a:r>
            <a:r>
              <a:rPr lang="ru-RU" dirty="0" err="1">
                <a:solidFill>
                  <a:srgbClr val="C00000"/>
                </a:solidFill>
                <a:latin typeface="Times New Roman" pitchFamily="18" charset="0"/>
                <a:cs typeface="Times New Roman" pitchFamily="18" charset="0"/>
              </a:rPr>
              <a:t>көтергің</a:t>
            </a:r>
            <a:r>
              <a:rPr lang="ru-RU" dirty="0">
                <a:solidFill>
                  <a:srgbClr val="C00000"/>
                </a:solidFill>
                <a:latin typeface="Times New Roman" pitchFamily="18" charset="0"/>
                <a:cs typeface="Times New Roman" pitchFamily="18" charset="0"/>
              </a:rPr>
              <a:t>, </a:t>
            </a:r>
            <a:r>
              <a:rPr lang="ru-RU" dirty="0" err="1">
                <a:solidFill>
                  <a:srgbClr val="C00000"/>
                </a:solidFill>
                <a:latin typeface="Times New Roman" pitchFamily="18" charset="0"/>
                <a:cs typeface="Times New Roman" pitchFamily="18" charset="0"/>
              </a:rPr>
              <a:t>нені</a:t>
            </a:r>
            <a:r>
              <a:rPr lang="ru-RU" dirty="0">
                <a:solidFill>
                  <a:srgbClr val="C00000"/>
                </a:solidFill>
                <a:latin typeface="Times New Roman" pitchFamily="18" charset="0"/>
                <a:cs typeface="Times New Roman" pitchFamily="18" charset="0"/>
              </a:rPr>
              <a:t> </a:t>
            </a:r>
            <a:r>
              <a:rPr lang="ru-RU" dirty="0" err="1">
                <a:solidFill>
                  <a:srgbClr val="C00000"/>
                </a:solidFill>
                <a:latin typeface="Times New Roman" pitchFamily="18" charset="0"/>
                <a:cs typeface="Times New Roman" pitchFamily="18" charset="0"/>
              </a:rPr>
              <a:t>ашып</a:t>
            </a:r>
            <a:r>
              <a:rPr lang="ru-RU" dirty="0">
                <a:solidFill>
                  <a:srgbClr val="C00000"/>
                </a:solidFill>
                <a:latin typeface="Times New Roman" pitchFamily="18" charset="0"/>
                <a:cs typeface="Times New Roman" pitchFamily="18" charset="0"/>
              </a:rPr>
              <a:t> </a:t>
            </a:r>
            <a:r>
              <a:rPr lang="ru-RU" dirty="0" err="1">
                <a:solidFill>
                  <a:srgbClr val="C00000"/>
                </a:solidFill>
                <a:latin typeface="Times New Roman" pitchFamily="18" charset="0"/>
                <a:cs typeface="Times New Roman" pitchFamily="18" charset="0"/>
              </a:rPr>
              <a:t>айтқың келеді</a:t>
            </a:r>
            <a:r>
              <a:rPr lang="ru-RU" dirty="0">
                <a:solidFill>
                  <a:srgbClr val="C00000"/>
                </a:solidFill>
                <a:latin typeface="Times New Roman" pitchFamily="18" charset="0"/>
                <a:cs typeface="Times New Roman" pitchFamily="18" charset="0"/>
              </a:rPr>
              <a:t>? </a:t>
            </a:r>
            <a:r>
              <a:rPr lang="ru-RU" dirty="0" err="1">
                <a:solidFill>
                  <a:srgbClr val="C00000"/>
                </a:solidFill>
                <a:latin typeface="Times New Roman" pitchFamily="18" charset="0"/>
                <a:cs typeface="Times New Roman" pitchFamily="18" charset="0"/>
              </a:rPr>
              <a:t>…Тереңдеп ізденіп</a:t>
            </a:r>
            <a:r>
              <a:rPr lang="ru-RU" dirty="0">
                <a:solidFill>
                  <a:srgbClr val="C00000"/>
                </a:solidFill>
                <a:latin typeface="Times New Roman" pitchFamily="18" charset="0"/>
                <a:cs typeface="Times New Roman" pitchFamily="18" charset="0"/>
              </a:rPr>
              <a:t>, </a:t>
            </a:r>
            <a:r>
              <a:rPr lang="ru-RU" dirty="0" err="1">
                <a:solidFill>
                  <a:srgbClr val="C00000"/>
                </a:solidFill>
                <a:latin typeface="Times New Roman" pitchFamily="18" charset="0"/>
                <a:cs typeface="Times New Roman" pitchFamily="18" charset="0"/>
              </a:rPr>
              <a:t>өз ақылымның жеткен</a:t>
            </a:r>
            <a:r>
              <a:rPr lang="ru-RU" dirty="0">
                <a:solidFill>
                  <a:srgbClr val="C00000"/>
                </a:solidFill>
                <a:latin typeface="Times New Roman" pitchFamily="18" charset="0"/>
                <a:cs typeface="Times New Roman" pitchFamily="18" charset="0"/>
              </a:rPr>
              <a:t> </a:t>
            </a:r>
            <a:r>
              <a:rPr lang="ru-RU" dirty="0" err="1">
                <a:solidFill>
                  <a:srgbClr val="C00000"/>
                </a:solidFill>
                <a:latin typeface="Times New Roman" pitchFamily="18" charset="0"/>
                <a:cs typeface="Times New Roman" pitchFamily="18" charset="0"/>
              </a:rPr>
              <a:t>жеріне</a:t>
            </a:r>
            <a:r>
              <a:rPr lang="ru-RU" dirty="0">
                <a:solidFill>
                  <a:srgbClr val="C00000"/>
                </a:solidFill>
                <a:latin typeface="Times New Roman" pitchFamily="18" charset="0"/>
                <a:cs typeface="Times New Roman" pitchFamily="18" charset="0"/>
              </a:rPr>
              <a:t> </a:t>
            </a:r>
            <a:r>
              <a:rPr lang="ru-RU" dirty="0" err="1">
                <a:solidFill>
                  <a:srgbClr val="C00000"/>
                </a:solidFill>
                <a:latin typeface="Times New Roman" pitchFamily="18" charset="0"/>
                <a:cs typeface="Times New Roman" pitchFamily="18" charset="0"/>
              </a:rPr>
              <a:t>шейін</a:t>
            </a:r>
            <a:r>
              <a:rPr lang="ru-RU" dirty="0">
                <a:solidFill>
                  <a:srgbClr val="C00000"/>
                </a:solidFill>
                <a:latin typeface="Times New Roman" pitchFamily="18" charset="0"/>
                <a:cs typeface="Times New Roman" pitchFamily="18" charset="0"/>
              </a:rPr>
              <a:t> </a:t>
            </a:r>
            <a:r>
              <a:rPr lang="ru-RU" dirty="0" err="1">
                <a:solidFill>
                  <a:srgbClr val="C00000"/>
                </a:solidFill>
                <a:latin typeface="Times New Roman" pitchFamily="18" charset="0"/>
                <a:cs typeface="Times New Roman" pitchFamily="18" charset="0"/>
              </a:rPr>
              <a:t>жазамын</a:t>
            </a:r>
            <a:r>
              <a:rPr lang="ru-RU" dirty="0">
                <a:solidFill>
                  <a:srgbClr val="C00000"/>
                </a:solidFill>
                <a:latin typeface="Times New Roman" pitchFamily="18" charset="0"/>
                <a:cs typeface="Times New Roman" pitchFamily="18" charset="0"/>
              </a:rPr>
              <a:t>».</a:t>
            </a:r>
          </a:p>
          <a:p>
            <a:r>
              <a:rPr lang="ru-RU" dirty="0">
                <a:solidFill>
                  <a:schemeClr val="tx2">
                    <a:lumMod val="50000"/>
                  </a:schemeClr>
                </a:solidFill>
                <a:latin typeface="Times New Roman" pitchFamily="18" charset="0"/>
                <a:cs typeface="Times New Roman" pitchFamily="18" charset="0"/>
              </a:rPr>
              <a:t> </a:t>
            </a:r>
          </a:p>
          <a:p>
            <a:endParaRPr lang="ru-RU" dirty="0"/>
          </a:p>
        </p:txBody>
      </p:sp>
      <p:pic>
        <p:nvPicPr>
          <p:cNvPr id="4" name="Picture 3"/>
          <p:cNvPicPr>
            <a:picLocks noChangeAspect="1" noChangeArrowheads="1"/>
          </p:cNvPicPr>
          <p:nvPr/>
        </p:nvPicPr>
        <p:blipFill>
          <a:blip r:embed="rId2"/>
          <a:srcRect/>
          <a:stretch>
            <a:fillRect/>
          </a:stretch>
        </p:blipFill>
        <p:spPr bwMode="auto">
          <a:xfrm>
            <a:off x="785786" y="500042"/>
            <a:ext cx="1308844" cy="1871647"/>
          </a:xfrm>
          <a:prstGeom prst="rect">
            <a:avLst/>
          </a:prstGeom>
          <a:noFill/>
          <a:ln w="9525">
            <a:solidFill>
              <a:srgbClr val="FF0000"/>
            </a:solid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357166"/>
            <a:ext cx="8229600" cy="1066800"/>
          </a:xfrm>
        </p:spPr>
        <p:txBody>
          <a:bodyPr>
            <a:normAutofit fontScale="90000"/>
          </a:bodyPr>
          <a:lstStyle/>
          <a:p>
            <a:r>
              <a:rPr lang="kk-KZ" dirty="0" smtClean="0"/>
              <a:t>Өмірі және </a:t>
            </a:r>
            <a:r>
              <a:rPr lang="ru-RU" dirty="0" err="1" smtClean="0"/>
              <a:t>еңбек жолы</a:t>
            </a:r>
            <a:r>
              <a:rPr lang="ru-RU" dirty="0" smtClean="0"/>
              <a:t/>
            </a:r>
            <a:br>
              <a:rPr lang="ru-RU" dirty="0" smtClean="0"/>
            </a:br>
            <a:endParaRPr lang="ru-RU" dirty="0"/>
          </a:p>
        </p:txBody>
      </p:sp>
      <p:sp>
        <p:nvSpPr>
          <p:cNvPr id="3" name="Содержимое 2"/>
          <p:cNvSpPr>
            <a:spLocks noGrp="1"/>
          </p:cNvSpPr>
          <p:nvPr>
            <p:ph idx="1"/>
          </p:nvPr>
        </p:nvSpPr>
        <p:spPr>
          <a:xfrm>
            <a:off x="428596" y="1500174"/>
            <a:ext cx="8229600" cy="4525963"/>
          </a:xfrm>
        </p:spPr>
        <p:txBody>
          <a:bodyPr>
            <a:normAutofit/>
          </a:bodyPr>
          <a:lstStyle/>
          <a:p>
            <a:pPr>
              <a:lnSpc>
                <a:spcPct val="150000"/>
              </a:lnSpc>
            </a:pPr>
            <a:r>
              <a:rPr lang="ru-RU" sz="1400" b="1" dirty="0" err="1" smtClean="0">
                <a:solidFill>
                  <a:srgbClr val="C00000"/>
                </a:solidFill>
              </a:rPr>
              <a:t>Ӏлияс Есенберлин</a:t>
            </a:r>
            <a:r>
              <a:rPr lang="ru-RU" sz="1400" b="1" dirty="0" smtClean="0">
                <a:solidFill>
                  <a:srgbClr val="C00000"/>
                </a:solidFill>
              </a:rPr>
              <a:t> (10 </a:t>
            </a:r>
            <a:r>
              <a:rPr lang="ru-RU" sz="1400" b="1" dirty="0" err="1" smtClean="0">
                <a:solidFill>
                  <a:srgbClr val="C00000"/>
                </a:solidFill>
              </a:rPr>
              <a:t>қаңтар </a:t>
            </a:r>
            <a:r>
              <a:rPr lang="ru-RU" sz="1400" b="1" dirty="0" smtClean="0">
                <a:solidFill>
                  <a:srgbClr val="C00000"/>
                </a:solidFill>
              </a:rPr>
              <a:t>1915 </a:t>
            </a:r>
            <a:r>
              <a:rPr lang="ru-RU" sz="1400" b="1" dirty="0" err="1" smtClean="0">
                <a:solidFill>
                  <a:srgbClr val="C00000"/>
                </a:solidFill>
              </a:rPr>
              <a:t>жылы</a:t>
            </a:r>
            <a:r>
              <a:rPr lang="ru-RU" sz="1400" b="1" dirty="0" smtClean="0">
                <a:solidFill>
                  <a:srgbClr val="C00000"/>
                </a:solidFill>
              </a:rPr>
              <a:t> </a:t>
            </a:r>
            <a:r>
              <a:rPr lang="ru-RU" sz="1400" b="1" dirty="0" err="1" smtClean="0">
                <a:solidFill>
                  <a:srgbClr val="C00000"/>
                </a:solidFill>
              </a:rPr>
              <a:t>қазіргі Ақмола облысы</a:t>
            </a:r>
            <a:r>
              <a:rPr lang="ru-RU" sz="1400" b="1" dirty="0" smtClean="0">
                <a:solidFill>
                  <a:srgbClr val="C00000"/>
                </a:solidFill>
              </a:rPr>
              <a:t>, Атбасар </a:t>
            </a:r>
            <a:r>
              <a:rPr lang="ru-RU" sz="1400" b="1" dirty="0" err="1" smtClean="0">
                <a:solidFill>
                  <a:srgbClr val="C00000"/>
                </a:solidFill>
              </a:rPr>
              <a:t>қаласы </a:t>
            </a:r>
            <a:r>
              <a:rPr lang="ru-RU" sz="1400" b="1" dirty="0" smtClean="0">
                <a:solidFill>
                  <a:srgbClr val="C00000"/>
                </a:solidFill>
              </a:rPr>
              <a:t>- </a:t>
            </a:r>
            <a:r>
              <a:rPr lang="kk-KZ" sz="1400" b="1" dirty="0" smtClean="0">
                <a:solidFill>
                  <a:srgbClr val="C00000"/>
                </a:solidFill>
              </a:rPr>
              <a:t>қазан </a:t>
            </a:r>
            <a:r>
              <a:rPr lang="ru-RU" sz="1400" b="1" dirty="0" smtClean="0">
                <a:solidFill>
                  <a:srgbClr val="C00000"/>
                </a:solidFill>
              </a:rPr>
              <a:t>1983</a:t>
            </a:r>
            <a:r>
              <a:rPr lang="kk-KZ" sz="1400" b="1" dirty="0" smtClean="0">
                <a:solidFill>
                  <a:srgbClr val="C00000"/>
                </a:solidFill>
              </a:rPr>
              <a:t>жыл</a:t>
            </a:r>
            <a:r>
              <a:rPr lang="ru-RU" sz="1400" b="1" dirty="0" smtClean="0">
                <a:solidFill>
                  <a:srgbClr val="C00000"/>
                </a:solidFill>
              </a:rPr>
              <a:t>, </a:t>
            </a:r>
            <a:r>
              <a:rPr lang="ru-RU" sz="1400" b="1" dirty="0" err="1" smtClean="0">
                <a:solidFill>
                  <a:srgbClr val="C00000"/>
                </a:solidFill>
              </a:rPr>
              <a:t>Алматы</a:t>
            </a:r>
            <a:r>
              <a:rPr lang="ru-RU" sz="1400" b="1" dirty="0" smtClean="0">
                <a:solidFill>
                  <a:srgbClr val="C00000"/>
                </a:solidFill>
              </a:rPr>
              <a:t>) — </a:t>
            </a:r>
            <a:r>
              <a:rPr lang="ru-RU" sz="1400" b="1" dirty="0" err="1" smtClean="0">
                <a:solidFill>
                  <a:srgbClr val="C00000"/>
                </a:solidFill>
              </a:rPr>
              <a:t>қазақ жазушысы</a:t>
            </a:r>
            <a:r>
              <a:rPr lang="ru-RU" sz="1400" b="1" dirty="0" smtClean="0">
                <a:solidFill>
                  <a:srgbClr val="C00000"/>
                </a:solidFill>
              </a:rPr>
              <a:t>.</a:t>
            </a:r>
          </a:p>
          <a:p>
            <a:pPr>
              <a:lnSpc>
                <a:spcPct val="150000"/>
              </a:lnSpc>
            </a:pPr>
            <a:r>
              <a:rPr lang="ru-RU" sz="1400" b="1" dirty="0" err="1" smtClean="0">
                <a:solidFill>
                  <a:srgbClr val="C00000"/>
                </a:solidFill>
              </a:rPr>
              <a:t>Жазушының балалық шағы аштық жалмаған зұлмат заманға </a:t>
            </a:r>
            <a:r>
              <a:rPr lang="ru-RU" sz="1400" b="1" dirty="0" smtClean="0">
                <a:solidFill>
                  <a:srgbClr val="C00000"/>
                </a:solidFill>
              </a:rPr>
              <a:t>тап келіп,5 </a:t>
            </a:r>
            <a:r>
              <a:rPr lang="ru-RU" sz="1400" b="1" dirty="0" err="1" smtClean="0">
                <a:solidFill>
                  <a:srgbClr val="C00000"/>
                </a:solidFill>
              </a:rPr>
              <a:t>жасында</a:t>
            </a:r>
            <a:r>
              <a:rPr lang="ru-RU" sz="1400" b="1" dirty="0" smtClean="0">
                <a:solidFill>
                  <a:srgbClr val="C00000"/>
                </a:solidFill>
              </a:rPr>
              <a:t> </a:t>
            </a:r>
            <a:r>
              <a:rPr lang="ru-RU" sz="1400" b="1" dirty="0" err="1" smtClean="0">
                <a:solidFill>
                  <a:srgbClr val="C00000"/>
                </a:solidFill>
              </a:rPr>
              <a:t>тұл жетім</a:t>
            </a:r>
            <a:r>
              <a:rPr lang="ru-RU" sz="1400" b="1" dirty="0" smtClean="0">
                <a:solidFill>
                  <a:srgbClr val="C00000"/>
                </a:solidFill>
              </a:rPr>
              <a:t> </a:t>
            </a:r>
            <a:r>
              <a:rPr lang="ru-RU" sz="1400" b="1" dirty="0" err="1" smtClean="0">
                <a:solidFill>
                  <a:srgbClr val="C00000"/>
                </a:solidFill>
              </a:rPr>
              <a:t>қалды</a:t>
            </a:r>
            <a:r>
              <a:rPr lang="ru-RU" sz="1400" b="1" dirty="0" smtClean="0">
                <a:solidFill>
                  <a:srgbClr val="C00000"/>
                </a:solidFill>
              </a:rPr>
              <a:t>. Бала </a:t>
            </a:r>
            <a:r>
              <a:rPr lang="ru-RU" sz="1400" b="1" dirty="0" err="1" smtClean="0">
                <a:solidFill>
                  <a:srgbClr val="C00000"/>
                </a:solidFill>
              </a:rPr>
              <a:t>Ілияс</a:t>
            </a:r>
            <a:r>
              <a:rPr lang="ru-RU" sz="1400" b="1" dirty="0" smtClean="0">
                <a:solidFill>
                  <a:srgbClr val="C00000"/>
                </a:solidFill>
              </a:rPr>
              <a:t> </a:t>
            </a:r>
            <a:r>
              <a:rPr lang="ru-RU" sz="1400" b="1" dirty="0" err="1" smtClean="0">
                <a:solidFill>
                  <a:srgbClr val="C00000"/>
                </a:solidFill>
              </a:rPr>
              <a:t>балалар</a:t>
            </a:r>
            <a:r>
              <a:rPr lang="ru-RU" sz="1400" b="1" dirty="0" smtClean="0">
                <a:solidFill>
                  <a:srgbClr val="C00000"/>
                </a:solidFill>
              </a:rPr>
              <a:t> </a:t>
            </a:r>
            <a:r>
              <a:rPr lang="ru-RU" sz="1400" b="1" dirty="0" err="1" smtClean="0">
                <a:solidFill>
                  <a:srgbClr val="C00000"/>
                </a:solidFill>
              </a:rPr>
              <a:t>үйіне тапсырылды</a:t>
            </a:r>
            <a:r>
              <a:rPr lang="ru-RU" sz="1400" b="1" dirty="0" smtClean="0">
                <a:solidFill>
                  <a:srgbClr val="C00000"/>
                </a:solidFill>
              </a:rPr>
              <a:t>. </a:t>
            </a:r>
            <a:r>
              <a:rPr lang="ru-RU" sz="1400" b="1" dirty="0" err="1" smtClean="0">
                <a:solidFill>
                  <a:srgbClr val="C00000"/>
                </a:solidFill>
              </a:rPr>
              <a:t>Шығармашылыққа бір</a:t>
            </a:r>
            <a:r>
              <a:rPr lang="ru-RU" sz="1400" b="1" dirty="0" smtClean="0">
                <a:solidFill>
                  <a:srgbClr val="C00000"/>
                </a:solidFill>
              </a:rPr>
              <a:t> </a:t>
            </a:r>
            <a:r>
              <a:rPr lang="ru-RU" sz="1400" b="1" dirty="0" err="1" smtClean="0">
                <a:solidFill>
                  <a:srgbClr val="C00000"/>
                </a:solidFill>
              </a:rPr>
              <a:t>табан</a:t>
            </a:r>
            <a:r>
              <a:rPr lang="ru-RU" sz="1400" b="1" dirty="0" smtClean="0">
                <a:solidFill>
                  <a:srgbClr val="C00000"/>
                </a:solidFill>
              </a:rPr>
              <a:t> </a:t>
            </a:r>
            <a:r>
              <a:rPr lang="ru-RU" sz="1400" b="1" dirty="0" err="1" smtClean="0">
                <a:solidFill>
                  <a:srgbClr val="C00000"/>
                </a:solidFill>
              </a:rPr>
              <a:t>жақын өскен ол</a:t>
            </a:r>
            <a:r>
              <a:rPr lang="ru-RU" sz="1400" b="1" dirty="0" smtClean="0">
                <a:solidFill>
                  <a:srgbClr val="C00000"/>
                </a:solidFill>
              </a:rPr>
              <a:t> </a:t>
            </a:r>
            <a:r>
              <a:rPr lang="ru-RU" sz="1400" b="1" dirty="0" err="1" smtClean="0">
                <a:solidFill>
                  <a:srgbClr val="C00000"/>
                </a:solidFill>
              </a:rPr>
              <a:t>қабырға газетіне</a:t>
            </a:r>
            <a:r>
              <a:rPr lang="ru-RU" sz="1400" b="1" dirty="0" smtClean="0">
                <a:solidFill>
                  <a:srgbClr val="C00000"/>
                </a:solidFill>
              </a:rPr>
              <a:t> </a:t>
            </a:r>
            <a:r>
              <a:rPr lang="ru-RU" sz="1400" b="1" dirty="0" err="1" smtClean="0">
                <a:solidFill>
                  <a:srgbClr val="C00000"/>
                </a:solidFill>
              </a:rPr>
              <a:t>өлең жазып</a:t>
            </a:r>
            <a:r>
              <a:rPr lang="ru-RU" sz="1400" b="1" dirty="0" smtClean="0">
                <a:solidFill>
                  <a:srgbClr val="C00000"/>
                </a:solidFill>
              </a:rPr>
              <a:t> </a:t>
            </a:r>
            <a:r>
              <a:rPr lang="ru-RU" sz="1400" b="1" dirty="0" err="1" smtClean="0">
                <a:solidFill>
                  <a:srgbClr val="C00000"/>
                </a:solidFill>
              </a:rPr>
              <a:t>тұрды.</a:t>
            </a:r>
            <a:r>
              <a:rPr lang="ru-RU" sz="1400" b="1" dirty="0" smtClean="0">
                <a:solidFill>
                  <a:srgbClr val="C00000"/>
                </a:solidFill>
              </a:rPr>
              <a:t> </a:t>
            </a:r>
            <a:r>
              <a:rPr lang="ru-RU" sz="1400" b="1" dirty="0" err="1" smtClean="0">
                <a:solidFill>
                  <a:srgbClr val="C00000"/>
                </a:solidFill>
              </a:rPr>
              <a:t>Мектепті</a:t>
            </a:r>
            <a:r>
              <a:rPr lang="ru-RU" sz="1400" b="1" dirty="0" smtClean="0">
                <a:solidFill>
                  <a:srgbClr val="C00000"/>
                </a:solidFill>
              </a:rPr>
              <a:t> </a:t>
            </a:r>
            <a:r>
              <a:rPr lang="ru-RU" sz="1400" b="1" dirty="0" err="1" smtClean="0">
                <a:solidFill>
                  <a:srgbClr val="C00000"/>
                </a:solidFill>
              </a:rPr>
              <a:t>тәмамдаған соң, Қызылорда қаласына барып</a:t>
            </a:r>
            <a:r>
              <a:rPr lang="ru-RU" sz="1400" b="1" dirty="0" smtClean="0">
                <a:solidFill>
                  <a:srgbClr val="C00000"/>
                </a:solidFill>
              </a:rPr>
              <a:t>, интернат </a:t>
            </a:r>
            <a:r>
              <a:rPr lang="ru-RU" sz="1400" b="1" dirty="0" err="1" smtClean="0">
                <a:solidFill>
                  <a:srgbClr val="C00000"/>
                </a:solidFill>
              </a:rPr>
              <a:t>мұғалімі болып</a:t>
            </a:r>
            <a:r>
              <a:rPr lang="ru-RU" sz="1400" b="1" dirty="0" smtClean="0">
                <a:solidFill>
                  <a:srgbClr val="C00000"/>
                </a:solidFill>
              </a:rPr>
              <a:t> </a:t>
            </a:r>
            <a:r>
              <a:rPr lang="ru-RU" sz="1400" b="1" dirty="0" err="1" smtClean="0">
                <a:solidFill>
                  <a:srgbClr val="C00000"/>
                </a:solidFill>
              </a:rPr>
              <a:t>жұмысқа орналасты</a:t>
            </a:r>
            <a:r>
              <a:rPr lang="ru-RU" sz="1400" b="1" dirty="0" smtClean="0">
                <a:solidFill>
                  <a:srgbClr val="C00000"/>
                </a:solidFill>
              </a:rPr>
              <a:t>. </a:t>
            </a:r>
            <a:r>
              <a:rPr lang="ru-RU" sz="1400" b="1" dirty="0" err="1" smtClean="0">
                <a:solidFill>
                  <a:srgbClr val="C00000"/>
                </a:solidFill>
              </a:rPr>
              <a:t>Кейін</a:t>
            </a:r>
            <a:r>
              <a:rPr lang="ru-RU" sz="1400" b="1" dirty="0" smtClean="0">
                <a:solidFill>
                  <a:srgbClr val="C00000"/>
                </a:solidFill>
              </a:rPr>
              <a:t> </a:t>
            </a:r>
            <a:r>
              <a:rPr lang="ru-RU" sz="1400" b="1" dirty="0" err="1" smtClean="0">
                <a:solidFill>
                  <a:srgbClr val="C00000"/>
                </a:solidFill>
              </a:rPr>
              <a:t>Қарсақпайдағы аудандық атқару комитетінде</a:t>
            </a:r>
            <a:r>
              <a:rPr lang="ru-RU" sz="1400" b="1" dirty="0" smtClean="0">
                <a:solidFill>
                  <a:srgbClr val="C00000"/>
                </a:solidFill>
              </a:rPr>
              <a:t> </a:t>
            </a:r>
            <a:r>
              <a:rPr lang="ru-RU" sz="1400" b="1" dirty="0" err="1" smtClean="0">
                <a:solidFill>
                  <a:srgbClr val="C00000"/>
                </a:solidFill>
              </a:rPr>
              <a:t>жұмыс істеді</a:t>
            </a:r>
            <a:r>
              <a:rPr lang="ru-RU" sz="1400" b="1" dirty="0" smtClean="0">
                <a:solidFill>
                  <a:srgbClr val="C00000"/>
                </a:solidFill>
              </a:rPr>
              <a:t>. </a:t>
            </a:r>
            <a:r>
              <a:rPr lang="ru-RU" sz="1400" b="1" dirty="0" err="1" smtClean="0">
                <a:solidFill>
                  <a:srgbClr val="C00000"/>
                </a:solidFill>
              </a:rPr>
              <a:t>Жұмыс істей</a:t>
            </a:r>
            <a:r>
              <a:rPr lang="ru-RU" sz="1400" b="1" dirty="0" smtClean="0">
                <a:solidFill>
                  <a:srgbClr val="C00000"/>
                </a:solidFill>
              </a:rPr>
              <a:t> </a:t>
            </a:r>
            <a:r>
              <a:rPr lang="ru-RU" sz="1400" b="1" dirty="0" err="1" smtClean="0">
                <a:solidFill>
                  <a:srgbClr val="C00000"/>
                </a:solidFill>
              </a:rPr>
              <a:t>жүріп,Алматыдағы Қазақ тау-кен</a:t>
            </a:r>
            <a:r>
              <a:rPr lang="ru-RU" sz="1400" b="1" dirty="0" smtClean="0">
                <a:solidFill>
                  <a:srgbClr val="C00000"/>
                </a:solidFill>
              </a:rPr>
              <a:t> </a:t>
            </a:r>
            <a:r>
              <a:rPr lang="ru-RU" sz="1400" b="1" dirty="0" err="1" smtClean="0">
                <a:solidFill>
                  <a:srgbClr val="C00000"/>
                </a:solidFill>
              </a:rPr>
              <a:t>институтына</a:t>
            </a:r>
            <a:r>
              <a:rPr lang="ru-RU" sz="1400" b="1" dirty="0" smtClean="0">
                <a:solidFill>
                  <a:srgbClr val="C00000"/>
                </a:solidFill>
              </a:rPr>
              <a:t> </a:t>
            </a:r>
            <a:r>
              <a:rPr lang="ru-RU" sz="1400" b="1" dirty="0" err="1" smtClean="0">
                <a:solidFill>
                  <a:srgbClr val="C00000"/>
                </a:solidFill>
              </a:rPr>
              <a:t>түсті.</a:t>
            </a:r>
            <a:r>
              <a:rPr lang="ru-RU" sz="1400" b="1" dirty="0" smtClean="0">
                <a:solidFill>
                  <a:srgbClr val="C00000"/>
                </a:solidFill>
              </a:rPr>
              <a:t>  </a:t>
            </a:r>
            <a:r>
              <a:rPr lang="ru-RU" sz="1400" b="1" dirty="0" err="1" smtClean="0">
                <a:solidFill>
                  <a:srgbClr val="C00000"/>
                </a:solidFill>
              </a:rPr>
              <a:t>Талантты</a:t>
            </a:r>
            <a:r>
              <a:rPr lang="ru-RU" sz="1400" b="1" dirty="0" smtClean="0">
                <a:solidFill>
                  <a:srgbClr val="C00000"/>
                </a:solidFill>
              </a:rPr>
              <a:t> да </a:t>
            </a:r>
            <a:r>
              <a:rPr lang="ru-RU" sz="1400" b="1" dirty="0" err="1" smtClean="0">
                <a:solidFill>
                  <a:srgbClr val="C00000"/>
                </a:solidFill>
              </a:rPr>
              <a:t>талапты</a:t>
            </a:r>
            <a:r>
              <a:rPr lang="ru-RU" sz="1400" b="1" dirty="0" smtClean="0">
                <a:solidFill>
                  <a:srgbClr val="C00000"/>
                </a:solidFill>
              </a:rPr>
              <a:t> </a:t>
            </a:r>
            <a:r>
              <a:rPr lang="ru-RU" sz="1400" b="1" dirty="0" err="1" smtClean="0">
                <a:solidFill>
                  <a:srgbClr val="C00000"/>
                </a:solidFill>
              </a:rPr>
              <a:t>жігіт</a:t>
            </a:r>
            <a:r>
              <a:rPr lang="ru-RU" sz="1400" b="1" dirty="0" smtClean="0">
                <a:solidFill>
                  <a:srgbClr val="C00000"/>
                </a:solidFill>
              </a:rPr>
              <a:t> тез </a:t>
            </a:r>
            <a:r>
              <a:rPr lang="ru-RU" sz="1400" b="1" dirty="0" err="1" smtClean="0">
                <a:solidFill>
                  <a:srgbClr val="C00000"/>
                </a:solidFill>
              </a:rPr>
              <a:t>көзге түсіп</a:t>
            </a:r>
            <a:r>
              <a:rPr lang="ru-RU" sz="1400" b="1" dirty="0" smtClean="0">
                <a:solidFill>
                  <a:srgbClr val="C00000"/>
                </a:solidFill>
              </a:rPr>
              <a:t>, 1937жылы </a:t>
            </a:r>
            <a:r>
              <a:rPr lang="ru-RU" sz="1400" b="1" dirty="0" err="1" smtClean="0">
                <a:solidFill>
                  <a:srgbClr val="C00000"/>
                </a:solidFill>
              </a:rPr>
              <a:t>Қазақстан КСР-ның бірінші</a:t>
            </a:r>
            <a:r>
              <a:rPr lang="ru-RU" sz="1400" b="1" dirty="0" smtClean="0">
                <a:solidFill>
                  <a:srgbClr val="C00000"/>
                </a:solidFill>
              </a:rPr>
              <a:t> </a:t>
            </a:r>
            <a:r>
              <a:rPr lang="ru-RU" sz="1400" b="1" dirty="0" err="1" smtClean="0">
                <a:solidFill>
                  <a:srgbClr val="C00000"/>
                </a:solidFill>
              </a:rPr>
              <a:t>Конституциясын</a:t>
            </a:r>
            <a:r>
              <a:rPr lang="ru-RU" sz="1400" b="1" dirty="0" smtClean="0">
                <a:solidFill>
                  <a:srgbClr val="C00000"/>
                </a:solidFill>
              </a:rPr>
              <a:t> </a:t>
            </a:r>
            <a:r>
              <a:rPr lang="ru-RU" sz="1400" b="1" dirty="0" err="1" smtClean="0">
                <a:solidFill>
                  <a:srgbClr val="C00000"/>
                </a:solidFill>
              </a:rPr>
              <a:t>қабылдаған Қазақстан Советтерінің алғашқы Төтенше съездіне</a:t>
            </a:r>
            <a:r>
              <a:rPr lang="ru-RU" sz="1400" b="1" dirty="0" smtClean="0">
                <a:solidFill>
                  <a:srgbClr val="C00000"/>
                </a:solidFill>
              </a:rPr>
              <a:t> делегат </a:t>
            </a:r>
            <a:r>
              <a:rPr lang="ru-RU" sz="1400" b="1" dirty="0" err="1" smtClean="0">
                <a:solidFill>
                  <a:srgbClr val="C00000"/>
                </a:solidFill>
              </a:rPr>
              <a:t>болып</a:t>
            </a:r>
            <a:r>
              <a:rPr lang="ru-RU" sz="1400" b="1" dirty="0" smtClean="0">
                <a:solidFill>
                  <a:srgbClr val="C00000"/>
                </a:solidFill>
              </a:rPr>
              <a:t> </a:t>
            </a:r>
            <a:r>
              <a:rPr lang="ru-RU" sz="1400" b="1" dirty="0" err="1" smtClean="0">
                <a:solidFill>
                  <a:srgbClr val="C00000"/>
                </a:solidFill>
              </a:rPr>
              <a:t>сайланды</a:t>
            </a:r>
            <a:r>
              <a:rPr lang="ru-RU" sz="1400" b="1" dirty="0" smtClean="0">
                <a:solidFill>
                  <a:srgbClr val="C00000"/>
                </a:solidFill>
              </a:rPr>
              <a:t>.</a:t>
            </a:r>
          </a:p>
          <a:p>
            <a:pPr>
              <a:lnSpc>
                <a:spcPct val="150000"/>
              </a:lnSpc>
              <a:buNone/>
            </a:pPr>
            <a:endParaRPr lang="ru-RU" sz="1400" b="1" dirty="0" smtClean="0">
              <a:solidFill>
                <a:srgbClr val="C00000"/>
              </a:solidFill>
            </a:endParaRPr>
          </a:p>
          <a:p>
            <a:endParaRPr lang="ru-RU" sz="1400" dirty="0" smtClean="0"/>
          </a:p>
          <a:p>
            <a:endParaRPr lang="kk-KZ" sz="1400" dirty="0" smtClean="0">
              <a:solidFill>
                <a:schemeClr val="tx2">
                  <a:lumMod val="50000"/>
                </a:schemeClr>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500042"/>
            <a:ext cx="8643998" cy="5078313"/>
          </a:xfrm>
          <a:prstGeom prst="rect">
            <a:avLst/>
          </a:prstGeom>
        </p:spPr>
        <p:txBody>
          <a:bodyPr wrap="square">
            <a:spAutoFit/>
          </a:bodyPr>
          <a:lstStyle/>
          <a:p>
            <a:r>
              <a:rPr lang="ru-RU" b="1" dirty="0" smtClean="0">
                <a:solidFill>
                  <a:srgbClr val="C00000"/>
                </a:solidFill>
              </a:rPr>
              <a:t> 1940 </a:t>
            </a:r>
            <a:r>
              <a:rPr lang="ru-RU" b="1" dirty="0" err="1" smtClean="0">
                <a:solidFill>
                  <a:srgbClr val="C00000"/>
                </a:solidFill>
              </a:rPr>
              <a:t>жылы</a:t>
            </a:r>
            <a:r>
              <a:rPr lang="ru-RU" b="1" dirty="0" smtClean="0">
                <a:solidFill>
                  <a:srgbClr val="C00000"/>
                </a:solidFill>
              </a:rPr>
              <a:t> </a:t>
            </a:r>
            <a:r>
              <a:rPr lang="ru-RU" b="1" dirty="0" err="1" smtClean="0">
                <a:solidFill>
                  <a:srgbClr val="C00000"/>
                </a:solidFill>
              </a:rPr>
              <a:t>Қазақ тау-кен</a:t>
            </a:r>
            <a:r>
              <a:rPr lang="ru-RU" b="1" dirty="0" smtClean="0">
                <a:solidFill>
                  <a:srgbClr val="C00000"/>
                </a:solidFill>
              </a:rPr>
              <a:t> </a:t>
            </a:r>
            <a:r>
              <a:rPr lang="ru-RU" b="1" dirty="0" err="1" smtClean="0">
                <a:solidFill>
                  <a:srgbClr val="C00000"/>
                </a:solidFill>
              </a:rPr>
              <a:t>институтын</a:t>
            </a:r>
            <a:r>
              <a:rPr lang="ru-RU" b="1" dirty="0" smtClean="0">
                <a:solidFill>
                  <a:srgbClr val="C00000"/>
                </a:solidFill>
              </a:rPr>
              <a:t> </a:t>
            </a:r>
            <a:r>
              <a:rPr lang="ru-RU" b="1" dirty="0" err="1" smtClean="0">
                <a:solidFill>
                  <a:srgbClr val="C00000"/>
                </a:solidFill>
              </a:rPr>
              <a:t>бітіріп</a:t>
            </a:r>
            <a:r>
              <a:rPr lang="ru-RU" b="1" dirty="0" smtClean="0">
                <a:solidFill>
                  <a:srgbClr val="C00000"/>
                </a:solidFill>
              </a:rPr>
              <a:t>, </a:t>
            </a:r>
            <a:r>
              <a:rPr lang="ru-RU" b="1" dirty="0" err="1" smtClean="0">
                <a:solidFill>
                  <a:srgbClr val="C00000"/>
                </a:solidFill>
              </a:rPr>
              <a:t>Жезқазған рудниктерінде</a:t>
            </a:r>
            <a:r>
              <a:rPr lang="ru-RU" b="1" dirty="0" smtClean="0">
                <a:solidFill>
                  <a:srgbClr val="C00000"/>
                </a:solidFill>
              </a:rPr>
              <a:t> инженер </a:t>
            </a:r>
            <a:r>
              <a:rPr lang="ru-RU" b="1" dirty="0" err="1" smtClean="0">
                <a:solidFill>
                  <a:srgbClr val="C00000"/>
                </a:solidFill>
              </a:rPr>
              <a:t>болады</a:t>
            </a:r>
            <a:r>
              <a:rPr lang="ru-RU" b="1" dirty="0" smtClean="0">
                <a:solidFill>
                  <a:srgbClr val="C00000"/>
                </a:solidFill>
              </a:rPr>
              <a:t>. </a:t>
            </a:r>
            <a:r>
              <a:rPr lang="ru-RU" b="1" dirty="0" err="1" smtClean="0">
                <a:solidFill>
                  <a:srgbClr val="C00000"/>
                </a:solidFill>
              </a:rPr>
              <a:t>Ұлы Отан</a:t>
            </a:r>
            <a:r>
              <a:rPr lang="ru-RU" b="1" dirty="0" smtClean="0">
                <a:solidFill>
                  <a:srgbClr val="C00000"/>
                </a:solidFill>
              </a:rPr>
              <a:t> </a:t>
            </a:r>
            <a:r>
              <a:rPr lang="ru-RU" b="1" dirty="0" err="1" smtClean="0">
                <a:solidFill>
                  <a:srgbClr val="C00000"/>
                </a:solidFill>
              </a:rPr>
              <a:t>соғысына қатысқан.</a:t>
            </a:r>
            <a:endParaRPr lang="ru-RU" b="1" dirty="0" smtClean="0">
              <a:solidFill>
                <a:srgbClr val="C00000"/>
              </a:solidFill>
            </a:endParaRPr>
          </a:p>
          <a:p>
            <a:r>
              <a:rPr lang="kk-KZ" b="1" dirty="0" smtClean="0">
                <a:solidFill>
                  <a:srgbClr val="C00000"/>
                </a:solidFill>
              </a:rPr>
              <a:t>1942-1947 жылдар аралығында Қазақстан КП ОК-нің нұсқаушысы,</a:t>
            </a:r>
            <a:endParaRPr lang="ru-RU" b="1" dirty="0" smtClean="0">
              <a:solidFill>
                <a:srgbClr val="C00000"/>
              </a:solidFill>
            </a:endParaRPr>
          </a:p>
          <a:p>
            <a:r>
              <a:rPr lang="ru-RU" b="1" dirty="0" smtClean="0">
                <a:solidFill>
                  <a:srgbClr val="C00000"/>
                </a:solidFill>
              </a:rPr>
              <a:t>1951 </a:t>
            </a:r>
            <a:r>
              <a:rPr lang="ru-RU" b="1" dirty="0" err="1" smtClean="0">
                <a:solidFill>
                  <a:srgbClr val="C00000"/>
                </a:solidFill>
              </a:rPr>
              <a:t>жылдары</a:t>
            </a:r>
            <a:r>
              <a:rPr lang="ru-RU" b="1" dirty="0" smtClean="0">
                <a:solidFill>
                  <a:srgbClr val="C00000"/>
                </a:solidFill>
              </a:rPr>
              <a:t> </a:t>
            </a:r>
            <a:r>
              <a:rPr lang="ru-RU" b="1" dirty="0" err="1" smtClean="0">
                <a:solidFill>
                  <a:srgbClr val="C00000"/>
                </a:solidFill>
              </a:rPr>
              <a:t>Қазақ мемлекеттік</a:t>
            </a:r>
            <a:r>
              <a:rPr lang="ru-RU" b="1" dirty="0" smtClean="0">
                <a:solidFill>
                  <a:srgbClr val="C00000"/>
                </a:solidFill>
              </a:rPr>
              <a:t> </a:t>
            </a:r>
            <a:r>
              <a:rPr lang="ru-RU" b="1" dirty="0" err="1" smtClean="0">
                <a:solidFill>
                  <a:srgbClr val="C00000"/>
                </a:solidFill>
              </a:rPr>
              <a:t>филармониясының </a:t>
            </a:r>
            <a:r>
              <a:rPr lang="ru-RU" b="1" dirty="0" smtClean="0">
                <a:solidFill>
                  <a:srgbClr val="C00000"/>
                </a:solidFill>
              </a:rPr>
              <a:t>директоры,</a:t>
            </a:r>
          </a:p>
          <a:p>
            <a:r>
              <a:rPr lang="kk-KZ" b="1" dirty="0" smtClean="0">
                <a:solidFill>
                  <a:srgbClr val="C00000"/>
                </a:solidFill>
              </a:rPr>
              <a:t>1953-1954 жылдары ҚР Геология министрлігінде аға инспектор, </a:t>
            </a:r>
          </a:p>
          <a:p>
            <a:r>
              <a:rPr lang="kk-KZ" b="1" dirty="0" smtClean="0">
                <a:solidFill>
                  <a:srgbClr val="C00000"/>
                </a:solidFill>
              </a:rPr>
              <a:t>1954-1955 жылдары Берсүгір шахта басқармасының (Ақтөбе облысы) бастығы,</a:t>
            </a:r>
          </a:p>
          <a:p>
            <a:r>
              <a:rPr lang="kk-KZ" b="1" dirty="0" smtClean="0">
                <a:solidFill>
                  <a:srgbClr val="C00000"/>
                </a:solidFill>
              </a:rPr>
              <a:t>1955-1957 жылдары Қазақ мемлекеттік көркем әдебиет баспасының аға редакторы, </a:t>
            </a:r>
          </a:p>
          <a:p>
            <a:r>
              <a:rPr lang="kk-KZ" b="1" dirty="0" smtClean="0">
                <a:solidFill>
                  <a:srgbClr val="C00000"/>
                </a:solidFill>
              </a:rPr>
              <a:t>1958-1967 жылдары "Қазақфильм" киностудиясының аға редакторы, сценарий редколлегиясының мүшесі, </a:t>
            </a:r>
          </a:p>
          <a:p>
            <a:r>
              <a:rPr lang="kk-KZ" b="1" dirty="0" smtClean="0">
                <a:solidFill>
                  <a:srgbClr val="C00000"/>
                </a:solidFill>
              </a:rPr>
              <a:t>1967-1971 жылдары "Жазушы" баспасының директоры, </a:t>
            </a:r>
          </a:p>
          <a:p>
            <a:r>
              <a:rPr lang="kk-KZ" b="1" dirty="0" smtClean="0">
                <a:solidFill>
                  <a:srgbClr val="C00000"/>
                </a:solidFill>
              </a:rPr>
              <a:t>1971-1975 жылдары Қазақстан Жазушылар одағы басқармасының 2-хатшысы болып қызмет атқарады.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428604"/>
            <a:ext cx="8183880" cy="928670"/>
          </a:xfrm>
        </p:spPr>
        <p:txBody>
          <a:bodyPr>
            <a:normAutofit fontScale="90000"/>
          </a:bodyPr>
          <a:lstStyle/>
          <a:p>
            <a:pPr algn="ctr"/>
            <a:r>
              <a:rPr lang="ru-RU" dirty="0" err="1" smtClean="0">
                <a:solidFill>
                  <a:schemeClr val="accent3"/>
                </a:solidFill>
              </a:rPr>
              <a:t>Шығармашылығы</a:t>
            </a:r>
            <a:r>
              <a:rPr lang="ru-RU" dirty="0" smtClean="0">
                <a:solidFill>
                  <a:schemeClr val="accent3"/>
                </a:solidFill>
              </a:rPr>
              <a:t/>
            </a:r>
            <a:br>
              <a:rPr lang="ru-RU" dirty="0" smtClean="0">
                <a:solidFill>
                  <a:schemeClr val="accent3"/>
                </a:solidFill>
              </a:rPr>
            </a:br>
            <a:endParaRPr lang="ru-RU" dirty="0">
              <a:solidFill>
                <a:schemeClr val="accent3"/>
              </a:solidFill>
            </a:endParaRPr>
          </a:p>
        </p:txBody>
      </p:sp>
      <p:sp>
        <p:nvSpPr>
          <p:cNvPr id="4" name="Содержимое 3"/>
          <p:cNvSpPr>
            <a:spLocks noGrp="1"/>
          </p:cNvSpPr>
          <p:nvPr>
            <p:ph idx="1"/>
          </p:nvPr>
        </p:nvSpPr>
        <p:spPr>
          <a:xfrm>
            <a:off x="428596" y="1214422"/>
            <a:ext cx="8183880" cy="4187952"/>
          </a:xfrm>
        </p:spPr>
        <p:txBody>
          <a:bodyPr>
            <a:normAutofit fontScale="92500" lnSpcReduction="10000"/>
          </a:bodyPr>
          <a:lstStyle/>
          <a:p>
            <a:r>
              <a:rPr lang="ru-RU" b="1" dirty="0" smtClean="0">
                <a:solidFill>
                  <a:srgbClr val="C00000"/>
                </a:solidFill>
                <a:latin typeface="Times New Roman" pitchFamily="18" charset="0"/>
                <a:cs typeface="Times New Roman" pitchFamily="18" charset="0"/>
              </a:rPr>
              <a:t>І. </a:t>
            </a:r>
            <a:r>
              <a:rPr lang="ru-RU" b="1" dirty="0" err="1" smtClean="0">
                <a:solidFill>
                  <a:srgbClr val="C00000"/>
                </a:solidFill>
                <a:latin typeface="Times New Roman" pitchFamily="18" charset="0"/>
                <a:cs typeface="Times New Roman" pitchFamily="18" charset="0"/>
              </a:rPr>
              <a:t>Есенберлин</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қазақ әдебиетінде өнімді еңбек еткен</a:t>
            </a:r>
            <a:r>
              <a:rPr lang="ru-RU" b="1" dirty="0" smtClean="0">
                <a:solidFill>
                  <a:srgbClr val="C00000"/>
                </a:solidFill>
                <a:latin typeface="Times New Roman" pitchFamily="18" charset="0"/>
                <a:cs typeface="Times New Roman" pitchFamily="18" charset="0"/>
              </a:rPr>
              <a:t> аса </a:t>
            </a:r>
            <a:r>
              <a:rPr lang="ru-RU" b="1" dirty="0" err="1" smtClean="0">
                <a:solidFill>
                  <a:srgbClr val="C00000"/>
                </a:solidFill>
                <a:latin typeface="Times New Roman" pitchFamily="18" charset="0"/>
                <a:cs typeface="Times New Roman" pitchFamily="18" charset="0"/>
              </a:rPr>
              <a:t>көрнекті жазушылардың бірі</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Алғашында ақын ретінде</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танылған оның шығармалары </a:t>
            </a:r>
            <a:r>
              <a:rPr lang="ru-RU" b="1" dirty="0" smtClean="0">
                <a:solidFill>
                  <a:srgbClr val="C00000"/>
                </a:solidFill>
                <a:latin typeface="Times New Roman" pitchFamily="18" charset="0"/>
                <a:cs typeface="Times New Roman" pitchFamily="18" charset="0"/>
              </a:rPr>
              <a:t>1940 </a:t>
            </a:r>
            <a:r>
              <a:rPr lang="ru-RU" b="1" dirty="0" err="1" smtClean="0">
                <a:solidFill>
                  <a:srgbClr val="C00000"/>
                </a:solidFill>
                <a:latin typeface="Times New Roman" pitchFamily="18" charset="0"/>
                <a:cs typeface="Times New Roman" pitchFamily="18" charset="0"/>
              </a:rPr>
              <a:t>жылдан</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бастап</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жарық көре бастайды</a:t>
            </a:r>
            <a:r>
              <a:rPr lang="ru-RU" b="1" dirty="0" smtClean="0">
                <a:solidFill>
                  <a:srgbClr val="C00000"/>
                </a:solidFill>
                <a:latin typeface="Times New Roman" pitchFamily="18" charset="0"/>
                <a:cs typeface="Times New Roman" pitchFamily="18" charset="0"/>
              </a:rPr>
              <a:t>. 1945 </a:t>
            </a:r>
            <a:r>
              <a:rPr lang="ru-RU" b="1" dirty="0" err="1" smtClean="0">
                <a:solidFill>
                  <a:srgbClr val="C00000"/>
                </a:solidFill>
                <a:latin typeface="Times New Roman" pitchFamily="18" charset="0"/>
                <a:cs typeface="Times New Roman" pitchFamily="18" charset="0"/>
              </a:rPr>
              <a:t>жылы</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Сұлтан</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Айша</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дастандары</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Адамгершілік</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туралы</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жыр</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өлеңдер жинағы </a:t>
            </a:r>
            <a:r>
              <a:rPr lang="ru-RU" b="1" dirty="0" smtClean="0">
                <a:solidFill>
                  <a:srgbClr val="C00000"/>
                </a:solidFill>
                <a:latin typeface="Times New Roman" pitchFamily="18" charset="0"/>
                <a:cs typeface="Times New Roman" pitchFamily="18" charset="0"/>
              </a:rPr>
              <a:t>(1949), революционер, большевик Ә. </a:t>
            </a:r>
            <a:r>
              <a:rPr lang="ru-RU" b="1" dirty="0" err="1" smtClean="0">
                <a:solidFill>
                  <a:srgbClr val="C00000"/>
                </a:solidFill>
                <a:latin typeface="Times New Roman" pitchFamily="18" charset="0"/>
                <a:cs typeface="Times New Roman" pitchFamily="18" charset="0"/>
              </a:rPr>
              <a:t>Майкөтовке арналған </a:t>
            </a:r>
            <a:r>
              <a:rPr lang="ru-RU" b="1" dirty="0" smtClean="0">
                <a:solidFill>
                  <a:srgbClr val="C00000"/>
                </a:solidFill>
                <a:latin typeface="Times New Roman" pitchFamily="18" charset="0"/>
                <a:cs typeface="Times New Roman" pitchFamily="18" charset="0"/>
              </a:rPr>
              <a:t>"Большевик </a:t>
            </a:r>
            <a:r>
              <a:rPr lang="ru-RU" b="1" dirty="0" err="1" smtClean="0">
                <a:solidFill>
                  <a:srgbClr val="C00000"/>
                </a:solidFill>
                <a:latin typeface="Times New Roman" pitchFamily="18" charset="0"/>
                <a:cs typeface="Times New Roman" pitchFamily="18" charset="0"/>
              </a:rPr>
              <a:t>туралы</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поэмасы</a:t>
            </a:r>
            <a:r>
              <a:rPr lang="ru-RU" b="1" dirty="0" smtClean="0">
                <a:solidFill>
                  <a:srgbClr val="C00000"/>
                </a:solidFill>
                <a:latin typeface="Times New Roman" pitchFamily="18" charset="0"/>
                <a:cs typeface="Times New Roman" pitchFamily="18" charset="0"/>
              </a:rPr>
              <a:t>" (1957), "</a:t>
            </a:r>
            <a:r>
              <a:rPr lang="ru-RU" b="1" dirty="0" err="1" smtClean="0">
                <a:solidFill>
                  <a:srgbClr val="C00000"/>
                </a:solidFill>
                <a:latin typeface="Times New Roman" pitchFamily="18" charset="0"/>
                <a:cs typeface="Times New Roman" pitchFamily="18" charset="0"/>
              </a:rPr>
              <a:t>Біржан</a:t>
            </a:r>
            <a:r>
              <a:rPr lang="ru-RU" b="1" dirty="0" smtClean="0">
                <a:solidFill>
                  <a:srgbClr val="C00000"/>
                </a:solidFill>
                <a:latin typeface="Times New Roman" pitchFamily="18" charset="0"/>
                <a:cs typeface="Times New Roman" pitchFamily="18" charset="0"/>
              </a:rPr>
              <a:t> сал </a:t>
            </a:r>
            <a:r>
              <a:rPr lang="ru-RU" b="1" dirty="0" err="1" smtClean="0">
                <a:solidFill>
                  <a:srgbClr val="C00000"/>
                </a:solidFill>
                <a:latin typeface="Times New Roman" pitchFamily="18" charset="0"/>
                <a:cs typeface="Times New Roman" pitchFamily="18" charset="0"/>
              </a:rPr>
              <a:t>трагедиясы</a:t>
            </a:r>
            <a:r>
              <a:rPr lang="ru-RU" b="1" dirty="0" smtClean="0">
                <a:solidFill>
                  <a:srgbClr val="C00000"/>
                </a:solidFill>
                <a:latin typeface="Times New Roman" pitchFamily="18" charset="0"/>
                <a:cs typeface="Times New Roman" pitchFamily="18" charset="0"/>
              </a:rPr>
              <a:t>" (1959) </a:t>
            </a:r>
            <a:r>
              <a:rPr lang="ru-RU" b="1" dirty="0" err="1" smtClean="0">
                <a:solidFill>
                  <a:srgbClr val="C00000"/>
                </a:solidFill>
                <a:latin typeface="Times New Roman" pitchFamily="18" charset="0"/>
                <a:cs typeface="Times New Roman" pitchFamily="18" charset="0"/>
              </a:rPr>
              <a:t>дастандары</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жарияланды</a:t>
            </a:r>
            <a:r>
              <a:rPr lang="ru-RU" b="1" dirty="0" smtClean="0">
                <a:solidFill>
                  <a:srgbClr val="C00000"/>
                </a:solidFill>
                <a:latin typeface="Times New Roman" pitchFamily="18" charset="0"/>
                <a:cs typeface="Times New Roman" pitchFamily="18" charset="0"/>
              </a:rPr>
              <a:t>. </a:t>
            </a:r>
          </a:p>
          <a:p>
            <a:pPr>
              <a:buNone/>
            </a:pPr>
            <a:r>
              <a:rPr lang="kk-KZ" b="1" dirty="0" smtClean="0">
                <a:solidFill>
                  <a:srgbClr val="C00000"/>
                </a:solidFill>
                <a:latin typeface="Times New Roman" pitchFamily="18" charset="0"/>
                <a:cs typeface="Times New Roman" pitchFamily="18" charset="0"/>
              </a:rPr>
              <a:t> </a:t>
            </a:r>
            <a:endParaRPr lang="ru-RU" b="1" dirty="0" smtClean="0">
              <a:solidFill>
                <a:srgbClr val="C00000"/>
              </a:solidFill>
              <a:latin typeface="Times New Roman" pitchFamily="18" charset="0"/>
              <a:cs typeface="Times New Roman" pitchFamily="18" charset="0"/>
            </a:endParaRP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85000" lnSpcReduction="20000"/>
          </a:bodyPr>
          <a:lstStyle/>
          <a:p>
            <a:r>
              <a:rPr lang="ru-RU" b="1" dirty="0" smtClean="0">
                <a:solidFill>
                  <a:srgbClr val="C00000"/>
                </a:solidFill>
                <a:latin typeface="Times New Roman" pitchFamily="18" charset="0"/>
                <a:cs typeface="Times New Roman" pitchFamily="18" charset="0"/>
              </a:rPr>
              <a:t> 1960 </a:t>
            </a:r>
            <a:r>
              <a:rPr lang="ru-RU" b="1" dirty="0" err="1" smtClean="0">
                <a:solidFill>
                  <a:srgbClr val="C00000"/>
                </a:solidFill>
                <a:latin typeface="Times New Roman" pitchFamily="18" charset="0"/>
                <a:cs typeface="Times New Roman" pitchFamily="18" charset="0"/>
              </a:rPr>
              <a:t>жылдары</a:t>
            </a:r>
            <a:r>
              <a:rPr lang="ru-RU" b="1" dirty="0" smtClean="0">
                <a:solidFill>
                  <a:srgbClr val="C00000"/>
                </a:solidFill>
                <a:latin typeface="Times New Roman" pitchFamily="18" charset="0"/>
                <a:cs typeface="Times New Roman" pitchFamily="18" charset="0"/>
              </a:rPr>
              <a:t> проза </a:t>
            </a:r>
            <a:r>
              <a:rPr lang="ru-RU" b="1" dirty="0" err="1" smtClean="0">
                <a:solidFill>
                  <a:srgbClr val="C00000"/>
                </a:solidFill>
                <a:latin typeface="Times New Roman" pitchFamily="18" charset="0"/>
                <a:cs typeface="Times New Roman" pitchFamily="18" charset="0"/>
              </a:rPr>
              <a:t>жанрына</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қалам тарта</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бастады</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"Өзен жағасында" </a:t>
            </a:r>
            <a:r>
              <a:rPr lang="ru-RU" b="1" dirty="0" smtClean="0">
                <a:solidFill>
                  <a:srgbClr val="C00000"/>
                </a:solidFill>
                <a:latin typeface="Times New Roman" pitchFamily="18" charset="0"/>
                <a:cs typeface="Times New Roman" pitchFamily="18" charset="0"/>
              </a:rPr>
              <a:t>(1960), "</a:t>
            </a:r>
            <a:r>
              <a:rPr lang="ru-RU" b="1" dirty="0" err="1" smtClean="0">
                <a:solidFill>
                  <a:srgbClr val="C00000"/>
                </a:solidFill>
                <a:latin typeface="Times New Roman" pitchFamily="18" charset="0"/>
                <a:cs typeface="Times New Roman" pitchFamily="18" charset="0"/>
              </a:rPr>
              <a:t>Толқиды Есіл</a:t>
            </a:r>
            <a:r>
              <a:rPr lang="ru-RU" b="1" dirty="0" smtClean="0">
                <a:solidFill>
                  <a:srgbClr val="C00000"/>
                </a:solidFill>
                <a:latin typeface="Times New Roman" pitchFamily="18" charset="0"/>
                <a:cs typeface="Times New Roman" pitchFamily="18" charset="0"/>
              </a:rPr>
              <a:t>" (1965), </a:t>
            </a:r>
            <a:r>
              <a:rPr lang="ru-RU" b="1" dirty="0" err="1" smtClean="0">
                <a:solidFill>
                  <a:srgbClr val="C00000"/>
                </a:solidFill>
                <a:latin typeface="Times New Roman" pitchFamily="18" charset="0"/>
                <a:cs typeface="Times New Roman" pitchFamily="18" charset="0"/>
              </a:rPr>
              <a:t>орыс</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тілінде</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жазылған </a:t>
            </a:r>
            <a:r>
              <a:rPr lang="ru-RU" b="1" dirty="0" smtClean="0">
                <a:solidFill>
                  <a:srgbClr val="C00000"/>
                </a:solidFill>
                <a:latin typeface="Times New Roman" pitchFamily="18" charset="0"/>
                <a:cs typeface="Times New Roman" pitchFamily="18" charset="0"/>
              </a:rPr>
              <a:t>"Адам </a:t>
            </a:r>
            <a:r>
              <a:rPr lang="ru-RU" b="1" dirty="0" err="1" smtClean="0">
                <a:solidFill>
                  <a:srgbClr val="C00000"/>
                </a:solidFill>
                <a:latin typeface="Times New Roman" pitchFamily="18" charset="0"/>
                <a:cs typeface="Times New Roman" pitchFamily="18" charset="0"/>
              </a:rPr>
              <a:t>туралы</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ән</a:t>
            </a:r>
            <a:r>
              <a:rPr lang="ru-RU" b="1" dirty="0" smtClean="0">
                <a:solidFill>
                  <a:srgbClr val="C00000"/>
                </a:solidFill>
                <a:latin typeface="Times New Roman" pitchFamily="18" charset="0"/>
                <a:cs typeface="Times New Roman" pitchFamily="18" charset="0"/>
              </a:rPr>
              <a:t>" (1957) </a:t>
            </a:r>
            <a:r>
              <a:rPr lang="ru-RU" b="1" dirty="0" err="1" smtClean="0">
                <a:solidFill>
                  <a:srgbClr val="C00000"/>
                </a:solidFill>
                <a:latin typeface="Times New Roman" pitchFamily="18" charset="0"/>
                <a:cs typeface="Times New Roman" pitchFamily="18" charset="0"/>
              </a:rPr>
              <a:t>атты</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повестері</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жарық көрді</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Айқас</a:t>
            </a:r>
            <a:r>
              <a:rPr lang="ru-RU" b="1" dirty="0" smtClean="0">
                <a:solidFill>
                  <a:srgbClr val="C00000"/>
                </a:solidFill>
                <a:latin typeface="Times New Roman" pitchFamily="18" charset="0"/>
                <a:cs typeface="Times New Roman" pitchFamily="18" charset="0"/>
              </a:rPr>
              <a:t>" (1966), "</a:t>
            </a:r>
            <a:r>
              <a:rPr lang="ru-RU" b="1" dirty="0" err="1" smtClean="0">
                <a:solidFill>
                  <a:srgbClr val="C00000"/>
                </a:solidFill>
                <a:latin typeface="Times New Roman" pitchFamily="18" charset="0"/>
                <a:cs typeface="Times New Roman" pitchFamily="18" charset="0"/>
              </a:rPr>
              <a:t>Қатерлі өткел</a:t>
            </a:r>
            <a:r>
              <a:rPr lang="ru-RU" b="1" dirty="0" smtClean="0">
                <a:solidFill>
                  <a:srgbClr val="C00000"/>
                </a:solidFill>
                <a:latin typeface="Times New Roman" pitchFamily="18" charset="0"/>
                <a:cs typeface="Times New Roman" pitchFamily="18" charset="0"/>
              </a:rPr>
              <a:t>" (1967), "</a:t>
            </a:r>
            <a:r>
              <a:rPr lang="ru-RU" b="1" dirty="0" err="1" smtClean="0">
                <a:solidFill>
                  <a:srgbClr val="C00000"/>
                </a:solidFill>
                <a:latin typeface="Times New Roman" pitchFamily="18" charset="0"/>
                <a:cs typeface="Times New Roman" pitchFamily="18" charset="0"/>
              </a:rPr>
              <a:t>Ғашықтар</a:t>
            </a:r>
            <a:r>
              <a:rPr lang="ru-RU" b="1" dirty="0" smtClean="0">
                <a:solidFill>
                  <a:srgbClr val="C00000"/>
                </a:solidFill>
                <a:latin typeface="Times New Roman" pitchFamily="18" charset="0"/>
                <a:cs typeface="Times New Roman" pitchFamily="18" charset="0"/>
              </a:rPr>
              <a:t>" (1968), "</a:t>
            </a:r>
            <a:r>
              <a:rPr lang="ru-RU" b="1" dirty="0" err="1" smtClean="0">
                <a:solidFill>
                  <a:srgbClr val="C00000"/>
                </a:solidFill>
                <a:latin typeface="Times New Roman" pitchFamily="18" charset="0"/>
                <a:cs typeface="Times New Roman" pitchFamily="18" charset="0"/>
              </a:rPr>
              <a:t>Қаһар</a:t>
            </a:r>
            <a:r>
              <a:rPr lang="ru-RU" b="1" dirty="0" smtClean="0">
                <a:solidFill>
                  <a:srgbClr val="C00000"/>
                </a:solidFill>
                <a:latin typeface="Times New Roman" pitchFamily="18" charset="0"/>
                <a:cs typeface="Times New Roman" pitchFamily="18" charset="0"/>
              </a:rPr>
              <a:t>" (1969), "</a:t>
            </a:r>
            <a:r>
              <a:rPr lang="ru-RU" b="1" dirty="0" err="1" smtClean="0">
                <a:solidFill>
                  <a:srgbClr val="C00000"/>
                </a:solidFill>
                <a:latin typeface="Times New Roman" pitchFamily="18" charset="0"/>
                <a:cs typeface="Times New Roman" pitchFamily="18" charset="0"/>
              </a:rPr>
              <a:t>Алмас</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қылыш</a:t>
            </a:r>
            <a:r>
              <a:rPr lang="ru-RU" b="1" dirty="0" smtClean="0">
                <a:solidFill>
                  <a:srgbClr val="C00000"/>
                </a:solidFill>
                <a:latin typeface="Times New Roman" pitchFamily="18" charset="0"/>
                <a:cs typeface="Times New Roman" pitchFamily="18" charset="0"/>
              </a:rPr>
              <a:t>" (1971), "Алтын </a:t>
            </a:r>
            <a:r>
              <a:rPr lang="ru-RU" b="1" dirty="0" err="1" smtClean="0">
                <a:solidFill>
                  <a:srgbClr val="C00000"/>
                </a:solidFill>
                <a:latin typeface="Times New Roman" pitchFamily="18" charset="0"/>
                <a:cs typeface="Times New Roman" pitchFamily="18" charset="0"/>
              </a:rPr>
              <a:t>құс</a:t>
            </a:r>
            <a:r>
              <a:rPr lang="ru-RU" b="1" dirty="0" smtClean="0">
                <a:solidFill>
                  <a:srgbClr val="C00000"/>
                </a:solidFill>
                <a:latin typeface="Times New Roman" pitchFamily="18" charset="0"/>
                <a:cs typeface="Times New Roman" pitchFamily="18" charset="0"/>
              </a:rPr>
              <a:t>" (1972), "</a:t>
            </a:r>
            <a:r>
              <a:rPr lang="ru-RU" b="1" dirty="0" err="1" smtClean="0">
                <a:solidFill>
                  <a:srgbClr val="C00000"/>
                </a:solidFill>
                <a:latin typeface="Times New Roman" pitchFamily="18" charset="0"/>
                <a:cs typeface="Times New Roman" pitchFamily="18" charset="0"/>
              </a:rPr>
              <a:t>Жанталас</a:t>
            </a:r>
            <a:r>
              <a:rPr lang="ru-RU" b="1" dirty="0" smtClean="0">
                <a:solidFill>
                  <a:srgbClr val="C00000"/>
                </a:solidFill>
                <a:latin typeface="Times New Roman" pitchFamily="18" charset="0"/>
                <a:cs typeface="Times New Roman" pitchFamily="18" charset="0"/>
              </a:rPr>
              <a:t>" (1973), </a:t>
            </a:r>
            <a:r>
              <a:rPr lang="ru-RU" b="1" dirty="0" err="1" smtClean="0">
                <a:solidFill>
                  <a:srgbClr val="C00000"/>
                </a:solidFill>
                <a:latin typeface="Times New Roman" pitchFamily="18" charset="0"/>
                <a:cs typeface="Times New Roman" pitchFamily="18" charset="0"/>
              </a:rPr>
              <a:t>тың туралы</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Көлеңкеңмен қорғай жүр</a:t>
            </a:r>
            <a:r>
              <a:rPr lang="ru-RU" b="1" dirty="0" smtClean="0">
                <a:solidFill>
                  <a:srgbClr val="C00000"/>
                </a:solidFill>
                <a:latin typeface="Times New Roman" pitchFamily="18" charset="0"/>
                <a:cs typeface="Times New Roman" pitchFamily="18" charset="0"/>
              </a:rPr>
              <a:t>" (1974) </a:t>
            </a:r>
            <a:r>
              <a:rPr lang="ru-RU" b="1" dirty="0" err="1" smtClean="0">
                <a:solidFill>
                  <a:srgbClr val="C00000"/>
                </a:solidFill>
                <a:latin typeface="Times New Roman" pitchFamily="18" charset="0"/>
                <a:cs typeface="Times New Roman" pitchFamily="18" charset="0"/>
              </a:rPr>
              <a:t>романдары</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Көшпенділер</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трилогиясы</a:t>
            </a:r>
            <a:r>
              <a:rPr lang="ru-RU" b="1" dirty="0" smtClean="0">
                <a:solidFill>
                  <a:srgbClr val="C00000"/>
                </a:solidFill>
                <a:latin typeface="Times New Roman" pitchFamily="18" charset="0"/>
                <a:cs typeface="Times New Roman" pitchFamily="18" charset="0"/>
              </a:rPr>
              <a:t> (1976), "Алтын Орда" </a:t>
            </a:r>
            <a:r>
              <a:rPr lang="ru-RU" b="1" dirty="0" err="1" smtClean="0">
                <a:solidFill>
                  <a:srgbClr val="C00000"/>
                </a:solidFill>
                <a:latin typeface="Times New Roman" pitchFamily="18" charset="0"/>
                <a:cs typeface="Times New Roman" pitchFamily="18" charset="0"/>
              </a:rPr>
              <a:t>трилогиясы</a:t>
            </a:r>
            <a:r>
              <a:rPr lang="ru-RU" b="1" dirty="0" smtClean="0">
                <a:solidFill>
                  <a:srgbClr val="C00000"/>
                </a:solidFill>
                <a:latin typeface="Times New Roman" pitchFamily="18" charset="0"/>
                <a:cs typeface="Times New Roman" pitchFamily="18" charset="0"/>
              </a:rPr>
              <a:t> (1982-1983), "</a:t>
            </a:r>
            <a:r>
              <a:rPr lang="ru-RU" b="1" dirty="0" err="1" smtClean="0">
                <a:solidFill>
                  <a:srgbClr val="C00000"/>
                </a:solidFill>
                <a:latin typeface="Times New Roman" pitchFamily="18" charset="0"/>
                <a:cs typeface="Times New Roman" pitchFamily="18" charset="0"/>
              </a:rPr>
              <a:t>Махаббат</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мейрамы</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Алыстағы аралдар</a:t>
            </a:r>
            <a:r>
              <a:rPr lang="ru-RU" b="1" dirty="0" smtClean="0">
                <a:solidFill>
                  <a:srgbClr val="C00000"/>
                </a:solidFill>
                <a:latin typeface="Times New Roman" pitchFamily="18" charset="0"/>
                <a:cs typeface="Times New Roman" pitchFamily="18" charset="0"/>
              </a:rPr>
              <a:t>" (1983), </a:t>
            </a:r>
            <a:r>
              <a:rPr lang="ru-RU" b="1" dirty="0" err="1" smtClean="0">
                <a:solidFill>
                  <a:srgbClr val="C00000"/>
                </a:solidFill>
                <a:latin typeface="Times New Roman" pitchFamily="18" charset="0"/>
                <a:cs typeface="Times New Roman" pitchFamily="18" charset="0"/>
              </a:rPr>
              <a:t>Аққу құстың қуанышы</a:t>
            </a:r>
            <a:r>
              <a:rPr lang="ru-RU" b="1" dirty="0" smtClean="0">
                <a:solidFill>
                  <a:srgbClr val="C00000"/>
                </a:solidFill>
                <a:latin typeface="Times New Roman" pitchFamily="18" charset="0"/>
                <a:cs typeface="Times New Roman" pitchFamily="18" charset="0"/>
              </a:rPr>
              <a:t>" (1984) </a:t>
            </a:r>
            <a:r>
              <a:rPr lang="ru-RU" b="1" dirty="0" err="1" smtClean="0">
                <a:solidFill>
                  <a:srgbClr val="C00000"/>
                </a:solidFill>
                <a:latin typeface="Times New Roman" pitchFamily="18" charset="0"/>
                <a:cs typeface="Times New Roman" pitchFamily="18" charset="0"/>
              </a:rPr>
              <a:t>романдары</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шығармаларының </a:t>
            </a:r>
            <a:r>
              <a:rPr lang="ru-RU" b="1" dirty="0" smtClean="0">
                <a:solidFill>
                  <a:srgbClr val="C00000"/>
                </a:solidFill>
                <a:latin typeface="Times New Roman" pitchFamily="18" charset="0"/>
                <a:cs typeface="Times New Roman" pitchFamily="18" charset="0"/>
              </a:rPr>
              <a:t>он </a:t>
            </a:r>
            <a:r>
              <a:rPr lang="ru-RU" b="1" dirty="0" err="1" smtClean="0">
                <a:solidFill>
                  <a:srgbClr val="C00000"/>
                </a:solidFill>
                <a:latin typeface="Times New Roman" pitchFamily="18" charset="0"/>
                <a:cs typeface="Times New Roman" pitchFamily="18" charset="0"/>
              </a:rPr>
              <a:t>томдық жинағы </a:t>
            </a:r>
            <a:r>
              <a:rPr lang="ru-RU" b="1" dirty="0" smtClean="0">
                <a:solidFill>
                  <a:srgbClr val="C00000"/>
                </a:solidFill>
                <a:latin typeface="Times New Roman" pitchFamily="18" charset="0"/>
                <a:cs typeface="Times New Roman" pitchFamily="18" charset="0"/>
              </a:rPr>
              <a:t>(1984-1990) </a:t>
            </a:r>
            <a:r>
              <a:rPr lang="ru-RU" b="1" dirty="0" err="1" smtClean="0">
                <a:solidFill>
                  <a:srgbClr val="C00000"/>
                </a:solidFill>
                <a:latin typeface="Times New Roman" pitchFamily="18" charset="0"/>
                <a:cs typeface="Times New Roman" pitchFamily="18" charset="0"/>
              </a:rPr>
              <a:t>жарияланды</a:t>
            </a:r>
            <a:r>
              <a:rPr lang="ru-RU" b="1" dirty="0" smtClean="0">
                <a:solidFill>
                  <a:srgbClr val="C00000"/>
                </a:solidFill>
                <a:latin typeface="Times New Roman" pitchFamily="18" charset="0"/>
                <a:cs typeface="Times New Roman" pitchFamily="18" charset="0"/>
              </a:rPr>
              <a:t>. </a:t>
            </a:r>
            <a:endParaRPr lang="ru-RU" b="1" dirty="0">
              <a:solidFill>
                <a:srgbClr val="C00000"/>
              </a:solidFill>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680</TotalTime>
  <Words>1695</Words>
  <Application>Microsoft Office PowerPoint</Application>
  <PresentationFormat>Экран (4:3)</PresentationFormat>
  <Paragraphs>96</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Аспект</vt:lpstr>
      <vt:lpstr>Слайд 1</vt:lpstr>
      <vt:lpstr>   «Ізінен аңыз ерген –  Ілияс Есенберлин» </vt:lpstr>
      <vt:lpstr>Слайд 3</vt:lpstr>
      <vt:lpstr>Слайд 4</vt:lpstr>
      <vt:lpstr>Төл әдебиетіміздің тарихында 17 роман жазып қалдырған Ілияс Есенберлиннің болмысын ашу мақсатында өз ойын алға шығардық.</vt:lpstr>
      <vt:lpstr>Өмірі және еңбек жолы </vt:lpstr>
      <vt:lpstr>Слайд 7</vt:lpstr>
      <vt:lpstr>Шығармашылығы </vt:lpstr>
      <vt:lpstr>Слайд 9</vt:lpstr>
      <vt:lpstr>Слайд 10</vt:lpstr>
      <vt:lpstr>Слайд 11</vt:lpstr>
      <vt:lpstr>  Тарихи романдары </vt:lpstr>
      <vt:lpstr> I.Есенберлин – тарихи деректерді терең меңгерген сөз зергері әрі сол заманға сай тарихи сипатты нақты көре білген зерделі қаламгер. </vt:lpstr>
      <vt:lpstr>Слайд 14</vt:lpstr>
      <vt:lpstr>Слайд 15</vt:lpstr>
      <vt:lpstr> «Адамзаттың нағыз шын тарихын тарихшы емес, суреткер жазады» - дейді М. Горький. </vt:lpstr>
      <vt:lpstr>Слайд 17</vt:lpstr>
      <vt:lpstr>Слайд 18</vt:lpstr>
      <vt:lpstr>Тарихи романдары </vt:lpstr>
      <vt:lpstr>Слайд 20</vt:lpstr>
      <vt:lpstr>Слайд 21</vt:lpstr>
      <vt:lpstr>Слайд 22</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43</cp:revision>
  <dcterms:created xsi:type="dcterms:W3CDTF">2014-12-15T10:01:12Z</dcterms:created>
  <dcterms:modified xsi:type="dcterms:W3CDTF">2014-12-22T16:00:10Z</dcterms:modified>
</cp:coreProperties>
</file>