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7" r:id="rId17"/>
    <p:sldId id="274" r:id="rId18"/>
    <p:sldId id="276" r:id="rId19"/>
    <p:sldId id="279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8E1D-1627-42B7-969A-C3CB954101C5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BAC73-7D6B-4E79-970A-84603BE915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8E1D-1627-42B7-969A-C3CB954101C5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BAC73-7D6B-4E79-970A-84603BE915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8E1D-1627-42B7-969A-C3CB954101C5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BAC73-7D6B-4E79-970A-84603BE915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8E1D-1627-42B7-969A-C3CB954101C5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BAC73-7D6B-4E79-970A-84603BE915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8E1D-1627-42B7-969A-C3CB954101C5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BAC73-7D6B-4E79-970A-84603BE915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8E1D-1627-42B7-969A-C3CB954101C5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BAC73-7D6B-4E79-970A-84603BE915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8E1D-1627-42B7-969A-C3CB954101C5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BAC73-7D6B-4E79-970A-84603BE915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8E1D-1627-42B7-969A-C3CB954101C5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BAC73-7D6B-4E79-970A-84603BE915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8E1D-1627-42B7-969A-C3CB954101C5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BAC73-7D6B-4E79-970A-84603BE915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8E1D-1627-42B7-969A-C3CB954101C5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BAC73-7D6B-4E79-970A-84603BE915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8E1D-1627-42B7-969A-C3CB954101C5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BAC73-7D6B-4E79-970A-84603BE915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28E1D-1627-42B7-969A-C3CB954101C5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EBAC73-7D6B-4E79-970A-84603BE915C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7" Type="http://schemas.openxmlformats.org/officeDocument/2006/relationships/image" Target="../media/image36.wmf"/><Relationship Id="rId2" Type="http://schemas.openxmlformats.org/officeDocument/2006/relationships/image" Target="../media/image3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emf"/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0.e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gif"/><Relationship Id="rId2" Type="http://schemas.openxmlformats.org/officeDocument/2006/relationships/image" Target="../media/image4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8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ww\Desktop\скачанные файлы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1214"/>
            <a:ext cx="9193514" cy="6386138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WordArt 10"/>
          <p:cNvSpPr txBox="1">
            <a:spLocks noChangeArrowheads="1" noChangeShapeType="1" noTextEdit="1"/>
          </p:cNvSpPr>
          <p:nvPr/>
        </p:nvSpPr>
        <p:spPr bwMode="auto">
          <a:xfrm>
            <a:off x="1475656" y="1988840"/>
            <a:ext cx="7072362" cy="714356"/>
          </a:xfrm>
          <a:prstGeom prst="rect">
            <a:avLst/>
          </a:prstGeom>
        </p:spPr>
        <p:txBody>
          <a:bodyPr vert="horz" wrap="none" lIns="91440" tIns="45720" rIns="91440" bIns="45720" numCol="1" rtlCol="0" fromWordArt="1" anchor="ctr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3600" b="0" i="0" u="none" strike="noStrike" kern="10" cap="none" spc="0" normalizeH="0" baseline="0" noProof="0" dirty="0" smtClean="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Impact"/>
                <a:ea typeface="+mj-ea"/>
                <a:cs typeface="+mj-cs"/>
              </a:rPr>
              <a:t> </a:t>
            </a:r>
            <a:r>
              <a:rPr kumimoji="0" lang="kk-KZ" sz="3600" b="0" i="0" u="none" strike="noStrike" kern="10" cap="none" spc="0" normalizeH="0" baseline="0" noProof="0" dirty="0" smtClean="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Қайырлы  күн</a:t>
            </a:r>
            <a:r>
              <a:rPr kumimoji="0" lang="ru-RU" sz="3600" b="0" i="0" u="none" strike="noStrike" kern="10" cap="none" spc="0" normalizeH="0" baseline="0" noProof="0" dirty="0" smtClean="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!</a:t>
            </a:r>
            <a:endParaRPr kumimoji="0" lang="ru-RU" sz="3600" b="0" i="0" u="none" strike="noStrike" kern="10" cap="none" spc="0" normalizeH="0" baseline="0" noProof="0" dirty="0">
              <a:ln w="19050">
                <a:solidFill>
                  <a:srgbClr val="FF0000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WordArt 8"/>
          <p:cNvSpPr>
            <a:spLocks noChangeArrowheads="1" noChangeShapeType="1" noTextEdit="1"/>
          </p:cNvSpPr>
          <p:nvPr/>
        </p:nvSpPr>
        <p:spPr bwMode="auto">
          <a:xfrm>
            <a:off x="714348" y="5715016"/>
            <a:ext cx="7500990" cy="1000132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100000"/>
              </a:avLst>
            </a:prstTxWarp>
          </a:bodyPr>
          <a:lstStyle/>
          <a:p>
            <a:pPr algn="ctr"/>
            <a:endParaRPr lang="ru-RU" sz="19900" kern="10" dirty="0" smtClean="0">
              <a:ln w="19050">
                <a:solidFill>
                  <a:srgbClr val="FF0000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61669" y="428604"/>
            <a:ext cx="8988166" cy="44012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 algn="just"/>
            <a:r>
              <a:rPr lang="kk-KZ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Бөлшекті (натурал санды) процентпен </a:t>
            </a:r>
          </a:p>
          <a:p>
            <a:pPr marL="514350" indent="-514350" algn="just"/>
            <a:r>
              <a:rPr lang="kk-KZ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жазу үшін оны 100-ге көбейтіп, процент</a:t>
            </a:r>
          </a:p>
          <a:p>
            <a:pPr marL="514350" indent="-514350" algn="just"/>
            <a:r>
              <a:rPr lang="kk-KZ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%</a:t>
            </a:r>
            <a:r>
              <a:rPr lang="kk-KZ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белгісін тіркеп жазу керек.</a:t>
            </a:r>
          </a:p>
          <a:p>
            <a:pPr marL="514350" indent="-514350" algn="just"/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> Мысалы,    0,4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= (0,4•100)% = 40%</a:t>
            </a:r>
          </a:p>
          <a:p>
            <a:pPr marL="514350" indent="-514350" algn="just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                  2 = ( 2 • 100)% = 200%</a:t>
            </a:r>
          </a:p>
          <a:p>
            <a:pPr marL="514350" indent="-514350" algn="just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                     = (    • 100) = 40%</a:t>
            </a:r>
          </a:p>
          <a:p>
            <a:pPr marL="514350" indent="-514350" algn="just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                  1,3 = (1,3 • 100)% = 130% </a:t>
            </a:r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Объект 10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3429000"/>
            <a:ext cx="468329" cy="785818"/>
          </a:xfrm>
          <a:prstGeom prst="rect">
            <a:avLst/>
          </a:prstGeom>
          <a:noFill/>
        </p:spPr>
      </p:pic>
      <p:pic>
        <p:nvPicPr>
          <p:cNvPr id="1031" name="Object 7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7620" y="3429000"/>
            <a:ext cx="468313" cy="785812"/>
          </a:xfrm>
          <a:prstGeom prst="rect">
            <a:avLst/>
          </a:prstGeom>
          <a:noFill/>
        </p:spPr>
      </p:pic>
      <p:pic>
        <p:nvPicPr>
          <p:cNvPr id="7" name="Picture 12" descr="C:\Documents and Settings\User\Мои документы\Файлы Mail.Ru Агента\KZ\4cb24becd696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429132"/>
            <a:ext cx="2949337" cy="2428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3000364" y="3500438"/>
            <a:ext cx="2643206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Picture 2" descr="F:\фон\2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51436" cy="6858000"/>
          </a:xfrm>
          <a:prstGeom prst="rect">
            <a:avLst/>
          </a:prstGeom>
        </p:spPr>
      </p:pic>
      <p:sp>
        <p:nvSpPr>
          <p:cNvPr id="6" name="Содержимое 3"/>
          <p:cNvSpPr txBox="1">
            <a:spLocks/>
          </p:cNvSpPr>
          <p:nvPr/>
        </p:nvSpPr>
        <p:spPr>
          <a:xfrm>
            <a:off x="928662" y="428604"/>
            <a:ext cx="9144000" cy="378565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kk-KZ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 кг алманың 85 </a:t>
            </a:r>
            <a:r>
              <a:rPr lang="en-US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% </a:t>
            </a:r>
            <a:r>
              <a:rPr lang="kk-KZ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неше кг?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kk-KZ" sz="40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defRPr/>
            </a:pPr>
            <a:r>
              <a:rPr lang="kk-KZ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4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= 3,4 </a:t>
            </a:r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>кг </a:t>
            </a:r>
          </a:p>
          <a:p>
            <a:pPr marL="342900" lvl="0" indent="-342900" algn="just">
              <a:defRPr/>
            </a:pPr>
            <a:endParaRPr lang="kk-KZ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defRPr/>
            </a:pPr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      </a:t>
            </a:r>
          </a:p>
          <a:p>
            <a:pPr marL="342900" lvl="0" indent="-342900" algn="just">
              <a:defRPr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              b = a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• </a:t>
            </a:r>
            <a:endParaRPr lang="kk-KZ" sz="40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Объект 6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43306" y="1571612"/>
            <a:ext cx="714380" cy="857256"/>
          </a:xfrm>
          <a:prstGeom prst="rect">
            <a:avLst/>
          </a:prstGeom>
          <a:noFill/>
        </p:spPr>
      </p:pic>
      <p:pic>
        <p:nvPicPr>
          <p:cNvPr id="8" name="Объект 7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00562" y="3429000"/>
            <a:ext cx="785818" cy="857256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3000364" y="3500438"/>
            <a:ext cx="2500330" cy="92869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786050" y="4500570"/>
            <a:ext cx="550072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а- берілген сан, р – процент саны, в – берілген санның  процентке      </a:t>
            </a:r>
          </a:p>
          <a:p>
            <a:r>
              <a:rPr lang="kk-K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сәйкес мәні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ru-RU" sz="2400" dirty="0"/>
          </a:p>
        </p:txBody>
      </p:sp>
      <p:pic>
        <p:nvPicPr>
          <p:cNvPr id="4" name="Picture 4" descr="79fd1043c76e63e8a2aab76ec183dad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4724400"/>
            <a:ext cx="32004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79fd1043c76e63e8a2aab76ec183dad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0" y="0"/>
            <a:ext cx="32004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1000100" y="1142984"/>
            <a:ext cx="764386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kk-KZ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Берілген санның процентін </a:t>
            </a:r>
          </a:p>
          <a:p>
            <a:pPr marL="514350" indent="-514350" algn="just"/>
            <a:r>
              <a:rPr lang="kk-KZ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табу үшін: </a:t>
            </a:r>
          </a:p>
          <a:p>
            <a:pPr marL="514350" indent="-514350" algn="just">
              <a:buAutoNum type="arabicParenR"/>
            </a:pPr>
            <a:r>
              <a:rPr lang="kk-KZ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процентті жай бөлшекпен немесе ондық бөлшекпен өрнектеу керек; </a:t>
            </a:r>
          </a:p>
          <a:p>
            <a:pPr marL="514350" indent="-514350" algn="just">
              <a:buAutoNum type="arabicParenR"/>
            </a:pPr>
            <a:r>
              <a:rPr lang="kk-KZ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берілген санды осы бөлшекке көбейту керек.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00100" y="714356"/>
            <a:ext cx="735811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kk-KZ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Микрокалькуляторды пайдаланып, берілген санның процентін табу:</a:t>
            </a:r>
          </a:p>
        </p:txBody>
      </p:sp>
      <p:graphicFrame>
        <p:nvGraphicFramePr>
          <p:cNvPr id="5" name="Содержимое 5"/>
          <p:cNvGraphicFramePr>
            <a:graphicFrameLocks noGrp="1"/>
          </p:cNvGraphicFramePr>
          <p:nvPr>
            <p:ph idx="1"/>
          </p:nvPr>
        </p:nvGraphicFramePr>
        <p:xfrm>
          <a:off x="1928794" y="2786058"/>
          <a:ext cx="642942" cy="50006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642942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Содержимое 5"/>
          <p:cNvGraphicFramePr>
            <a:graphicFrameLocks/>
          </p:cNvGraphicFramePr>
          <p:nvPr/>
        </p:nvGraphicFramePr>
        <p:xfrm>
          <a:off x="3214678" y="2786058"/>
          <a:ext cx="652466" cy="50006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652466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Содержимое 5"/>
          <p:cNvGraphicFramePr>
            <a:graphicFrameLocks/>
          </p:cNvGraphicFramePr>
          <p:nvPr/>
        </p:nvGraphicFramePr>
        <p:xfrm>
          <a:off x="2571736" y="2786058"/>
          <a:ext cx="642942" cy="50006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642942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Содержимое 5"/>
          <p:cNvGraphicFramePr>
            <a:graphicFrameLocks/>
          </p:cNvGraphicFramePr>
          <p:nvPr/>
        </p:nvGraphicFramePr>
        <p:xfrm>
          <a:off x="3857620" y="2786058"/>
          <a:ext cx="642942" cy="50006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642942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Содержимое 5"/>
          <p:cNvGraphicFramePr>
            <a:graphicFrameLocks/>
          </p:cNvGraphicFramePr>
          <p:nvPr/>
        </p:nvGraphicFramePr>
        <p:xfrm>
          <a:off x="5143504" y="2786058"/>
          <a:ext cx="642942" cy="50006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642942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Содержимое 5"/>
          <p:cNvGraphicFramePr>
            <a:graphicFrameLocks/>
          </p:cNvGraphicFramePr>
          <p:nvPr/>
        </p:nvGraphicFramePr>
        <p:xfrm>
          <a:off x="4500562" y="2786058"/>
          <a:ext cx="642942" cy="50006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642942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Содержимое 5"/>
          <p:cNvGraphicFramePr>
            <a:graphicFrameLocks/>
          </p:cNvGraphicFramePr>
          <p:nvPr/>
        </p:nvGraphicFramePr>
        <p:xfrm>
          <a:off x="6429388" y="2786058"/>
          <a:ext cx="642942" cy="50006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642942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Содержимое 5"/>
          <p:cNvGraphicFramePr>
            <a:graphicFrameLocks/>
          </p:cNvGraphicFramePr>
          <p:nvPr/>
        </p:nvGraphicFramePr>
        <p:xfrm>
          <a:off x="5786446" y="2786058"/>
          <a:ext cx="642942" cy="50006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642942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785918" y="2786058"/>
            <a:ext cx="55721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000" dirty="0" smtClean="0"/>
              <a:t>     4         5          х          2          0       </a:t>
            </a:r>
            <a:r>
              <a:rPr lang="en-US" sz="2000" dirty="0" smtClean="0"/>
              <a:t>%</a:t>
            </a:r>
            <a:r>
              <a:rPr lang="ru-RU" sz="2000" dirty="0" smtClean="0"/>
              <a:t>        =         9</a:t>
            </a:r>
            <a:r>
              <a:rPr lang="kk-KZ" sz="2000" dirty="0" smtClean="0"/>
              <a:t>      </a:t>
            </a:r>
            <a:endParaRPr lang="ru-RU" sz="2000" dirty="0"/>
          </a:p>
        </p:txBody>
      </p:sp>
      <p:graphicFrame>
        <p:nvGraphicFramePr>
          <p:cNvPr id="14" name="Содержимое 5"/>
          <p:cNvGraphicFramePr>
            <a:graphicFrameLocks/>
          </p:cNvGraphicFramePr>
          <p:nvPr/>
        </p:nvGraphicFramePr>
        <p:xfrm>
          <a:off x="1928794" y="4071942"/>
          <a:ext cx="642942" cy="50006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642942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Содержимое 5"/>
          <p:cNvGraphicFramePr>
            <a:graphicFrameLocks/>
          </p:cNvGraphicFramePr>
          <p:nvPr/>
        </p:nvGraphicFramePr>
        <p:xfrm>
          <a:off x="3214678" y="4071942"/>
          <a:ext cx="652466" cy="50006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652466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Содержимое 5"/>
          <p:cNvGraphicFramePr>
            <a:graphicFrameLocks/>
          </p:cNvGraphicFramePr>
          <p:nvPr/>
        </p:nvGraphicFramePr>
        <p:xfrm>
          <a:off x="2571736" y="4071942"/>
          <a:ext cx="642942" cy="50006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642942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Содержимое 5"/>
          <p:cNvGraphicFramePr>
            <a:graphicFrameLocks/>
          </p:cNvGraphicFramePr>
          <p:nvPr/>
        </p:nvGraphicFramePr>
        <p:xfrm>
          <a:off x="3857620" y="4071942"/>
          <a:ext cx="642942" cy="50006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642942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Содержимое 5"/>
          <p:cNvGraphicFramePr>
            <a:graphicFrameLocks/>
          </p:cNvGraphicFramePr>
          <p:nvPr/>
        </p:nvGraphicFramePr>
        <p:xfrm>
          <a:off x="5143504" y="4071942"/>
          <a:ext cx="642942" cy="50006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642942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" name="Содержимое 5"/>
          <p:cNvGraphicFramePr>
            <a:graphicFrameLocks/>
          </p:cNvGraphicFramePr>
          <p:nvPr/>
        </p:nvGraphicFramePr>
        <p:xfrm>
          <a:off x="4500562" y="4071942"/>
          <a:ext cx="642942" cy="50006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642942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0" name="Содержимое 5"/>
          <p:cNvGraphicFramePr>
            <a:graphicFrameLocks/>
          </p:cNvGraphicFramePr>
          <p:nvPr/>
        </p:nvGraphicFramePr>
        <p:xfrm>
          <a:off x="6429388" y="4071942"/>
          <a:ext cx="642942" cy="50006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642942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1" name="Содержимое 5"/>
          <p:cNvGraphicFramePr>
            <a:graphicFrameLocks/>
          </p:cNvGraphicFramePr>
          <p:nvPr/>
        </p:nvGraphicFramePr>
        <p:xfrm>
          <a:off x="5786446" y="4071942"/>
          <a:ext cx="642942" cy="50006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642942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2" name="Содержимое 5"/>
          <p:cNvGraphicFramePr>
            <a:graphicFrameLocks/>
          </p:cNvGraphicFramePr>
          <p:nvPr/>
        </p:nvGraphicFramePr>
        <p:xfrm>
          <a:off x="7715272" y="4071942"/>
          <a:ext cx="642942" cy="50006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642942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3" name="Содержимое 5"/>
          <p:cNvGraphicFramePr>
            <a:graphicFrameLocks/>
          </p:cNvGraphicFramePr>
          <p:nvPr/>
        </p:nvGraphicFramePr>
        <p:xfrm>
          <a:off x="7072330" y="4071942"/>
          <a:ext cx="642942" cy="50006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642942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1928794" y="4071942"/>
            <a:ext cx="64294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  9          0         +          3        0         </a:t>
            </a:r>
            <a:r>
              <a:rPr lang="en-US" sz="2000" dirty="0" smtClean="0"/>
              <a:t>%</a:t>
            </a:r>
            <a:r>
              <a:rPr lang="ru-RU" sz="2000" dirty="0" smtClean="0"/>
              <a:t>         =        1         1           7           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4" name="WordArt 7"/>
          <p:cNvSpPr>
            <a:spLocks noChangeArrowheads="1" noChangeShapeType="1" noTextEdit="1"/>
          </p:cNvSpPr>
          <p:nvPr/>
        </p:nvSpPr>
        <p:spPr bwMode="auto">
          <a:xfrm>
            <a:off x="2500298" y="0"/>
            <a:ext cx="4103688" cy="792979"/>
          </a:xfrm>
          <a:prstGeom prst="rect">
            <a:avLst/>
          </a:prstGeom>
        </p:spPr>
        <p:txBody>
          <a:bodyPr wrap="none" numCol="1" fromWordArt="1">
            <a:prstTxWarp prst="textDeflate">
              <a:avLst>
                <a:gd name="adj" fmla="val 18750"/>
              </a:avLst>
            </a:prstTxWarp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44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44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44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44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44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44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44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44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44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ru-RU" sz="3600" kern="10" dirty="0">
                <a:ln w="3175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Тест </a:t>
            </a:r>
            <a:r>
              <a:rPr lang="ru-RU" sz="3600" kern="10" dirty="0" err="1">
                <a:ln w="3175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жұмысы</a:t>
            </a:r>
            <a:endParaRPr lang="ru-RU" sz="3600" kern="10" dirty="0">
              <a:ln w="3175">
                <a:solidFill>
                  <a:schemeClr val="tx1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571480"/>
            <a:ext cx="9144000" cy="9571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 algn="just"/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1. Бір процент деп нені айтамыз?</a:t>
            </a:r>
          </a:p>
          <a:p>
            <a:pPr marL="742950" indent="-742950" algn="just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а) санның       бөлігі;  в) санның          бөлігі;  с)санның  </a:t>
            </a:r>
            <a:r>
              <a:rPr lang="kk-K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 бөлігі</a:t>
            </a:r>
          </a:p>
          <a:p>
            <a:pPr marL="742950" indent="-742950" algn="just"/>
            <a:endParaRPr lang="kk-K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indent="-742950" algn="just"/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2. Санның 1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%</a:t>
            </a: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 неге тең?</a:t>
            </a:r>
          </a:p>
          <a:p>
            <a:pPr marL="742950" indent="-742950" algn="just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а) 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% = 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;   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в) 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% = 0,1;   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с)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% = 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indent="-742950" algn="just"/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indent="-742950" algn="just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. Процент бөлшекпен қалай жазылады?</a:t>
            </a:r>
          </a:p>
          <a:p>
            <a:pPr marL="742950" indent="-742950" algn="just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а) санды 10-ға бөлу керек; в) санды       -ге бөлу керек; </a:t>
            </a:r>
          </a:p>
          <a:p>
            <a:pPr marL="742950" indent="-742950" algn="just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с) санды 100-ге бөлу керек</a:t>
            </a:r>
          </a:p>
          <a:p>
            <a:pPr marL="742950" indent="-742950" algn="just"/>
            <a:endParaRPr lang="kk-K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indent="-742950" algn="just"/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4. Бөлшек процентпен қалай жазылады?</a:t>
            </a:r>
          </a:p>
          <a:p>
            <a:pPr marL="742950" indent="-742950" algn="just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а) бөлшекті 100-ге көбейтіп, 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%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);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в) бөлшекті 100-ге бөліп, 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%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marL="742950" indent="-742950" algn="just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с) Бөлшекті 0,01-ге көбейтіп, 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%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тіркеу керек</a:t>
            </a:r>
          </a:p>
          <a:p>
            <a:pPr marL="742950" indent="-742950" algn="just"/>
            <a:endParaRPr lang="kk-K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indent="-742950" algn="just"/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5. Берілген санның проценті қалай табылады?</a:t>
            </a:r>
            <a:endParaRPr lang="kk-K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indent="-742950" algn="just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а)  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•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;   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в)  в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;   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с)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в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а : 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indent="-742950" algn="just"/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742950" indent="-742950" algn="just"/>
            <a:endParaRPr lang="kk-KZ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indent="-742950" algn="just"/>
            <a:endParaRPr lang="kk-KZ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indent="-742950" algn="just"/>
            <a:endParaRPr lang="kk-KZ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indent="-742950" algn="just"/>
            <a:endParaRPr lang="kk-KZ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indent="-742950" algn="just"/>
            <a:endParaRPr lang="kk-KZ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indent="-742950" algn="just"/>
            <a:endParaRPr lang="kk-KZ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indent="-742950" algn="just"/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742950" indent="-742950" algn="just"/>
            <a:endParaRPr lang="kk-KZ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indent="-742950" algn="just"/>
            <a:endParaRPr lang="kk-KZ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Объект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1000108"/>
            <a:ext cx="500066" cy="571504"/>
          </a:xfrm>
          <a:prstGeom prst="rect">
            <a:avLst/>
          </a:prstGeom>
          <a:noFill/>
        </p:spPr>
      </p:pic>
      <p:pic>
        <p:nvPicPr>
          <p:cNvPr id="25603" name="Object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3372" y="1000108"/>
            <a:ext cx="687387" cy="571500"/>
          </a:xfrm>
          <a:prstGeom prst="rect">
            <a:avLst/>
          </a:prstGeom>
          <a:noFill/>
        </p:spPr>
      </p:pic>
      <p:pic>
        <p:nvPicPr>
          <p:cNvPr id="25604" name="Object 4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768" y="1000108"/>
            <a:ext cx="688952" cy="571500"/>
          </a:xfrm>
          <a:prstGeom prst="rect">
            <a:avLst/>
          </a:prstGeom>
          <a:noFill/>
        </p:spPr>
      </p:pic>
      <p:pic>
        <p:nvPicPr>
          <p:cNvPr id="25605" name="Object 5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1538" y="2000240"/>
            <a:ext cx="687388" cy="642942"/>
          </a:xfrm>
          <a:prstGeom prst="rect">
            <a:avLst/>
          </a:prstGeom>
          <a:noFill/>
        </p:spPr>
      </p:pic>
      <p:pic>
        <p:nvPicPr>
          <p:cNvPr id="25606" name="Object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190" y="2000240"/>
            <a:ext cx="500062" cy="642942"/>
          </a:xfrm>
          <a:prstGeom prst="rect">
            <a:avLst/>
          </a:prstGeom>
          <a:noFill/>
        </p:spPr>
      </p:pic>
      <p:pic>
        <p:nvPicPr>
          <p:cNvPr id="25607" name="Object 7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14876" y="3071810"/>
            <a:ext cx="428628" cy="642938"/>
          </a:xfrm>
          <a:prstGeom prst="rect">
            <a:avLst/>
          </a:prstGeom>
          <a:noFill/>
        </p:spPr>
      </p:pic>
      <p:pic>
        <p:nvPicPr>
          <p:cNvPr id="11" name="Объект 10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357290" y="5786454"/>
            <a:ext cx="428628" cy="714380"/>
          </a:xfrm>
          <a:prstGeom prst="rect">
            <a:avLst/>
          </a:prstGeom>
          <a:noFill/>
        </p:spPr>
      </p:pic>
      <p:pic>
        <p:nvPicPr>
          <p:cNvPr id="25609" name="Object 9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14744" y="5786454"/>
            <a:ext cx="428625" cy="714376"/>
          </a:xfrm>
          <a:prstGeom prst="rect">
            <a:avLst/>
          </a:prstGeom>
          <a:noFill/>
        </p:spPr>
      </p:pic>
      <p:pic>
        <p:nvPicPr>
          <p:cNvPr id="25610" name="Object 10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857884" y="5786454"/>
            <a:ext cx="428625" cy="7143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kk-K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kk-K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kk-K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00450" marR="0" lvl="7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arenR"/>
              <a:tabLst/>
              <a:defRPr/>
            </a:pPr>
            <a:r>
              <a:rPr kumimoji="0" lang="kk-KZ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</a:t>
            </a:r>
            <a:r>
              <a:rPr lang="kk-KZ" sz="54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endParaRPr kumimoji="0" lang="kk-KZ" sz="5400" b="1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600450" marR="0" lvl="7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kk-KZ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2)  а</a:t>
            </a:r>
          </a:p>
          <a:p>
            <a:pPr marL="3600450" marR="0" lvl="7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arenR" startAt="3"/>
              <a:tabLst/>
              <a:defRPr/>
            </a:pPr>
            <a:r>
              <a:rPr kumimoji="0" lang="kk-KZ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с</a:t>
            </a:r>
          </a:p>
          <a:p>
            <a:pPr marL="3600450" marR="0" lvl="7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arenR" startAt="3"/>
              <a:tabLst/>
              <a:defRPr/>
            </a:pPr>
            <a:r>
              <a:rPr kumimoji="0" lang="kk-KZ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а</a:t>
            </a:r>
          </a:p>
          <a:p>
            <a:pPr marL="3600450" marR="0" lvl="7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kk-KZ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5)  в</a:t>
            </a:r>
          </a:p>
        </p:txBody>
      </p:sp>
      <p:sp>
        <p:nvSpPr>
          <p:cNvPr id="5" name="WordArt 7"/>
          <p:cNvSpPr>
            <a:spLocks noChangeArrowheads="1" noChangeShapeType="1" noTextEdit="1"/>
          </p:cNvSpPr>
          <p:nvPr/>
        </p:nvSpPr>
        <p:spPr bwMode="auto">
          <a:xfrm>
            <a:off x="2071670" y="214290"/>
            <a:ext cx="5000660" cy="1198563"/>
          </a:xfrm>
          <a:prstGeom prst="rect">
            <a:avLst/>
          </a:prstGeom>
        </p:spPr>
        <p:txBody>
          <a:bodyPr wrap="none" numCol="1" fromWordArt="1">
            <a:prstTxWarp prst="textDeflate">
              <a:avLst>
                <a:gd name="adj" fmla="val 18750"/>
              </a:avLst>
            </a:prstTxWarp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44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44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44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44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44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44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44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44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44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kk-KZ" sz="3600" kern="10" dirty="0" smtClean="0">
                <a:ln w="3175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Өзіңді тексер</a:t>
            </a:r>
            <a:endParaRPr lang="ru-RU" sz="3600" kern="10" dirty="0">
              <a:ln w="3175">
                <a:solidFill>
                  <a:schemeClr val="tx1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6" name="Picture 17" descr="roza04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4786339" y="2357429"/>
            <a:ext cx="6858002" cy="2143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7" descr="roza04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-2428885" y="2428883"/>
            <a:ext cx="6858000" cy="2000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57166"/>
            <a:ext cx="9144000" cy="650083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4" name="Picture 6" descr="NOTEBOK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2908" y="0"/>
            <a:ext cx="6218238" cy="6858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pic>
        <p:nvPicPr>
          <p:cNvPr id="5" name="Picture 2" descr="STENOPA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71670" y="285728"/>
            <a:ext cx="4902742" cy="6094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GEOMETR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29454" y="0"/>
            <a:ext cx="2214546" cy="6858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sp>
        <p:nvSpPr>
          <p:cNvPr id="7" name="Прямоугольник 6"/>
          <p:cNvSpPr/>
          <p:nvPr/>
        </p:nvSpPr>
        <p:spPr>
          <a:xfrm>
            <a:off x="2928926" y="1071546"/>
            <a:ext cx="535785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6000" dirty="0" smtClean="0">
                <a:solidFill>
                  <a:srgbClr val="FF0066"/>
                </a:solidFill>
                <a:latin typeface="Monotype Corsiva" pitchFamily="66" charset="0"/>
              </a:rPr>
              <a:t> </a:t>
            </a:r>
            <a:r>
              <a:rPr lang="ru-RU" sz="6000" dirty="0" err="1" smtClean="0">
                <a:solidFill>
                  <a:srgbClr val="FF0066"/>
                </a:solidFill>
                <a:latin typeface="Monotype Corsiva" pitchFamily="66" charset="0"/>
              </a:rPr>
              <a:t>Оқулықпен</a:t>
            </a:r>
            <a:r>
              <a:rPr lang="ru-RU" sz="6000" dirty="0" smtClean="0">
                <a:solidFill>
                  <a:srgbClr val="FF0066"/>
                </a:solidFill>
                <a:latin typeface="Monotype Corsiva" pitchFamily="66" charset="0"/>
              </a:rPr>
              <a:t> 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6000" dirty="0" smtClean="0">
                <a:solidFill>
                  <a:srgbClr val="FF0066"/>
                </a:solidFill>
                <a:latin typeface="Monotype Corsiva" pitchFamily="66" charset="0"/>
              </a:rPr>
              <a:t>     </a:t>
            </a:r>
            <a:r>
              <a:rPr lang="ru-RU" sz="6000" dirty="0" err="1" smtClean="0">
                <a:solidFill>
                  <a:srgbClr val="FF0066"/>
                </a:solidFill>
                <a:latin typeface="Monotype Corsiva" pitchFamily="66" charset="0"/>
              </a:rPr>
              <a:t>жұмыс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8" descr="http://s40.radikal.ru/i087/0905/ff/684a5f991419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071802" y="500042"/>
            <a:ext cx="421484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kk-KZ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№ 1265 (1)</a:t>
            </a:r>
          </a:p>
          <a:p>
            <a:pPr marL="514350" indent="-514350" algn="just"/>
            <a:endParaRPr lang="kk-KZ" sz="4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/>
            <a:r>
              <a:rPr lang="kk-KZ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№ 1266 (1); (4)</a:t>
            </a:r>
          </a:p>
          <a:p>
            <a:pPr marL="514350" indent="-514350" algn="just"/>
            <a:r>
              <a:rPr lang="kk-KZ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 marL="514350" indent="-514350" algn="just"/>
            <a:r>
              <a:rPr lang="kk-KZ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№ 1268 (2)</a:t>
            </a:r>
          </a:p>
          <a:p>
            <a:pPr marL="514350" indent="-514350" algn="just"/>
            <a:endParaRPr lang="kk-KZ" sz="4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/>
            <a:r>
              <a:rPr lang="kk-KZ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№ 1287 </a:t>
            </a:r>
            <a:endParaRPr lang="kk-KZ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571604" y="357166"/>
            <a:ext cx="637089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tabLst>
                <a:tab pos="3314700" algn="l"/>
              </a:tabLst>
            </a:pPr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>Т.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7%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             С.      =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tabLst>
                <a:tab pos="3314700" algn="l"/>
              </a:tabLst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Е.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5% =                И.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0 % =</a:t>
            </a:r>
          </a:p>
          <a:p>
            <a:pPr lvl="0" algn="just">
              <a:tabLst>
                <a:tab pos="3314700" algn="l"/>
              </a:tabLst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Н.        =                 В.       =</a:t>
            </a:r>
            <a:endParaRPr lang="ru-RU" sz="4000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Содержимое 8"/>
          <p:cNvGraphicFramePr>
            <a:graphicFrameLocks/>
          </p:cNvGraphicFramePr>
          <p:nvPr/>
        </p:nvGraphicFramePr>
        <p:xfrm>
          <a:off x="428596" y="2571744"/>
          <a:ext cx="8143931" cy="23536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9761"/>
                <a:gridCol w="1459761"/>
                <a:gridCol w="1459761"/>
                <a:gridCol w="1382932"/>
                <a:gridCol w="1229273"/>
                <a:gridCol w="1152443"/>
              </a:tblGrid>
              <a:tr h="886817">
                <a:tc>
                  <a:txBody>
                    <a:bodyPr/>
                    <a:lstStyle/>
                    <a:p>
                      <a:pPr algn="ctr"/>
                      <a:endParaRPr lang="kk-KZ" dirty="0" smtClean="0"/>
                    </a:p>
                    <a:p>
                      <a:pPr algn="ctr"/>
                      <a:r>
                        <a:rPr lang="en-US" sz="4800" b="0" dirty="0" smtClean="0"/>
                        <a:t>23</a:t>
                      </a:r>
                      <a:r>
                        <a:rPr lang="kk-KZ" sz="4800" b="0" dirty="0" smtClean="0"/>
                        <a:t>%</a:t>
                      </a:r>
                      <a:endParaRPr lang="ru-RU" sz="4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kk-KZ" dirty="0" smtClean="0"/>
                    </a:p>
                    <a:p>
                      <a:pPr algn="ctr"/>
                      <a:r>
                        <a:rPr lang="kk-KZ" sz="4800" b="0" dirty="0" smtClean="0"/>
                        <a:t>0,0</a:t>
                      </a:r>
                      <a:r>
                        <a:rPr lang="en-US" sz="4800" b="0" dirty="0" smtClean="0"/>
                        <a:t>7</a:t>
                      </a:r>
                      <a:endParaRPr lang="ru-RU" sz="4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kk-KZ" dirty="0" smtClean="0"/>
                    </a:p>
                    <a:p>
                      <a:pPr algn="ctr"/>
                      <a:r>
                        <a:rPr lang="ru-RU" sz="4800" b="0" dirty="0" smtClean="0"/>
                        <a:t>0,</a:t>
                      </a:r>
                      <a:r>
                        <a:rPr lang="en-US" sz="4800" b="0" dirty="0" smtClean="0"/>
                        <a:t>6</a:t>
                      </a:r>
                      <a:r>
                        <a:rPr lang="ru-RU" sz="4800" b="0" dirty="0" smtClean="0"/>
                        <a:t>5</a:t>
                      </a:r>
                      <a:endParaRPr lang="ru-RU" sz="4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kk-KZ" dirty="0" smtClean="0"/>
                    </a:p>
                    <a:p>
                      <a:pPr algn="ctr"/>
                      <a:r>
                        <a:rPr lang="en-US" sz="4800" b="0" dirty="0" smtClean="0"/>
                        <a:t>84</a:t>
                      </a:r>
                      <a:r>
                        <a:rPr lang="kk-KZ" sz="4800" b="0" dirty="0" smtClean="0"/>
                        <a:t>%</a:t>
                      </a:r>
                      <a:endParaRPr lang="ru-RU" sz="4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kk-KZ" dirty="0" smtClean="0"/>
                    </a:p>
                    <a:p>
                      <a:pPr algn="ctr"/>
                      <a:r>
                        <a:rPr lang="kk-KZ" sz="4800" b="0" dirty="0" smtClean="0"/>
                        <a:t>0,</a:t>
                      </a:r>
                      <a:r>
                        <a:rPr lang="en-US" sz="4800" b="0" dirty="0" smtClean="0"/>
                        <a:t>3</a:t>
                      </a:r>
                      <a:endParaRPr lang="ru-RU" sz="4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kk-KZ" dirty="0" smtClean="0"/>
                    </a:p>
                    <a:p>
                      <a:pPr algn="ctr"/>
                      <a:r>
                        <a:rPr lang="en-US" sz="4800" b="0" dirty="0" smtClean="0"/>
                        <a:t>9</a:t>
                      </a:r>
                      <a:r>
                        <a:rPr lang="kk-KZ" sz="4800" b="0" dirty="0" smtClean="0"/>
                        <a:t>%</a:t>
                      </a:r>
                      <a:endParaRPr lang="ru-RU" sz="4800" b="0" dirty="0"/>
                    </a:p>
                  </a:txBody>
                  <a:tcPr/>
                </a:tc>
              </a:tr>
              <a:tr h="12563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6000" b="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6000" b="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6000" b="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6000" b="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6000" b="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6000" b="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7" descr="butterfly5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14884"/>
            <a:ext cx="2357454" cy="2143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699" name="Object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14546" y="1571612"/>
            <a:ext cx="642939" cy="714375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500034" y="3714752"/>
            <a:ext cx="80724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solidFill>
                  <a:srgbClr val="FF0000"/>
                </a:solidFill>
              </a:rPr>
              <a:t> </a:t>
            </a:r>
            <a:r>
              <a:rPr lang="ru-RU" sz="6000" dirty="0" smtClean="0">
                <a:solidFill>
                  <a:srgbClr val="FF0000"/>
                </a:solidFill>
                <a:latin typeface="Monotype Corsiva" pitchFamily="66" charset="0"/>
              </a:rPr>
              <a:t>С      Т      Е     В     И    Н</a:t>
            </a:r>
            <a:endParaRPr lang="ru-RU" sz="60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29722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742" name="Rectangle 4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29741" name="Picture 4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43635" y="357167"/>
            <a:ext cx="500067" cy="687592"/>
          </a:xfrm>
          <a:prstGeom prst="rect">
            <a:avLst/>
          </a:prstGeom>
          <a:noFill/>
        </p:spPr>
      </p:pic>
      <p:sp>
        <p:nvSpPr>
          <p:cNvPr id="29754" name="Rectangle 5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9753" name="Picture 5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15074" y="1571612"/>
            <a:ext cx="500066" cy="687592"/>
          </a:xfrm>
          <a:prstGeom prst="rect">
            <a:avLst/>
          </a:prstGeom>
          <a:noFill/>
        </p:spPr>
      </p:pic>
      <p:sp>
        <p:nvSpPr>
          <p:cNvPr id="29755" name="Rectangle 59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57166"/>
            <a:ext cx="9144000" cy="650083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Содержимое 5"/>
          <p:cNvSpPr txBox="1">
            <a:spLocks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kk-KZ" sz="3200" b="0" i="0" u="none" strike="noStrike" kern="1200" cap="none" spc="0" normalizeH="0" baseline="0" noProof="0" dirty="0" smtClean="0">
              <a:ln>
                <a:noFill/>
              </a:ln>
              <a:solidFill>
                <a:srgbClr val="CC00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kk-KZ" sz="3200" b="0" i="0" u="none" strike="noStrike" kern="1200" cap="none" spc="0" normalizeH="0" baseline="0" noProof="0" dirty="0" smtClean="0">
              <a:ln>
                <a:noFill/>
              </a:ln>
              <a:solidFill>
                <a:srgbClr val="CC00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kk-KZ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C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</a:t>
            </a:r>
            <a:r>
              <a:rPr kumimoji="0" lang="kk-KZ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Үй тапсырмасы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kk-KZ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                №</a:t>
            </a:r>
            <a:r>
              <a:rPr kumimoji="0" lang="kk-KZ" sz="3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1265 (2);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kk-KZ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kumimoji="0" lang="kk-KZ" sz="3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№ 1286 (3);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kk-KZ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№ 1288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5" name="Picture 2" descr="C:\Users\Талгат\Desktop\Рисунок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190" y="4000504"/>
            <a:ext cx="3571900" cy="2571768"/>
          </a:xfrm>
          <a:prstGeom prst="rect">
            <a:avLst/>
          </a:prstGeom>
          <a:noFill/>
        </p:spPr>
      </p:pic>
      <p:pic>
        <p:nvPicPr>
          <p:cNvPr id="6" name="Picture 3" descr="J:\c5da5491bdce7a447e3a5fe0c3d96e0d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143125" cy="185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6" descr="MCj04166460000[1]"/>
          <p:cNvPicPr>
            <a:picLocks noChangeAspect="1" noChangeArrowheads="1"/>
          </p:cNvPicPr>
          <p:nvPr/>
        </p:nvPicPr>
        <p:blipFill>
          <a:blip r:embed="rId4" cstate="print">
            <a:lum bright="-12000"/>
          </a:blip>
          <a:srcRect/>
          <a:stretch>
            <a:fillRect/>
          </a:stretch>
        </p:blipFill>
        <p:spPr bwMode="auto">
          <a:xfrm>
            <a:off x="5572132" y="428604"/>
            <a:ext cx="3214710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4" name="Picture 7" descr="HMEDEVAL"/>
          <p:cNvPicPr>
            <a:picLocks noChangeAspect="1" noChangeArrowheads="1"/>
          </p:cNvPicPr>
          <p:nvPr/>
        </p:nvPicPr>
        <p:blipFill>
          <a:blip r:embed="rId2" cstate="print">
            <a:lum bright="18000"/>
          </a:blip>
          <a:srcRect/>
          <a:stretch>
            <a:fillRect/>
          </a:stretch>
        </p:blipFill>
        <p:spPr bwMode="auto">
          <a:xfrm>
            <a:off x="-1588" y="-1588"/>
            <a:ext cx="9145588" cy="68595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sp>
        <p:nvSpPr>
          <p:cNvPr id="5" name="Прямоугольник 4"/>
          <p:cNvSpPr/>
          <p:nvPr/>
        </p:nvSpPr>
        <p:spPr>
          <a:xfrm>
            <a:off x="1500166" y="857232"/>
            <a:ext cx="6643734" cy="100013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>
                <a:gd name="adj" fmla="val 50229"/>
              </a:avLst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k-KZ" sz="5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Үй тапсырмасын тексеру</a:t>
            </a:r>
            <a:r>
              <a:rPr lang="kk-KZ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.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7" name="Picture 2" descr="C:\Users\Айнур\Desktop\Маншук Б\Жана жыл\АНИМАШКА\19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86050" y="3071810"/>
            <a:ext cx="3643338" cy="25003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ru-RU" dirty="0"/>
          </a:p>
        </p:txBody>
      </p:sp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6929454" y="4857760"/>
            <a:ext cx="1438278" cy="1514478"/>
            <a:chOff x="2937" y="2865"/>
            <a:chExt cx="1050" cy="1074"/>
          </a:xfrm>
        </p:grpSpPr>
        <p:sp>
          <p:nvSpPr>
            <p:cNvPr id="5" name="Freeform 7"/>
            <p:cNvSpPr>
              <a:spLocks/>
            </p:cNvSpPr>
            <p:nvPr/>
          </p:nvSpPr>
          <p:spPr bwMode="auto">
            <a:xfrm>
              <a:off x="2943" y="3155"/>
              <a:ext cx="833" cy="779"/>
            </a:xfrm>
            <a:custGeom>
              <a:avLst/>
              <a:gdLst>
                <a:gd name="T0" fmla="*/ 173 w 833"/>
                <a:gd name="T1" fmla="*/ 491 h 779"/>
                <a:gd name="T2" fmla="*/ 180 w 833"/>
                <a:gd name="T3" fmla="*/ 488 h 779"/>
                <a:gd name="T4" fmla="*/ 190 w 833"/>
                <a:gd name="T5" fmla="*/ 485 h 779"/>
                <a:gd name="T6" fmla="*/ 185 w 833"/>
                <a:gd name="T7" fmla="*/ 482 h 779"/>
                <a:gd name="T8" fmla="*/ 182 w 833"/>
                <a:gd name="T9" fmla="*/ 478 h 779"/>
                <a:gd name="T10" fmla="*/ 180 w 833"/>
                <a:gd name="T11" fmla="*/ 468 h 779"/>
                <a:gd name="T12" fmla="*/ 187 w 833"/>
                <a:gd name="T13" fmla="*/ 462 h 779"/>
                <a:gd name="T14" fmla="*/ 197 w 833"/>
                <a:gd name="T15" fmla="*/ 462 h 779"/>
                <a:gd name="T16" fmla="*/ 205 w 833"/>
                <a:gd name="T17" fmla="*/ 470 h 779"/>
                <a:gd name="T18" fmla="*/ 206 w 833"/>
                <a:gd name="T19" fmla="*/ 479 h 779"/>
                <a:gd name="T20" fmla="*/ 199 w 833"/>
                <a:gd name="T21" fmla="*/ 485 h 779"/>
                <a:gd name="T22" fmla="*/ 195 w 833"/>
                <a:gd name="T23" fmla="*/ 486 h 779"/>
                <a:gd name="T24" fmla="*/ 190 w 833"/>
                <a:gd name="T25" fmla="*/ 485 h 779"/>
                <a:gd name="T26" fmla="*/ 292 w 833"/>
                <a:gd name="T27" fmla="*/ 698 h 779"/>
                <a:gd name="T28" fmla="*/ 321 w 833"/>
                <a:gd name="T29" fmla="*/ 688 h 779"/>
                <a:gd name="T30" fmla="*/ 330 w 833"/>
                <a:gd name="T31" fmla="*/ 692 h 779"/>
                <a:gd name="T32" fmla="*/ 335 w 833"/>
                <a:gd name="T33" fmla="*/ 701 h 779"/>
                <a:gd name="T34" fmla="*/ 333 w 833"/>
                <a:gd name="T35" fmla="*/ 709 h 779"/>
                <a:gd name="T36" fmla="*/ 323 w 833"/>
                <a:gd name="T37" fmla="*/ 712 h 779"/>
                <a:gd name="T38" fmla="*/ 314 w 833"/>
                <a:gd name="T39" fmla="*/ 709 h 779"/>
                <a:gd name="T40" fmla="*/ 309 w 833"/>
                <a:gd name="T41" fmla="*/ 701 h 779"/>
                <a:gd name="T42" fmla="*/ 312 w 833"/>
                <a:gd name="T43" fmla="*/ 691 h 779"/>
                <a:gd name="T44" fmla="*/ 311 w 833"/>
                <a:gd name="T45" fmla="*/ 691 h 779"/>
                <a:gd name="T46" fmla="*/ 295 w 833"/>
                <a:gd name="T47" fmla="*/ 697 h 779"/>
                <a:gd name="T48" fmla="*/ 338 w 833"/>
                <a:gd name="T49" fmla="*/ 779 h 779"/>
                <a:gd name="T50" fmla="*/ 497 w 833"/>
                <a:gd name="T51" fmla="*/ 0 h 779"/>
                <a:gd name="T52" fmla="*/ 39 w 833"/>
                <a:gd name="T53" fmla="*/ 253 h 779"/>
                <a:gd name="T54" fmla="*/ 44 w 833"/>
                <a:gd name="T55" fmla="*/ 250 h 779"/>
                <a:gd name="T56" fmla="*/ 52 w 833"/>
                <a:gd name="T57" fmla="*/ 248 h 779"/>
                <a:gd name="T58" fmla="*/ 52 w 833"/>
                <a:gd name="T59" fmla="*/ 240 h 779"/>
                <a:gd name="T60" fmla="*/ 57 w 833"/>
                <a:gd name="T61" fmla="*/ 234 h 779"/>
                <a:gd name="T62" fmla="*/ 68 w 833"/>
                <a:gd name="T63" fmla="*/ 234 h 779"/>
                <a:gd name="T64" fmla="*/ 75 w 833"/>
                <a:gd name="T65" fmla="*/ 241 h 779"/>
                <a:gd name="T66" fmla="*/ 76 w 833"/>
                <a:gd name="T67" fmla="*/ 250 h 779"/>
                <a:gd name="T68" fmla="*/ 70 w 833"/>
                <a:gd name="T69" fmla="*/ 256 h 779"/>
                <a:gd name="T70" fmla="*/ 60 w 833"/>
                <a:gd name="T71" fmla="*/ 255 h 779"/>
                <a:gd name="T72" fmla="*/ 52 w 833"/>
                <a:gd name="T73" fmla="*/ 248 h 779"/>
                <a:gd name="T74" fmla="*/ 46 w 833"/>
                <a:gd name="T75" fmla="*/ 250 h 779"/>
                <a:gd name="T76" fmla="*/ 39 w 833"/>
                <a:gd name="T77" fmla="*/ 253 h 779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833"/>
                <a:gd name="T118" fmla="*/ 0 h 779"/>
                <a:gd name="T119" fmla="*/ 833 w 833"/>
                <a:gd name="T120" fmla="*/ 779 h 779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833" h="779">
                  <a:moveTo>
                    <a:pt x="39" y="253"/>
                  </a:moveTo>
                  <a:lnTo>
                    <a:pt x="173" y="491"/>
                  </a:lnTo>
                  <a:lnTo>
                    <a:pt x="176" y="489"/>
                  </a:lnTo>
                  <a:lnTo>
                    <a:pt x="180" y="488"/>
                  </a:lnTo>
                  <a:lnTo>
                    <a:pt x="186" y="486"/>
                  </a:lnTo>
                  <a:lnTo>
                    <a:pt x="190" y="485"/>
                  </a:lnTo>
                  <a:lnTo>
                    <a:pt x="187" y="484"/>
                  </a:lnTo>
                  <a:lnTo>
                    <a:pt x="185" y="482"/>
                  </a:lnTo>
                  <a:lnTo>
                    <a:pt x="184" y="480"/>
                  </a:lnTo>
                  <a:lnTo>
                    <a:pt x="182" y="478"/>
                  </a:lnTo>
                  <a:lnTo>
                    <a:pt x="180" y="473"/>
                  </a:lnTo>
                  <a:lnTo>
                    <a:pt x="180" y="468"/>
                  </a:lnTo>
                  <a:lnTo>
                    <a:pt x="183" y="465"/>
                  </a:lnTo>
                  <a:lnTo>
                    <a:pt x="187" y="462"/>
                  </a:lnTo>
                  <a:lnTo>
                    <a:pt x="192" y="461"/>
                  </a:lnTo>
                  <a:lnTo>
                    <a:pt x="197" y="462"/>
                  </a:lnTo>
                  <a:lnTo>
                    <a:pt x="202" y="465"/>
                  </a:lnTo>
                  <a:lnTo>
                    <a:pt x="205" y="470"/>
                  </a:lnTo>
                  <a:lnTo>
                    <a:pt x="206" y="474"/>
                  </a:lnTo>
                  <a:lnTo>
                    <a:pt x="206" y="479"/>
                  </a:lnTo>
                  <a:lnTo>
                    <a:pt x="204" y="482"/>
                  </a:lnTo>
                  <a:lnTo>
                    <a:pt x="199" y="485"/>
                  </a:lnTo>
                  <a:lnTo>
                    <a:pt x="197" y="486"/>
                  </a:lnTo>
                  <a:lnTo>
                    <a:pt x="195" y="486"/>
                  </a:lnTo>
                  <a:lnTo>
                    <a:pt x="192" y="486"/>
                  </a:lnTo>
                  <a:lnTo>
                    <a:pt x="190" y="485"/>
                  </a:lnTo>
                  <a:lnTo>
                    <a:pt x="173" y="491"/>
                  </a:lnTo>
                  <a:lnTo>
                    <a:pt x="292" y="698"/>
                  </a:lnTo>
                  <a:lnTo>
                    <a:pt x="316" y="689"/>
                  </a:lnTo>
                  <a:lnTo>
                    <a:pt x="321" y="688"/>
                  </a:lnTo>
                  <a:lnTo>
                    <a:pt x="326" y="689"/>
                  </a:lnTo>
                  <a:lnTo>
                    <a:pt x="330" y="692"/>
                  </a:lnTo>
                  <a:lnTo>
                    <a:pt x="334" y="696"/>
                  </a:lnTo>
                  <a:lnTo>
                    <a:pt x="335" y="701"/>
                  </a:lnTo>
                  <a:lnTo>
                    <a:pt x="335" y="705"/>
                  </a:lnTo>
                  <a:lnTo>
                    <a:pt x="333" y="709"/>
                  </a:lnTo>
                  <a:lnTo>
                    <a:pt x="328" y="711"/>
                  </a:lnTo>
                  <a:lnTo>
                    <a:pt x="323" y="712"/>
                  </a:lnTo>
                  <a:lnTo>
                    <a:pt x="319" y="711"/>
                  </a:lnTo>
                  <a:lnTo>
                    <a:pt x="314" y="709"/>
                  </a:lnTo>
                  <a:lnTo>
                    <a:pt x="311" y="705"/>
                  </a:lnTo>
                  <a:lnTo>
                    <a:pt x="309" y="701"/>
                  </a:lnTo>
                  <a:lnTo>
                    <a:pt x="309" y="695"/>
                  </a:lnTo>
                  <a:lnTo>
                    <a:pt x="312" y="691"/>
                  </a:lnTo>
                  <a:lnTo>
                    <a:pt x="316" y="689"/>
                  </a:lnTo>
                  <a:lnTo>
                    <a:pt x="311" y="691"/>
                  </a:lnTo>
                  <a:lnTo>
                    <a:pt x="302" y="695"/>
                  </a:lnTo>
                  <a:lnTo>
                    <a:pt x="295" y="697"/>
                  </a:lnTo>
                  <a:lnTo>
                    <a:pt x="292" y="698"/>
                  </a:lnTo>
                  <a:lnTo>
                    <a:pt x="338" y="779"/>
                  </a:lnTo>
                  <a:lnTo>
                    <a:pt x="833" y="593"/>
                  </a:lnTo>
                  <a:lnTo>
                    <a:pt x="497" y="0"/>
                  </a:lnTo>
                  <a:lnTo>
                    <a:pt x="0" y="186"/>
                  </a:lnTo>
                  <a:lnTo>
                    <a:pt x="39" y="253"/>
                  </a:lnTo>
                  <a:lnTo>
                    <a:pt x="41" y="253"/>
                  </a:lnTo>
                  <a:lnTo>
                    <a:pt x="44" y="250"/>
                  </a:lnTo>
                  <a:lnTo>
                    <a:pt x="49" y="249"/>
                  </a:lnTo>
                  <a:lnTo>
                    <a:pt x="52" y="248"/>
                  </a:lnTo>
                  <a:lnTo>
                    <a:pt x="50" y="243"/>
                  </a:lnTo>
                  <a:lnTo>
                    <a:pt x="52" y="240"/>
                  </a:lnTo>
                  <a:lnTo>
                    <a:pt x="54" y="236"/>
                  </a:lnTo>
                  <a:lnTo>
                    <a:pt x="57" y="234"/>
                  </a:lnTo>
                  <a:lnTo>
                    <a:pt x="62" y="233"/>
                  </a:lnTo>
                  <a:lnTo>
                    <a:pt x="68" y="234"/>
                  </a:lnTo>
                  <a:lnTo>
                    <a:pt x="71" y="237"/>
                  </a:lnTo>
                  <a:lnTo>
                    <a:pt x="75" y="241"/>
                  </a:lnTo>
                  <a:lnTo>
                    <a:pt x="76" y="246"/>
                  </a:lnTo>
                  <a:lnTo>
                    <a:pt x="76" y="250"/>
                  </a:lnTo>
                  <a:lnTo>
                    <a:pt x="74" y="254"/>
                  </a:lnTo>
                  <a:lnTo>
                    <a:pt x="70" y="256"/>
                  </a:lnTo>
                  <a:lnTo>
                    <a:pt x="64" y="256"/>
                  </a:lnTo>
                  <a:lnTo>
                    <a:pt x="60" y="255"/>
                  </a:lnTo>
                  <a:lnTo>
                    <a:pt x="55" y="251"/>
                  </a:lnTo>
                  <a:lnTo>
                    <a:pt x="52" y="248"/>
                  </a:lnTo>
                  <a:lnTo>
                    <a:pt x="49" y="249"/>
                  </a:lnTo>
                  <a:lnTo>
                    <a:pt x="46" y="250"/>
                  </a:lnTo>
                  <a:lnTo>
                    <a:pt x="41" y="253"/>
                  </a:lnTo>
                  <a:lnTo>
                    <a:pt x="39" y="25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Freeform 8"/>
            <p:cNvSpPr>
              <a:spLocks/>
            </p:cNvSpPr>
            <p:nvPr/>
          </p:nvSpPr>
          <p:spPr bwMode="auto">
            <a:xfrm>
              <a:off x="2978" y="3406"/>
              <a:ext cx="142" cy="244"/>
            </a:xfrm>
            <a:custGeom>
              <a:avLst/>
              <a:gdLst>
                <a:gd name="T0" fmla="*/ 137 w 142"/>
                <a:gd name="T1" fmla="*/ 236 h 244"/>
                <a:gd name="T2" fmla="*/ 142 w 142"/>
                <a:gd name="T3" fmla="*/ 238 h 244"/>
                <a:gd name="T4" fmla="*/ 7 w 142"/>
                <a:gd name="T5" fmla="*/ 0 h 244"/>
                <a:gd name="T6" fmla="*/ 0 w 142"/>
                <a:gd name="T7" fmla="*/ 3 h 244"/>
                <a:gd name="T8" fmla="*/ 135 w 142"/>
                <a:gd name="T9" fmla="*/ 241 h 244"/>
                <a:gd name="T10" fmla="*/ 140 w 142"/>
                <a:gd name="T11" fmla="*/ 243 h 244"/>
                <a:gd name="T12" fmla="*/ 135 w 142"/>
                <a:gd name="T13" fmla="*/ 241 h 244"/>
                <a:gd name="T14" fmla="*/ 137 w 142"/>
                <a:gd name="T15" fmla="*/ 244 h 244"/>
                <a:gd name="T16" fmla="*/ 140 w 142"/>
                <a:gd name="T17" fmla="*/ 243 h 244"/>
                <a:gd name="T18" fmla="*/ 137 w 142"/>
                <a:gd name="T19" fmla="*/ 236 h 24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42"/>
                <a:gd name="T31" fmla="*/ 0 h 244"/>
                <a:gd name="T32" fmla="*/ 142 w 142"/>
                <a:gd name="T33" fmla="*/ 244 h 24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42" h="244">
                  <a:moveTo>
                    <a:pt x="137" y="236"/>
                  </a:moveTo>
                  <a:lnTo>
                    <a:pt x="142" y="238"/>
                  </a:lnTo>
                  <a:lnTo>
                    <a:pt x="7" y="0"/>
                  </a:lnTo>
                  <a:lnTo>
                    <a:pt x="0" y="3"/>
                  </a:lnTo>
                  <a:lnTo>
                    <a:pt x="135" y="241"/>
                  </a:lnTo>
                  <a:lnTo>
                    <a:pt x="140" y="243"/>
                  </a:lnTo>
                  <a:lnTo>
                    <a:pt x="135" y="241"/>
                  </a:lnTo>
                  <a:lnTo>
                    <a:pt x="137" y="244"/>
                  </a:lnTo>
                  <a:lnTo>
                    <a:pt x="140" y="243"/>
                  </a:lnTo>
                  <a:lnTo>
                    <a:pt x="137" y="2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9"/>
            <p:cNvSpPr>
              <a:spLocks/>
            </p:cNvSpPr>
            <p:nvPr/>
          </p:nvSpPr>
          <p:spPr bwMode="auto">
            <a:xfrm>
              <a:off x="3115" y="3636"/>
              <a:ext cx="31" cy="13"/>
            </a:xfrm>
            <a:custGeom>
              <a:avLst/>
              <a:gdLst>
                <a:gd name="T0" fmla="*/ 17 w 31"/>
                <a:gd name="T1" fmla="*/ 7 h 13"/>
                <a:gd name="T2" fmla="*/ 17 w 31"/>
                <a:gd name="T3" fmla="*/ 0 h 13"/>
                <a:gd name="T4" fmla="*/ 13 w 31"/>
                <a:gd name="T5" fmla="*/ 1 h 13"/>
                <a:gd name="T6" fmla="*/ 7 w 31"/>
                <a:gd name="T7" fmla="*/ 4 h 13"/>
                <a:gd name="T8" fmla="*/ 3 w 31"/>
                <a:gd name="T9" fmla="*/ 5 h 13"/>
                <a:gd name="T10" fmla="*/ 0 w 31"/>
                <a:gd name="T11" fmla="*/ 6 h 13"/>
                <a:gd name="T12" fmla="*/ 3 w 31"/>
                <a:gd name="T13" fmla="*/ 13 h 13"/>
                <a:gd name="T14" fmla="*/ 5 w 31"/>
                <a:gd name="T15" fmla="*/ 12 h 13"/>
                <a:gd name="T16" fmla="*/ 10 w 31"/>
                <a:gd name="T17" fmla="*/ 11 h 13"/>
                <a:gd name="T18" fmla="*/ 15 w 31"/>
                <a:gd name="T19" fmla="*/ 8 h 13"/>
                <a:gd name="T20" fmla="*/ 19 w 31"/>
                <a:gd name="T21" fmla="*/ 7 h 13"/>
                <a:gd name="T22" fmla="*/ 19 w 31"/>
                <a:gd name="T23" fmla="*/ 0 h 13"/>
                <a:gd name="T24" fmla="*/ 19 w 31"/>
                <a:gd name="T25" fmla="*/ 7 h 13"/>
                <a:gd name="T26" fmla="*/ 31 w 31"/>
                <a:gd name="T27" fmla="*/ 4 h 13"/>
                <a:gd name="T28" fmla="*/ 19 w 31"/>
                <a:gd name="T29" fmla="*/ 0 h 13"/>
                <a:gd name="T30" fmla="*/ 17 w 31"/>
                <a:gd name="T31" fmla="*/ 7 h 1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31"/>
                <a:gd name="T49" fmla="*/ 0 h 13"/>
                <a:gd name="T50" fmla="*/ 31 w 31"/>
                <a:gd name="T51" fmla="*/ 13 h 13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31" h="13">
                  <a:moveTo>
                    <a:pt x="17" y="7"/>
                  </a:moveTo>
                  <a:lnTo>
                    <a:pt x="17" y="0"/>
                  </a:lnTo>
                  <a:lnTo>
                    <a:pt x="13" y="1"/>
                  </a:lnTo>
                  <a:lnTo>
                    <a:pt x="7" y="4"/>
                  </a:lnTo>
                  <a:lnTo>
                    <a:pt x="3" y="5"/>
                  </a:lnTo>
                  <a:lnTo>
                    <a:pt x="0" y="6"/>
                  </a:lnTo>
                  <a:lnTo>
                    <a:pt x="3" y="13"/>
                  </a:lnTo>
                  <a:lnTo>
                    <a:pt x="5" y="12"/>
                  </a:lnTo>
                  <a:lnTo>
                    <a:pt x="10" y="11"/>
                  </a:lnTo>
                  <a:lnTo>
                    <a:pt x="15" y="8"/>
                  </a:lnTo>
                  <a:lnTo>
                    <a:pt x="19" y="7"/>
                  </a:lnTo>
                  <a:lnTo>
                    <a:pt x="19" y="0"/>
                  </a:lnTo>
                  <a:lnTo>
                    <a:pt x="19" y="7"/>
                  </a:lnTo>
                  <a:lnTo>
                    <a:pt x="31" y="4"/>
                  </a:lnTo>
                  <a:lnTo>
                    <a:pt x="19" y="0"/>
                  </a:lnTo>
                  <a:lnTo>
                    <a:pt x="17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0"/>
            <p:cNvSpPr>
              <a:spLocks/>
            </p:cNvSpPr>
            <p:nvPr/>
          </p:nvSpPr>
          <p:spPr bwMode="auto">
            <a:xfrm>
              <a:off x="3121" y="3630"/>
              <a:ext cx="13" cy="13"/>
            </a:xfrm>
            <a:custGeom>
              <a:avLst/>
              <a:gdLst>
                <a:gd name="T0" fmla="*/ 0 w 13"/>
                <a:gd name="T1" fmla="*/ 5 h 13"/>
                <a:gd name="T2" fmla="*/ 0 w 13"/>
                <a:gd name="T3" fmla="*/ 5 h 13"/>
                <a:gd name="T4" fmla="*/ 2 w 13"/>
                <a:gd name="T5" fmla="*/ 7 h 13"/>
                <a:gd name="T6" fmla="*/ 5 w 13"/>
                <a:gd name="T7" fmla="*/ 10 h 13"/>
                <a:gd name="T8" fmla="*/ 8 w 13"/>
                <a:gd name="T9" fmla="*/ 12 h 13"/>
                <a:gd name="T10" fmla="*/ 11 w 13"/>
                <a:gd name="T11" fmla="*/ 13 h 13"/>
                <a:gd name="T12" fmla="*/ 13 w 13"/>
                <a:gd name="T13" fmla="*/ 6 h 13"/>
                <a:gd name="T14" fmla="*/ 11 w 13"/>
                <a:gd name="T15" fmla="*/ 5 h 13"/>
                <a:gd name="T16" fmla="*/ 9 w 13"/>
                <a:gd name="T17" fmla="*/ 5 h 13"/>
                <a:gd name="T18" fmla="*/ 9 w 13"/>
                <a:gd name="T19" fmla="*/ 3 h 13"/>
                <a:gd name="T20" fmla="*/ 7 w 13"/>
                <a:gd name="T21" fmla="*/ 0 h 13"/>
                <a:gd name="T22" fmla="*/ 7 w 13"/>
                <a:gd name="T23" fmla="*/ 0 h 13"/>
                <a:gd name="T24" fmla="*/ 0 w 13"/>
                <a:gd name="T25" fmla="*/ 5 h 1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3"/>
                <a:gd name="T40" fmla="*/ 0 h 13"/>
                <a:gd name="T41" fmla="*/ 13 w 13"/>
                <a:gd name="T42" fmla="*/ 13 h 1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3" h="13">
                  <a:moveTo>
                    <a:pt x="0" y="5"/>
                  </a:moveTo>
                  <a:lnTo>
                    <a:pt x="0" y="5"/>
                  </a:lnTo>
                  <a:lnTo>
                    <a:pt x="2" y="7"/>
                  </a:lnTo>
                  <a:lnTo>
                    <a:pt x="5" y="10"/>
                  </a:lnTo>
                  <a:lnTo>
                    <a:pt x="8" y="12"/>
                  </a:lnTo>
                  <a:lnTo>
                    <a:pt x="11" y="13"/>
                  </a:lnTo>
                  <a:lnTo>
                    <a:pt x="13" y="6"/>
                  </a:lnTo>
                  <a:lnTo>
                    <a:pt x="11" y="5"/>
                  </a:lnTo>
                  <a:lnTo>
                    <a:pt x="9" y="5"/>
                  </a:lnTo>
                  <a:lnTo>
                    <a:pt x="9" y="3"/>
                  </a:lnTo>
                  <a:lnTo>
                    <a:pt x="7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auto">
            <a:xfrm>
              <a:off x="3120" y="3614"/>
              <a:ext cx="12" cy="21"/>
            </a:xfrm>
            <a:custGeom>
              <a:avLst/>
              <a:gdLst>
                <a:gd name="T0" fmla="*/ 9 w 12"/>
                <a:gd name="T1" fmla="*/ 0 h 21"/>
                <a:gd name="T2" fmla="*/ 9 w 12"/>
                <a:gd name="T3" fmla="*/ 0 h 21"/>
                <a:gd name="T4" fmla="*/ 3 w 12"/>
                <a:gd name="T5" fmla="*/ 2 h 21"/>
                <a:gd name="T6" fmla="*/ 0 w 12"/>
                <a:gd name="T7" fmla="*/ 8 h 21"/>
                <a:gd name="T8" fmla="*/ 0 w 12"/>
                <a:gd name="T9" fmla="*/ 14 h 21"/>
                <a:gd name="T10" fmla="*/ 1 w 12"/>
                <a:gd name="T11" fmla="*/ 21 h 21"/>
                <a:gd name="T12" fmla="*/ 8 w 12"/>
                <a:gd name="T13" fmla="*/ 16 h 21"/>
                <a:gd name="T14" fmla="*/ 7 w 12"/>
                <a:gd name="T15" fmla="*/ 14 h 21"/>
                <a:gd name="T16" fmla="*/ 7 w 12"/>
                <a:gd name="T17" fmla="*/ 11 h 21"/>
                <a:gd name="T18" fmla="*/ 8 w 12"/>
                <a:gd name="T19" fmla="*/ 9 h 21"/>
                <a:gd name="T20" fmla="*/ 12 w 12"/>
                <a:gd name="T21" fmla="*/ 7 h 21"/>
                <a:gd name="T22" fmla="*/ 12 w 12"/>
                <a:gd name="T23" fmla="*/ 7 h 21"/>
                <a:gd name="T24" fmla="*/ 9 w 12"/>
                <a:gd name="T25" fmla="*/ 0 h 2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2"/>
                <a:gd name="T40" fmla="*/ 0 h 21"/>
                <a:gd name="T41" fmla="*/ 12 w 12"/>
                <a:gd name="T42" fmla="*/ 21 h 2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2" h="21">
                  <a:moveTo>
                    <a:pt x="9" y="0"/>
                  </a:moveTo>
                  <a:lnTo>
                    <a:pt x="9" y="0"/>
                  </a:lnTo>
                  <a:lnTo>
                    <a:pt x="3" y="2"/>
                  </a:lnTo>
                  <a:lnTo>
                    <a:pt x="0" y="8"/>
                  </a:lnTo>
                  <a:lnTo>
                    <a:pt x="0" y="14"/>
                  </a:lnTo>
                  <a:lnTo>
                    <a:pt x="1" y="21"/>
                  </a:lnTo>
                  <a:lnTo>
                    <a:pt x="8" y="16"/>
                  </a:lnTo>
                  <a:lnTo>
                    <a:pt x="7" y="14"/>
                  </a:lnTo>
                  <a:lnTo>
                    <a:pt x="7" y="11"/>
                  </a:lnTo>
                  <a:lnTo>
                    <a:pt x="8" y="9"/>
                  </a:lnTo>
                  <a:lnTo>
                    <a:pt x="12" y="7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auto">
            <a:xfrm>
              <a:off x="3129" y="3612"/>
              <a:ext cx="23" cy="15"/>
            </a:xfrm>
            <a:custGeom>
              <a:avLst/>
              <a:gdLst>
                <a:gd name="T0" fmla="*/ 23 w 23"/>
                <a:gd name="T1" fmla="*/ 10 h 15"/>
                <a:gd name="T2" fmla="*/ 23 w 23"/>
                <a:gd name="T3" fmla="*/ 11 h 15"/>
                <a:gd name="T4" fmla="*/ 18 w 23"/>
                <a:gd name="T5" fmla="*/ 4 h 15"/>
                <a:gd name="T6" fmla="*/ 12 w 23"/>
                <a:gd name="T7" fmla="*/ 2 h 15"/>
                <a:gd name="T8" fmla="*/ 6 w 23"/>
                <a:gd name="T9" fmla="*/ 0 h 15"/>
                <a:gd name="T10" fmla="*/ 0 w 23"/>
                <a:gd name="T11" fmla="*/ 2 h 15"/>
                <a:gd name="T12" fmla="*/ 3 w 23"/>
                <a:gd name="T13" fmla="*/ 9 h 15"/>
                <a:gd name="T14" fmla="*/ 6 w 23"/>
                <a:gd name="T15" fmla="*/ 9 h 15"/>
                <a:gd name="T16" fmla="*/ 10 w 23"/>
                <a:gd name="T17" fmla="*/ 9 h 15"/>
                <a:gd name="T18" fmla="*/ 13 w 23"/>
                <a:gd name="T19" fmla="*/ 11 h 15"/>
                <a:gd name="T20" fmla="*/ 16 w 23"/>
                <a:gd name="T21" fmla="*/ 14 h 15"/>
                <a:gd name="T22" fmla="*/ 16 w 23"/>
                <a:gd name="T23" fmla="*/ 15 h 15"/>
                <a:gd name="T24" fmla="*/ 23 w 23"/>
                <a:gd name="T25" fmla="*/ 10 h 1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3"/>
                <a:gd name="T40" fmla="*/ 0 h 15"/>
                <a:gd name="T41" fmla="*/ 23 w 23"/>
                <a:gd name="T42" fmla="*/ 15 h 1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3" h="15">
                  <a:moveTo>
                    <a:pt x="23" y="10"/>
                  </a:moveTo>
                  <a:lnTo>
                    <a:pt x="23" y="11"/>
                  </a:lnTo>
                  <a:lnTo>
                    <a:pt x="18" y="4"/>
                  </a:lnTo>
                  <a:lnTo>
                    <a:pt x="12" y="2"/>
                  </a:lnTo>
                  <a:lnTo>
                    <a:pt x="6" y="0"/>
                  </a:lnTo>
                  <a:lnTo>
                    <a:pt x="0" y="2"/>
                  </a:lnTo>
                  <a:lnTo>
                    <a:pt x="3" y="9"/>
                  </a:lnTo>
                  <a:lnTo>
                    <a:pt x="6" y="9"/>
                  </a:lnTo>
                  <a:lnTo>
                    <a:pt x="10" y="9"/>
                  </a:lnTo>
                  <a:lnTo>
                    <a:pt x="13" y="11"/>
                  </a:lnTo>
                  <a:lnTo>
                    <a:pt x="16" y="14"/>
                  </a:lnTo>
                  <a:lnTo>
                    <a:pt x="16" y="15"/>
                  </a:lnTo>
                  <a:lnTo>
                    <a:pt x="23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Freeform 13"/>
            <p:cNvSpPr>
              <a:spLocks/>
            </p:cNvSpPr>
            <p:nvPr/>
          </p:nvSpPr>
          <p:spPr bwMode="auto">
            <a:xfrm>
              <a:off x="3141" y="3622"/>
              <a:ext cx="12" cy="21"/>
            </a:xfrm>
            <a:custGeom>
              <a:avLst/>
              <a:gdLst>
                <a:gd name="T0" fmla="*/ 2 w 12"/>
                <a:gd name="T1" fmla="*/ 21 h 21"/>
                <a:gd name="T2" fmla="*/ 2 w 12"/>
                <a:gd name="T3" fmla="*/ 21 h 21"/>
                <a:gd name="T4" fmla="*/ 8 w 12"/>
                <a:gd name="T5" fmla="*/ 19 h 21"/>
                <a:gd name="T6" fmla="*/ 12 w 12"/>
                <a:gd name="T7" fmla="*/ 13 h 21"/>
                <a:gd name="T8" fmla="*/ 12 w 12"/>
                <a:gd name="T9" fmla="*/ 7 h 21"/>
                <a:gd name="T10" fmla="*/ 11 w 12"/>
                <a:gd name="T11" fmla="*/ 0 h 21"/>
                <a:gd name="T12" fmla="*/ 4 w 12"/>
                <a:gd name="T13" fmla="*/ 5 h 21"/>
                <a:gd name="T14" fmla="*/ 5 w 12"/>
                <a:gd name="T15" fmla="*/ 7 h 21"/>
                <a:gd name="T16" fmla="*/ 5 w 12"/>
                <a:gd name="T17" fmla="*/ 11 h 21"/>
                <a:gd name="T18" fmla="*/ 4 w 12"/>
                <a:gd name="T19" fmla="*/ 12 h 21"/>
                <a:gd name="T20" fmla="*/ 0 w 12"/>
                <a:gd name="T21" fmla="*/ 14 h 21"/>
                <a:gd name="T22" fmla="*/ 0 w 12"/>
                <a:gd name="T23" fmla="*/ 14 h 21"/>
                <a:gd name="T24" fmla="*/ 2 w 12"/>
                <a:gd name="T25" fmla="*/ 21 h 2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2"/>
                <a:gd name="T40" fmla="*/ 0 h 21"/>
                <a:gd name="T41" fmla="*/ 12 w 12"/>
                <a:gd name="T42" fmla="*/ 21 h 2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2" h="21">
                  <a:moveTo>
                    <a:pt x="2" y="21"/>
                  </a:moveTo>
                  <a:lnTo>
                    <a:pt x="2" y="21"/>
                  </a:lnTo>
                  <a:lnTo>
                    <a:pt x="8" y="19"/>
                  </a:lnTo>
                  <a:lnTo>
                    <a:pt x="12" y="13"/>
                  </a:lnTo>
                  <a:lnTo>
                    <a:pt x="12" y="7"/>
                  </a:lnTo>
                  <a:lnTo>
                    <a:pt x="11" y="0"/>
                  </a:lnTo>
                  <a:lnTo>
                    <a:pt x="4" y="5"/>
                  </a:lnTo>
                  <a:lnTo>
                    <a:pt x="5" y="7"/>
                  </a:lnTo>
                  <a:lnTo>
                    <a:pt x="5" y="11"/>
                  </a:lnTo>
                  <a:lnTo>
                    <a:pt x="4" y="12"/>
                  </a:lnTo>
                  <a:lnTo>
                    <a:pt x="0" y="14"/>
                  </a:lnTo>
                  <a:lnTo>
                    <a:pt x="2" y="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Freeform 14"/>
            <p:cNvSpPr>
              <a:spLocks/>
            </p:cNvSpPr>
            <p:nvPr/>
          </p:nvSpPr>
          <p:spPr bwMode="auto">
            <a:xfrm>
              <a:off x="3132" y="3635"/>
              <a:ext cx="11" cy="11"/>
            </a:xfrm>
            <a:custGeom>
              <a:avLst/>
              <a:gdLst>
                <a:gd name="T0" fmla="*/ 2 w 11"/>
                <a:gd name="T1" fmla="*/ 8 h 11"/>
                <a:gd name="T2" fmla="*/ 0 w 11"/>
                <a:gd name="T3" fmla="*/ 8 h 11"/>
                <a:gd name="T4" fmla="*/ 3 w 11"/>
                <a:gd name="T5" fmla="*/ 9 h 11"/>
                <a:gd name="T6" fmla="*/ 6 w 11"/>
                <a:gd name="T7" fmla="*/ 11 h 11"/>
                <a:gd name="T8" fmla="*/ 8 w 11"/>
                <a:gd name="T9" fmla="*/ 9 h 11"/>
                <a:gd name="T10" fmla="*/ 11 w 11"/>
                <a:gd name="T11" fmla="*/ 8 h 11"/>
                <a:gd name="T12" fmla="*/ 9 w 11"/>
                <a:gd name="T13" fmla="*/ 1 h 11"/>
                <a:gd name="T14" fmla="*/ 8 w 11"/>
                <a:gd name="T15" fmla="*/ 2 h 11"/>
                <a:gd name="T16" fmla="*/ 6 w 11"/>
                <a:gd name="T17" fmla="*/ 1 h 11"/>
                <a:gd name="T18" fmla="*/ 3 w 11"/>
                <a:gd name="T19" fmla="*/ 2 h 11"/>
                <a:gd name="T20" fmla="*/ 2 w 11"/>
                <a:gd name="T21" fmla="*/ 1 h 11"/>
                <a:gd name="T22" fmla="*/ 0 w 11"/>
                <a:gd name="T23" fmla="*/ 1 h 11"/>
                <a:gd name="T24" fmla="*/ 2 w 11"/>
                <a:gd name="T25" fmla="*/ 1 h 11"/>
                <a:gd name="T26" fmla="*/ 1 w 11"/>
                <a:gd name="T27" fmla="*/ 0 h 11"/>
                <a:gd name="T28" fmla="*/ 0 w 11"/>
                <a:gd name="T29" fmla="*/ 1 h 11"/>
                <a:gd name="T30" fmla="*/ 2 w 11"/>
                <a:gd name="T31" fmla="*/ 8 h 1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1"/>
                <a:gd name="T49" fmla="*/ 0 h 11"/>
                <a:gd name="T50" fmla="*/ 11 w 11"/>
                <a:gd name="T51" fmla="*/ 11 h 11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1" h="11">
                  <a:moveTo>
                    <a:pt x="2" y="8"/>
                  </a:moveTo>
                  <a:lnTo>
                    <a:pt x="0" y="8"/>
                  </a:lnTo>
                  <a:lnTo>
                    <a:pt x="3" y="9"/>
                  </a:lnTo>
                  <a:lnTo>
                    <a:pt x="6" y="11"/>
                  </a:lnTo>
                  <a:lnTo>
                    <a:pt x="8" y="9"/>
                  </a:lnTo>
                  <a:lnTo>
                    <a:pt x="11" y="8"/>
                  </a:lnTo>
                  <a:lnTo>
                    <a:pt x="9" y="1"/>
                  </a:lnTo>
                  <a:lnTo>
                    <a:pt x="8" y="2"/>
                  </a:lnTo>
                  <a:lnTo>
                    <a:pt x="6" y="1"/>
                  </a:lnTo>
                  <a:lnTo>
                    <a:pt x="3" y="2"/>
                  </a:lnTo>
                  <a:lnTo>
                    <a:pt x="2" y="1"/>
                  </a:lnTo>
                  <a:lnTo>
                    <a:pt x="0" y="1"/>
                  </a:lnTo>
                  <a:lnTo>
                    <a:pt x="2" y="1"/>
                  </a:lnTo>
                  <a:lnTo>
                    <a:pt x="1" y="0"/>
                  </a:lnTo>
                  <a:lnTo>
                    <a:pt x="0" y="1"/>
                  </a:lnTo>
                  <a:lnTo>
                    <a:pt x="2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Freeform 15"/>
            <p:cNvSpPr>
              <a:spLocks/>
            </p:cNvSpPr>
            <p:nvPr/>
          </p:nvSpPr>
          <p:spPr bwMode="auto">
            <a:xfrm>
              <a:off x="3111" y="3636"/>
              <a:ext cx="23" cy="13"/>
            </a:xfrm>
            <a:custGeom>
              <a:avLst/>
              <a:gdLst>
                <a:gd name="T0" fmla="*/ 9 w 23"/>
                <a:gd name="T1" fmla="*/ 8 h 13"/>
                <a:gd name="T2" fmla="*/ 7 w 23"/>
                <a:gd name="T3" fmla="*/ 13 h 13"/>
                <a:gd name="T4" fmla="*/ 23 w 23"/>
                <a:gd name="T5" fmla="*/ 7 h 13"/>
                <a:gd name="T6" fmla="*/ 21 w 23"/>
                <a:gd name="T7" fmla="*/ 0 h 13"/>
                <a:gd name="T8" fmla="*/ 4 w 23"/>
                <a:gd name="T9" fmla="*/ 6 h 13"/>
                <a:gd name="T10" fmla="*/ 2 w 23"/>
                <a:gd name="T11" fmla="*/ 11 h 13"/>
                <a:gd name="T12" fmla="*/ 4 w 23"/>
                <a:gd name="T13" fmla="*/ 6 h 13"/>
                <a:gd name="T14" fmla="*/ 0 w 23"/>
                <a:gd name="T15" fmla="*/ 7 h 13"/>
                <a:gd name="T16" fmla="*/ 2 w 23"/>
                <a:gd name="T17" fmla="*/ 11 h 13"/>
                <a:gd name="T18" fmla="*/ 9 w 23"/>
                <a:gd name="T19" fmla="*/ 8 h 1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3"/>
                <a:gd name="T31" fmla="*/ 0 h 13"/>
                <a:gd name="T32" fmla="*/ 23 w 23"/>
                <a:gd name="T33" fmla="*/ 13 h 1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3" h="13">
                  <a:moveTo>
                    <a:pt x="9" y="8"/>
                  </a:moveTo>
                  <a:lnTo>
                    <a:pt x="7" y="13"/>
                  </a:lnTo>
                  <a:lnTo>
                    <a:pt x="23" y="7"/>
                  </a:lnTo>
                  <a:lnTo>
                    <a:pt x="21" y="0"/>
                  </a:lnTo>
                  <a:lnTo>
                    <a:pt x="4" y="6"/>
                  </a:lnTo>
                  <a:lnTo>
                    <a:pt x="2" y="11"/>
                  </a:lnTo>
                  <a:lnTo>
                    <a:pt x="4" y="6"/>
                  </a:lnTo>
                  <a:lnTo>
                    <a:pt x="0" y="7"/>
                  </a:lnTo>
                  <a:lnTo>
                    <a:pt x="2" y="11"/>
                  </a:lnTo>
                  <a:lnTo>
                    <a:pt x="9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Freeform 16"/>
            <p:cNvSpPr>
              <a:spLocks/>
            </p:cNvSpPr>
            <p:nvPr/>
          </p:nvSpPr>
          <p:spPr bwMode="auto">
            <a:xfrm>
              <a:off x="3113" y="3644"/>
              <a:ext cx="125" cy="214"/>
            </a:xfrm>
            <a:custGeom>
              <a:avLst/>
              <a:gdLst>
                <a:gd name="T0" fmla="*/ 121 w 125"/>
                <a:gd name="T1" fmla="*/ 206 h 214"/>
                <a:gd name="T2" fmla="*/ 125 w 125"/>
                <a:gd name="T3" fmla="*/ 208 h 214"/>
                <a:gd name="T4" fmla="*/ 7 w 125"/>
                <a:gd name="T5" fmla="*/ 0 h 214"/>
                <a:gd name="T6" fmla="*/ 0 w 125"/>
                <a:gd name="T7" fmla="*/ 3 h 214"/>
                <a:gd name="T8" fmla="*/ 118 w 125"/>
                <a:gd name="T9" fmla="*/ 210 h 214"/>
                <a:gd name="T10" fmla="*/ 123 w 125"/>
                <a:gd name="T11" fmla="*/ 213 h 214"/>
                <a:gd name="T12" fmla="*/ 118 w 125"/>
                <a:gd name="T13" fmla="*/ 210 h 214"/>
                <a:gd name="T14" fmla="*/ 121 w 125"/>
                <a:gd name="T15" fmla="*/ 214 h 214"/>
                <a:gd name="T16" fmla="*/ 123 w 125"/>
                <a:gd name="T17" fmla="*/ 213 h 214"/>
                <a:gd name="T18" fmla="*/ 121 w 125"/>
                <a:gd name="T19" fmla="*/ 206 h 21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25"/>
                <a:gd name="T31" fmla="*/ 0 h 214"/>
                <a:gd name="T32" fmla="*/ 125 w 125"/>
                <a:gd name="T33" fmla="*/ 214 h 21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25" h="214">
                  <a:moveTo>
                    <a:pt x="121" y="206"/>
                  </a:moveTo>
                  <a:lnTo>
                    <a:pt x="125" y="208"/>
                  </a:lnTo>
                  <a:lnTo>
                    <a:pt x="7" y="0"/>
                  </a:lnTo>
                  <a:lnTo>
                    <a:pt x="0" y="3"/>
                  </a:lnTo>
                  <a:lnTo>
                    <a:pt x="118" y="210"/>
                  </a:lnTo>
                  <a:lnTo>
                    <a:pt x="123" y="213"/>
                  </a:lnTo>
                  <a:lnTo>
                    <a:pt x="118" y="210"/>
                  </a:lnTo>
                  <a:lnTo>
                    <a:pt x="121" y="214"/>
                  </a:lnTo>
                  <a:lnTo>
                    <a:pt x="123" y="213"/>
                  </a:lnTo>
                  <a:lnTo>
                    <a:pt x="121" y="20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Freeform 17"/>
            <p:cNvSpPr>
              <a:spLocks/>
            </p:cNvSpPr>
            <p:nvPr/>
          </p:nvSpPr>
          <p:spPr bwMode="auto">
            <a:xfrm>
              <a:off x="3234" y="3840"/>
              <a:ext cx="27" cy="17"/>
            </a:xfrm>
            <a:custGeom>
              <a:avLst/>
              <a:gdLst>
                <a:gd name="T0" fmla="*/ 24 w 27"/>
                <a:gd name="T1" fmla="*/ 0 h 17"/>
                <a:gd name="T2" fmla="*/ 24 w 27"/>
                <a:gd name="T3" fmla="*/ 0 h 17"/>
                <a:gd name="T4" fmla="*/ 0 w 27"/>
                <a:gd name="T5" fmla="*/ 10 h 17"/>
                <a:gd name="T6" fmla="*/ 2 w 27"/>
                <a:gd name="T7" fmla="*/ 17 h 17"/>
                <a:gd name="T8" fmla="*/ 27 w 27"/>
                <a:gd name="T9" fmla="*/ 7 h 17"/>
                <a:gd name="T10" fmla="*/ 27 w 27"/>
                <a:gd name="T11" fmla="*/ 7 h 17"/>
                <a:gd name="T12" fmla="*/ 24 w 2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7"/>
                <a:gd name="T22" fmla="*/ 0 h 17"/>
                <a:gd name="T23" fmla="*/ 27 w 2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7" h="17">
                  <a:moveTo>
                    <a:pt x="24" y="0"/>
                  </a:moveTo>
                  <a:lnTo>
                    <a:pt x="24" y="0"/>
                  </a:lnTo>
                  <a:lnTo>
                    <a:pt x="0" y="10"/>
                  </a:lnTo>
                  <a:lnTo>
                    <a:pt x="2" y="17"/>
                  </a:lnTo>
                  <a:lnTo>
                    <a:pt x="27" y="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Freeform 18"/>
            <p:cNvSpPr>
              <a:spLocks/>
            </p:cNvSpPr>
            <p:nvPr/>
          </p:nvSpPr>
          <p:spPr bwMode="auto">
            <a:xfrm>
              <a:off x="3258" y="3838"/>
              <a:ext cx="23" cy="15"/>
            </a:xfrm>
            <a:custGeom>
              <a:avLst/>
              <a:gdLst>
                <a:gd name="T0" fmla="*/ 23 w 23"/>
                <a:gd name="T1" fmla="*/ 11 h 15"/>
                <a:gd name="T2" fmla="*/ 23 w 23"/>
                <a:gd name="T3" fmla="*/ 11 h 15"/>
                <a:gd name="T4" fmla="*/ 18 w 23"/>
                <a:gd name="T5" fmla="*/ 6 h 15"/>
                <a:gd name="T6" fmla="*/ 12 w 23"/>
                <a:gd name="T7" fmla="*/ 2 h 15"/>
                <a:gd name="T8" fmla="*/ 6 w 23"/>
                <a:gd name="T9" fmla="*/ 0 h 15"/>
                <a:gd name="T10" fmla="*/ 0 w 23"/>
                <a:gd name="T11" fmla="*/ 2 h 15"/>
                <a:gd name="T12" fmla="*/ 3 w 23"/>
                <a:gd name="T13" fmla="*/ 9 h 15"/>
                <a:gd name="T14" fmla="*/ 6 w 23"/>
                <a:gd name="T15" fmla="*/ 9 h 15"/>
                <a:gd name="T16" fmla="*/ 10 w 23"/>
                <a:gd name="T17" fmla="*/ 9 h 15"/>
                <a:gd name="T18" fmla="*/ 13 w 23"/>
                <a:gd name="T19" fmla="*/ 13 h 15"/>
                <a:gd name="T20" fmla="*/ 15 w 23"/>
                <a:gd name="T21" fmla="*/ 15 h 15"/>
                <a:gd name="T22" fmla="*/ 15 w 23"/>
                <a:gd name="T23" fmla="*/ 15 h 15"/>
                <a:gd name="T24" fmla="*/ 23 w 23"/>
                <a:gd name="T25" fmla="*/ 11 h 1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3"/>
                <a:gd name="T40" fmla="*/ 0 h 15"/>
                <a:gd name="T41" fmla="*/ 23 w 23"/>
                <a:gd name="T42" fmla="*/ 15 h 1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3" h="15">
                  <a:moveTo>
                    <a:pt x="23" y="11"/>
                  </a:moveTo>
                  <a:lnTo>
                    <a:pt x="23" y="11"/>
                  </a:lnTo>
                  <a:lnTo>
                    <a:pt x="18" y="6"/>
                  </a:lnTo>
                  <a:lnTo>
                    <a:pt x="12" y="2"/>
                  </a:lnTo>
                  <a:lnTo>
                    <a:pt x="6" y="0"/>
                  </a:lnTo>
                  <a:lnTo>
                    <a:pt x="0" y="2"/>
                  </a:lnTo>
                  <a:lnTo>
                    <a:pt x="3" y="9"/>
                  </a:lnTo>
                  <a:lnTo>
                    <a:pt x="6" y="9"/>
                  </a:lnTo>
                  <a:lnTo>
                    <a:pt x="10" y="9"/>
                  </a:lnTo>
                  <a:lnTo>
                    <a:pt x="13" y="13"/>
                  </a:lnTo>
                  <a:lnTo>
                    <a:pt x="15" y="15"/>
                  </a:lnTo>
                  <a:lnTo>
                    <a:pt x="23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Freeform 19"/>
            <p:cNvSpPr>
              <a:spLocks/>
            </p:cNvSpPr>
            <p:nvPr/>
          </p:nvSpPr>
          <p:spPr bwMode="auto">
            <a:xfrm>
              <a:off x="3270" y="3849"/>
              <a:ext cx="12" cy="21"/>
            </a:xfrm>
            <a:custGeom>
              <a:avLst/>
              <a:gdLst>
                <a:gd name="T0" fmla="*/ 2 w 12"/>
                <a:gd name="T1" fmla="*/ 21 h 21"/>
                <a:gd name="T2" fmla="*/ 2 w 12"/>
                <a:gd name="T3" fmla="*/ 21 h 21"/>
                <a:gd name="T4" fmla="*/ 8 w 12"/>
                <a:gd name="T5" fmla="*/ 18 h 21"/>
                <a:gd name="T6" fmla="*/ 12 w 12"/>
                <a:gd name="T7" fmla="*/ 12 h 21"/>
                <a:gd name="T8" fmla="*/ 12 w 12"/>
                <a:gd name="T9" fmla="*/ 7 h 21"/>
                <a:gd name="T10" fmla="*/ 11 w 12"/>
                <a:gd name="T11" fmla="*/ 0 h 21"/>
                <a:gd name="T12" fmla="*/ 3 w 12"/>
                <a:gd name="T13" fmla="*/ 4 h 21"/>
                <a:gd name="T14" fmla="*/ 5 w 12"/>
                <a:gd name="T15" fmla="*/ 7 h 21"/>
                <a:gd name="T16" fmla="*/ 5 w 12"/>
                <a:gd name="T17" fmla="*/ 10 h 21"/>
                <a:gd name="T18" fmla="*/ 3 w 12"/>
                <a:gd name="T19" fmla="*/ 11 h 21"/>
                <a:gd name="T20" fmla="*/ 0 w 12"/>
                <a:gd name="T21" fmla="*/ 14 h 21"/>
                <a:gd name="T22" fmla="*/ 0 w 12"/>
                <a:gd name="T23" fmla="*/ 14 h 21"/>
                <a:gd name="T24" fmla="*/ 2 w 12"/>
                <a:gd name="T25" fmla="*/ 21 h 2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2"/>
                <a:gd name="T40" fmla="*/ 0 h 21"/>
                <a:gd name="T41" fmla="*/ 12 w 12"/>
                <a:gd name="T42" fmla="*/ 21 h 2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2" h="21">
                  <a:moveTo>
                    <a:pt x="2" y="21"/>
                  </a:moveTo>
                  <a:lnTo>
                    <a:pt x="2" y="21"/>
                  </a:lnTo>
                  <a:lnTo>
                    <a:pt x="8" y="18"/>
                  </a:lnTo>
                  <a:lnTo>
                    <a:pt x="12" y="12"/>
                  </a:lnTo>
                  <a:lnTo>
                    <a:pt x="12" y="7"/>
                  </a:lnTo>
                  <a:lnTo>
                    <a:pt x="11" y="0"/>
                  </a:lnTo>
                  <a:lnTo>
                    <a:pt x="3" y="4"/>
                  </a:lnTo>
                  <a:lnTo>
                    <a:pt x="5" y="7"/>
                  </a:lnTo>
                  <a:lnTo>
                    <a:pt x="5" y="10"/>
                  </a:lnTo>
                  <a:lnTo>
                    <a:pt x="3" y="11"/>
                  </a:lnTo>
                  <a:lnTo>
                    <a:pt x="0" y="14"/>
                  </a:lnTo>
                  <a:lnTo>
                    <a:pt x="2" y="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Freeform 20"/>
            <p:cNvSpPr>
              <a:spLocks/>
            </p:cNvSpPr>
            <p:nvPr/>
          </p:nvSpPr>
          <p:spPr bwMode="auto">
            <a:xfrm>
              <a:off x="3250" y="3858"/>
              <a:ext cx="22" cy="14"/>
            </a:xfrm>
            <a:custGeom>
              <a:avLst/>
              <a:gdLst>
                <a:gd name="T0" fmla="*/ 0 w 22"/>
                <a:gd name="T1" fmla="*/ 3 h 14"/>
                <a:gd name="T2" fmla="*/ 0 w 22"/>
                <a:gd name="T3" fmla="*/ 5 h 14"/>
                <a:gd name="T4" fmla="*/ 5 w 22"/>
                <a:gd name="T5" fmla="*/ 9 h 14"/>
                <a:gd name="T6" fmla="*/ 11 w 22"/>
                <a:gd name="T7" fmla="*/ 12 h 14"/>
                <a:gd name="T8" fmla="*/ 16 w 22"/>
                <a:gd name="T9" fmla="*/ 14 h 14"/>
                <a:gd name="T10" fmla="*/ 22 w 22"/>
                <a:gd name="T11" fmla="*/ 12 h 14"/>
                <a:gd name="T12" fmla="*/ 20 w 22"/>
                <a:gd name="T13" fmla="*/ 5 h 14"/>
                <a:gd name="T14" fmla="*/ 16 w 22"/>
                <a:gd name="T15" fmla="*/ 5 h 14"/>
                <a:gd name="T16" fmla="*/ 13 w 22"/>
                <a:gd name="T17" fmla="*/ 5 h 14"/>
                <a:gd name="T18" fmla="*/ 9 w 22"/>
                <a:gd name="T19" fmla="*/ 2 h 14"/>
                <a:gd name="T20" fmla="*/ 7 w 22"/>
                <a:gd name="T21" fmla="*/ 0 h 14"/>
                <a:gd name="T22" fmla="*/ 7 w 22"/>
                <a:gd name="T23" fmla="*/ 1 h 14"/>
                <a:gd name="T24" fmla="*/ 0 w 22"/>
                <a:gd name="T25" fmla="*/ 3 h 1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2"/>
                <a:gd name="T40" fmla="*/ 0 h 14"/>
                <a:gd name="T41" fmla="*/ 22 w 22"/>
                <a:gd name="T42" fmla="*/ 14 h 1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2" h="14">
                  <a:moveTo>
                    <a:pt x="0" y="3"/>
                  </a:moveTo>
                  <a:lnTo>
                    <a:pt x="0" y="5"/>
                  </a:lnTo>
                  <a:lnTo>
                    <a:pt x="5" y="9"/>
                  </a:lnTo>
                  <a:lnTo>
                    <a:pt x="11" y="12"/>
                  </a:lnTo>
                  <a:lnTo>
                    <a:pt x="16" y="14"/>
                  </a:lnTo>
                  <a:lnTo>
                    <a:pt x="22" y="12"/>
                  </a:lnTo>
                  <a:lnTo>
                    <a:pt x="20" y="5"/>
                  </a:lnTo>
                  <a:lnTo>
                    <a:pt x="16" y="5"/>
                  </a:lnTo>
                  <a:lnTo>
                    <a:pt x="13" y="5"/>
                  </a:lnTo>
                  <a:lnTo>
                    <a:pt x="9" y="2"/>
                  </a:lnTo>
                  <a:lnTo>
                    <a:pt x="7" y="0"/>
                  </a:lnTo>
                  <a:lnTo>
                    <a:pt x="7" y="1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Freeform 21"/>
            <p:cNvSpPr>
              <a:spLocks/>
            </p:cNvSpPr>
            <p:nvPr/>
          </p:nvSpPr>
          <p:spPr bwMode="auto">
            <a:xfrm>
              <a:off x="3249" y="3831"/>
              <a:ext cx="35" cy="30"/>
            </a:xfrm>
            <a:custGeom>
              <a:avLst/>
              <a:gdLst>
                <a:gd name="T0" fmla="*/ 13 w 35"/>
                <a:gd name="T1" fmla="*/ 16 h 30"/>
                <a:gd name="T2" fmla="*/ 9 w 35"/>
                <a:gd name="T3" fmla="*/ 9 h 30"/>
                <a:gd name="T4" fmla="*/ 3 w 35"/>
                <a:gd name="T5" fmla="*/ 12 h 30"/>
                <a:gd name="T6" fmla="*/ 0 w 35"/>
                <a:gd name="T7" fmla="*/ 19 h 30"/>
                <a:gd name="T8" fmla="*/ 0 w 35"/>
                <a:gd name="T9" fmla="*/ 25 h 30"/>
                <a:gd name="T10" fmla="*/ 1 w 35"/>
                <a:gd name="T11" fmla="*/ 30 h 30"/>
                <a:gd name="T12" fmla="*/ 8 w 35"/>
                <a:gd name="T13" fmla="*/ 28 h 30"/>
                <a:gd name="T14" fmla="*/ 7 w 35"/>
                <a:gd name="T15" fmla="*/ 25 h 30"/>
                <a:gd name="T16" fmla="*/ 7 w 35"/>
                <a:gd name="T17" fmla="*/ 19 h 30"/>
                <a:gd name="T18" fmla="*/ 8 w 35"/>
                <a:gd name="T19" fmla="*/ 19 h 30"/>
                <a:gd name="T20" fmla="*/ 12 w 35"/>
                <a:gd name="T21" fmla="*/ 16 h 30"/>
                <a:gd name="T22" fmla="*/ 8 w 35"/>
                <a:gd name="T23" fmla="*/ 9 h 30"/>
                <a:gd name="T24" fmla="*/ 13 w 35"/>
                <a:gd name="T25" fmla="*/ 16 h 30"/>
                <a:gd name="T26" fmla="*/ 35 w 35"/>
                <a:gd name="T27" fmla="*/ 0 h 30"/>
                <a:gd name="T28" fmla="*/ 9 w 35"/>
                <a:gd name="T29" fmla="*/ 9 h 30"/>
                <a:gd name="T30" fmla="*/ 13 w 35"/>
                <a:gd name="T31" fmla="*/ 16 h 3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35"/>
                <a:gd name="T49" fmla="*/ 0 h 30"/>
                <a:gd name="T50" fmla="*/ 35 w 35"/>
                <a:gd name="T51" fmla="*/ 30 h 3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35" h="30">
                  <a:moveTo>
                    <a:pt x="13" y="16"/>
                  </a:moveTo>
                  <a:lnTo>
                    <a:pt x="9" y="9"/>
                  </a:lnTo>
                  <a:lnTo>
                    <a:pt x="3" y="12"/>
                  </a:lnTo>
                  <a:lnTo>
                    <a:pt x="0" y="19"/>
                  </a:lnTo>
                  <a:lnTo>
                    <a:pt x="0" y="25"/>
                  </a:lnTo>
                  <a:lnTo>
                    <a:pt x="1" y="30"/>
                  </a:lnTo>
                  <a:lnTo>
                    <a:pt x="8" y="28"/>
                  </a:lnTo>
                  <a:lnTo>
                    <a:pt x="7" y="25"/>
                  </a:lnTo>
                  <a:lnTo>
                    <a:pt x="7" y="19"/>
                  </a:lnTo>
                  <a:lnTo>
                    <a:pt x="8" y="19"/>
                  </a:lnTo>
                  <a:lnTo>
                    <a:pt x="12" y="16"/>
                  </a:lnTo>
                  <a:lnTo>
                    <a:pt x="8" y="9"/>
                  </a:lnTo>
                  <a:lnTo>
                    <a:pt x="13" y="16"/>
                  </a:lnTo>
                  <a:lnTo>
                    <a:pt x="35" y="0"/>
                  </a:lnTo>
                  <a:lnTo>
                    <a:pt x="9" y="9"/>
                  </a:lnTo>
                  <a:lnTo>
                    <a:pt x="13" y="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" name="Freeform 22"/>
            <p:cNvSpPr>
              <a:spLocks/>
            </p:cNvSpPr>
            <p:nvPr/>
          </p:nvSpPr>
          <p:spPr bwMode="auto">
            <a:xfrm>
              <a:off x="3229" y="3840"/>
              <a:ext cx="33" cy="17"/>
            </a:xfrm>
            <a:custGeom>
              <a:avLst/>
              <a:gdLst>
                <a:gd name="T0" fmla="*/ 9 w 33"/>
                <a:gd name="T1" fmla="*/ 12 h 17"/>
                <a:gd name="T2" fmla="*/ 7 w 33"/>
                <a:gd name="T3" fmla="*/ 17 h 17"/>
                <a:gd name="T4" fmla="*/ 10 w 33"/>
                <a:gd name="T5" fmla="*/ 16 h 17"/>
                <a:gd name="T6" fmla="*/ 18 w 33"/>
                <a:gd name="T7" fmla="*/ 13 h 17"/>
                <a:gd name="T8" fmla="*/ 26 w 33"/>
                <a:gd name="T9" fmla="*/ 10 h 17"/>
                <a:gd name="T10" fmla="*/ 33 w 33"/>
                <a:gd name="T11" fmla="*/ 7 h 17"/>
                <a:gd name="T12" fmla="*/ 28 w 33"/>
                <a:gd name="T13" fmla="*/ 0 h 17"/>
                <a:gd name="T14" fmla="*/ 23 w 33"/>
                <a:gd name="T15" fmla="*/ 3 h 17"/>
                <a:gd name="T16" fmla="*/ 15 w 33"/>
                <a:gd name="T17" fmla="*/ 6 h 17"/>
                <a:gd name="T18" fmla="*/ 8 w 33"/>
                <a:gd name="T19" fmla="*/ 9 h 17"/>
                <a:gd name="T20" fmla="*/ 5 w 33"/>
                <a:gd name="T21" fmla="*/ 10 h 17"/>
                <a:gd name="T22" fmla="*/ 2 w 33"/>
                <a:gd name="T23" fmla="*/ 14 h 17"/>
                <a:gd name="T24" fmla="*/ 5 w 33"/>
                <a:gd name="T25" fmla="*/ 10 h 17"/>
                <a:gd name="T26" fmla="*/ 0 w 33"/>
                <a:gd name="T27" fmla="*/ 11 h 17"/>
                <a:gd name="T28" fmla="*/ 2 w 33"/>
                <a:gd name="T29" fmla="*/ 14 h 17"/>
                <a:gd name="T30" fmla="*/ 9 w 33"/>
                <a:gd name="T31" fmla="*/ 12 h 1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33"/>
                <a:gd name="T49" fmla="*/ 0 h 17"/>
                <a:gd name="T50" fmla="*/ 33 w 33"/>
                <a:gd name="T51" fmla="*/ 17 h 1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33" h="17">
                  <a:moveTo>
                    <a:pt x="9" y="12"/>
                  </a:moveTo>
                  <a:lnTo>
                    <a:pt x="7" y="17"/>
                  </a:lnTo>
                  <a:lnTo>
                    <a:pt x="10" y="16"/>
                  </a:lnTo>
                  <a:lnTo>
                    <a:pt x="18" y="13"/>
                  </a:lnTo>
                  <a:lnTo>
                    <a:pt x="26" y="10"/>
                  </a:lnTo>
                  <a:lnTo>
                    <a:pt x="33" y="7"/>
                  </a:lnTo>
                  <a:lnTo>
                    <a:pt x="28" y="0"/>
                  </a:lnTo>
                  <a:lnTo>
                    <a:pt x="23" y="3"/>
                  </a:lnTo>
                  <a:lnTo>
                    <a:pt x="15" y="6"/>
                  </a:lnTo>
                  <a:lnTo>
                    <a:pt x="8" y="9"/>
                  </a:lnTo>
                  <a:lnTo>
                    <a:pt x="5" y="10"/>
                  </a:lnTo>
                  <a:lnTo>
                    <a:pt x="2" y="14"/>
                  </a:lnTo>
                  <a:lnTo>
                    <a:pt x="5" y="10"/>
                  </a:lnTo>
                  <a:lnTo>
                    <a:pt x="0" y="11"/>
                  </a:lnTo>
                  <a:lnTo>
                    <a:pt x="2" y="14"/>
                  </a:lnTo>
                  <a:lnTo>
                    <a:pt x="9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" name="Freeform 23"/>
            <p:cNvSpPr>
              <a:spLocks/>
            </p:cNvSpPr>
            <p:nvPr/>
          </p:nvSpPr>
          <p:spPr bwMode="auto">
            <a:xfrm>
              <a:off x="3231" y="3852"/>
              <a:ext cx="53" cy="87"/>
            </a:xfrm>
            <a:custGeom>
              <a:avLst/>
              <a:gdLst>
                <a:gd name="T0" fmla="*/ 48 w 53"/>
                <a:gd name="T1" fmla="*/ 79 h 87"/>
                <a:gd name="T2" fmla="*/ 53 w 53"/>
                <a:gd name="T3" fmla="*/ 81 h 87"/>
                <a:gd name="T4" fmla="*/ 7 w 53"/>
                <a:gd name="T5" fmla="*/ 0 h 87"/>
                <a:gd name="T6" fmla="*/ 0 w 53"/>
                <a:gd name="T7" fmla="*/ 2 h 87"/>
                <a:gd name="T8" fmla="*/ 46 w 53"/>
                <a:gd name="T9" fmla="*/ 83 h 87"/>
                <a:gd name="T10" fmla="*/ 51 w 53"/>
                <a:gd name="T11" fmla="*/ 86 h 87"/>
                <a:gd name="T12" fmla="*/ 46 w 53"/>
                <a:gd name="T13" fmla="*/ 83 h 87"/>
                <a:gd name="T14" fmla="*/ 48 w 53"/>
                <a:gd name="T15" fmla="*/ 87 h 87"/>
                <a:gd name="T16" fmla="*/ 51 w 53"/>
                <a:gd name="T17" fmla="*/ 86 h 87"/>
                <a:gd name="T18" fmla="*/ 48 w 53"/>
                <a:gd name="T19" fmla="*/ 79 h 8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3"/>
                <a:gd name="T31" fmla="*/ 0 h 87"/>
                <a:gd name="T32" fmla="*/ 53 w 53"/>
                <a:gd name="T33" fmla="*/ 87 h 8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3" h="87">
                  <a:moveTo>
                    <a:pt x="48" y="79"/>
                  </a:moveTo>
                  <a:lnTo>
                    <a:pt x="53" y="81"/>
                  </a:lnTo>
                  <a:lnTo>
                    <a:pt x="7" y="0"/>
                  </a:lnTo>
                  <a:lnTo>
                    <a:pt x="0" y="2"/>
                  </a:lnTo>
                  <a:lnTo>
                    <a:pt x="46" y="83"/>
                  </a:lnTo>
                  <a:lnTo>
                    <a:pt x="51" y="86"/>
                  </a:lnTo>
                  <a:lnTo>
                    <a:pt x="46" y="83"/>
                  </a:lnTo>
                  <a:lnTo>
                    <a:pt x="48" y="87"/>
                  </a:lnTo>
                  <a:lnTo>
                    <a:pt x="51" y="86"/>
                  </a:lnTo>
                  <a:lnTo>
                    <a:pt x="48" y="7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Freeform 24"/>
            <p:cNvSpPr>
              <a:spLocks/>
            </p:cNvSpPr>
            <p:nvPr/>
          </p:nvSpPr>
          <p:spPr bwMode="auto">
            <a:xfrm>
              <a:off x="3279" y="3744"/>
              <a:ext cx="503" cy="194"/>
            </a:xfrm>
            <a:custGeom>
              <a:avLst/>
              <a:gdLst>
                <a:gd name="T0" fmla="*/ 494 w 503"/>
                <a:gd name="T1" fmla="*/ 5 h 194"/>
                <a:gd name="T2" fmla="*/ 496 w 503"/>
                <a:gd name="T3" fmla="*/ 0 h 194"/>
                <a:gd name="T4" fmla="*/ 0 w 503"/>
                <a:gd name="T5" fmla="*/ 187 h 194"/>
                <a:gd name="T6" fmla="*/ 3 w 503"/>
                <a:gd name="T7" fmla="*/ 194 h 194"/>
                <a:gd name="T8" fmla="*/ 498 w 503"/>
                <a:gd name="T9" fmla="*/ 7 h 194"/>
                <a:gd name="T10" fmla="*/ 501 w 503"/>
                <a:gd name="T11" fmla="*/ 2 h 194"/>
                <a:gd name="T12" fmla="*/ 498 w 503"/>
                <a:gd name="T13" fmla="*/ 7 h 194"/>
                <a:gd name="T14" fmla="*/ 503 w 503"/>
                <a:gd name="T15" fmla="*/ 6 h 194"/>
                <a:gd name="T16" fmla="*/ 501 w 503"/>
                <a:gd name="T17" fmla="*/ 2 h 194"/>
                <a:gd name="T18" fmla="*/ 494 w 503"/>
                <a:gd name="T19" fmla="*/ 5 h 19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03"/>
                <a:gd name="T31" fmla="*/ 0 h 194"/>
                <a:gd name="T32" fmla="*/ 503 w 503"/>
                <a:gd name="T33" fmla="*/ 194 h 19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03" h="194">
                  <a:moveTo>
                    <a:pt x="494" y="5"/>
                  </a:moveTo>
                  <a:lnTo>
                    <a:pt x="496" y="0"/>
                  </a:lnTo>
                  <a:lnTo>
                    <a:pt x="0" y="187"/>
                  </a:lnTo>
                  <a:lnTo>
                    <a:pt x="3" y="194"/>
                  </a:lnTo>
                  <a:lnTo>
                    <a:pt x="498" y="7"/>
                  </a:lnTo>
                  <a:lnTo>
                    <a:pt x="501" y="2"/>
                  </a:lnTo>
                  <a:lnTo>
                    <a:pt x="498" y="7"/>
                  </a:lnTo>
                  <a:lnTo>
                    <a:pt x="503" y="6"/>
                  </a:lnTo>
                  <a:lnTo>
                    <a:pt x="501" y="2"/>
                  </a:lnTo>
                  <a:lnTo>
                    <a:pt x="494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" name="Freeform 25"/>
            <p:cNvSpPr>
              <a:spLocks/>
            </p:cNvSpPr>
            <p:nvPr/>
          </p:nvSpPr>
          <p:spPr bwMode="auto">
            <a:xfrm>
              <a:off x="3436" y="3151"/>
              <a:ext cx="344" cy="598"/>
            </a:xfrm>
            <a:custGeom>
              <a:avLst/>
              <a:gdLst>
                <a:gd name="T0" fmla="*/ 5 w 344"/>
                <a:gd name="T1" fmla="*/ 8 h 598"/>
                <a:gd name="T2" fmla="*/ 0 w 344"/>
                <a:gd name="T3" fmla="*/ 6 h 598"/>
                <a:gd name="T4" fmla="*/ 337 w 344"/>
                <a:gd name="T5" fmla="*/ 598 h 598"/>
                <a:gd name="T6" fmla="*/ 344 w 344"/>
                <a:gd name="T7" fmla="*/ 595 h 598"/>
                <a:gd name="T8" fmla="*/ 7 w 344"/>
                <a:gd name="T9" fmla="*/ 3 h 598"/>
                <a:gd name="T10" fmla="*/ 3 w 344"/>
                <a:gd name="T11" fmla="*/ 1 h 598"/>
                <a:gd name="T12" fmla="*/ 7 w 344"/>
                <a:gd name="T13" fmla="*/ 3 h 598"/>
                <a:gd name="T14" fmla="*/ 5 w 344"/>
                <a:gd name="T15" fmla="*/ 0 h 598"/>
                <a:gd name="T16" fmla="*/ 3 w 344"/>
                <a:gd name="T17" fmla="*/ 1 h 598"/>
                <a:gd name="T18" fmla="*/ 5 w 344"/>
                <a:gd name="T19" fmla="*/ 8 h 59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44"/>
                <a:gd name="T31" fmla="*/ 0 h 598"/>
                <a:gd name="T32" fmla="*/ 344 w 344"/>
                <a:gd name="T33" fmla="*/ 598 h 59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44" h="598">
                  <a:moveTo>
                    <a:pt x="5" y="8"/>
                  </a:moveTo>
                  <a:lnTo>
                    <a:pt x="0" y="6"/>
                  </a:lnTo>
                  <a:lnTo>
                    <a:pt x="337" y="598"/>
                  </a:lnTo>
                  <a:lnTo>
                    <a:pt x="344" y="595"/>
                  </a:lnTo>
                  <a:lnTo>
                    <a:pt x="7" y="3"/>
                  </a:lnTo>
                  <a:lnTo>
                    <a:pt x="3" y="1"/>
                  </a:lnTo>
                  <a:lnTo>
                    <a:pt x="7" y="3"/>
                  </a:lnTo>
                  <a:lnTo>
                    <a:pt x="5" y="0"/>
                  </a:lnTo>
                  <a:lnTo>
                    <a:pt x="3" y="1"/>
                  </a:lnTo>
                  <a:lnTo>
                    <a:pt x="5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" name="Freeform 26"/>
            <p:cNvSpPr>
              <a:spLocks/>
            </p:cNvSpPr>
            <p:nvPr/>
          </p:nvSpPr>
          <p:spPr bwMode="auto">
            <a:xfrm>
              <a:off x="2937" y="3152"/>
              <a:ext cx="504" cy="192"/>
            </a:xfrm>
            <a:custGeom>
              <a:avLst/>
              <a:gdLst>
                <a:gd name="T0" fmla="*/ 9 w 504"/>
                <a:gd name="T1" fmla="*/ 186 h 192"/>
                <a:gd name="T2" fmla="*/ 7 w 504"/>
                <a:gd name="T3" fmla="*/ 192 h 192"/>
                <a:gd name="T4" fmla="*/ 504 w 504"/>
                <a:gd name="T5" fmla="*/ 7 h 192"/>
                <a:gd name="T6" fmla="*/ 502 w 504"/>
                <a:gd name="T7" fmla="*/ 0 h 192"/>
                <a:gd name="T8" fmla="*/ 5 w 504"/>
                <a:gd name="T9" fmla="*/ 185 h 192"/>
                <a:gd name="T10" fmla="*/ 2 w 504"/>
                <a:gd name="T11" fmla="*/ 191 h 192"/>
                <a:gd name="T12" fmla="*/ 5 w 504"/>
                <a:gd name="T13" fmla="*/ 185 h 192"/>
                <a:gd name="T14" fmla="*/ 0 w 504"/>
                <a:gd name="T15" fmla="*/ 186 h 192"/>
                <a:gd name="T16" fmla="*/ 2 w 504"/>
                <a:gd name="T17" fmla="*/ 191 h 192"/>
                <a:gd name="T18" fmla="*/ 9 w 504"/>
                <a:gd name="T19" fmla="*/ 186 h 19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04"/>
                <a:gd name="T31" fmla="*/ 0 h 192"/>
                <a:gd name="T32" fmla="*/ 504 w 504"/>
                <a:gd name="T33" fmla="*/ 192 h 19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04" h="192">
                  <a:moveTo>
                    <a:pt x="9" y="186"/>
                  </a:moveTo>
                  <a:lnTo>
                    <a:pt x="7" y="192"/>
                  </a:lnTo>
                  <a:lnTo>
                    <a:pt x="504" y="7"/>
                  </a:lnTo>
                  <a:lnTo>
                    <a:pt x="502" y="0"/>
                  </a:lnTo>
                  <a:lnTo>
                    <a:pt x="5" y="185"/>
                  </a:lnTo>
                  <a:lnTo>
                    <a:pt x="2" y="191"/>
                  </a:lnTo>
                  <a:lnTo>
                    <a:pt x="5" y="185"/>
                  </a:lnTo>
                  <a:lnTo>
                    <a:pt x="0" y="186"/>
                  </a:lnTo>
                  <a:lnTo>
                    <a:pt x="2" y="191"/>
                  </a:lnTo>
                  <a:lnTo>
                    <a:pt x="9" y="18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" name="Freeform 27"/>
            <p:cNvSpPr>
              <a:spLocks/>
            </p:cNvSpPr>
            <p:nvPr/>
          </p:nvSpPr>
          <p:spPr bwMode="auto">
            <a:xfrm>
              <a:off x="2939" y="3338"/>
              <a:ext cx="46" cy="74"/>
            </a:xfrm>
            <a:custGeom>
              <a:avLst/>
              <a:gdLst>
                <a:gd name="T0" fmla="*/ 41 w 46"/>
                <a:gd name="T1" fmla="*/ 66 h 74"/>
                <a:gd name="T2" fmla="*/ 46 w 46"/>
                <a:gd name="T3" fmla="*/ 67 h 74"/>
                <a:gd name="T4" fmla="*/ 7 w 46"/>
                <a:gd name="T5" fmla="*/ 0 h 74"/>
                <a:gd name="T6" fmla="*/ 0 w 46"/>
                <a:gd name="T7" fmla="*/ 5 h 74"/>
                <a:gd name="T8" fmla="*/ 39 w 46"/>
                <a:gd name="T9" fmla="*/ 72 h 74"/>
                <a:gd name="T10" fmla="*/ 44 w 46"/>
                <a:gd name="T11" fmla="*/ 73 h 74"/>
                <a:gd name="T12" fmla="*/ 39 w 46"/>
                <a:gd name="T13" fmla="*/ 72 h 74"/>
                <a:gd name="T14" fmla="*/ 41 w 46"/>
                <a:gd name="T15" fmla="*/ 74 h 74"/>
                <a:gd name="T16" fmla="*/ 44 w 46"/>
                <a:gd name="T17" fmla="*/ 73 h 74"/>
                <a:gd name="T18" fmla="*/ 41 w 46"/>
                <a:gd name="T19" fmla="*/ 66 h 7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6"/>
                <a:gd name="T31" fmla="*/ 0 h 74"/>
                <a:gd name="T32" fmla="*/ 46 w 46"/>
                <a:gd name="T33" fmla="*/ 74 h 7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6" h="74">
                  <a:moveTo>
                    <a:pt x="41" y="66"/>
                  </a:moveTo>
                  <a:lnTo>
                    <a:pt x="46" y="67"/>
                  </a:lnTo>
                  <a:lnTo>
                    <a:pt x="7" y="0"/>
                  </a:lnTo>
                  <a:lnTo>
                    <a:pt x="0" y="5"/>
                  </a:lnTo>
                  <a:lnTo>
                    <a:pt x="39" y="72"/>
                  </a:lnTo>
                  <a:lnTo>
                    <a:pt x="44" y="73"/>
                  </a:lnTo>
                  <a:lnTo>
                    <a:pt x="39" y="72"/>
                  </a:lnTo>
                  <a:lnTo>
                    <a:pt x="41" y="74"/>
                  </a:lnTo>
                  <a:lnTo>
                    <a:pt x="44" y="73"/>
                  </a:lnTo>
                  <a:lnTo>
                    <a:pt x="41" y="6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" name="Freeform 28"/>
            <p:cNvSpPr>
              <a:spLocks/>
            </p:cNvSpPr>
            <p:nvPr/>
          </p:nvSpPr>
          <p:spPr bwMode="auto">
            <a:xfrm>
              <a:off x="2980" y="3401"/>
              <a:ext cx="19" cy="10"/>
            </a:xfrm>
            <a:custGeom>
              <a:avLst/>
              <a:gdLst>
                <a:gd name="T0" fmla="*/ 11 w 19"/>
                <a:gd name="T1" fmla="*/ 3 h 10"/>
                <a:gd name="T2" fmla="*/ 12 w 19"/>
                <a:gd name="T3" fmla="*/ 0 h 10"/>
                <a:gd name="T4" fmla="*/ 11 w 19"/>
                <a:gd name="T5" fmla="*/ 0 h 10"/>
                <a:gd name="T6" fmla="*/ 6 w 19"/>
                <a:gd name="T7" fmla="*/ 1 h 10"/>
                <a:gd name="T8" fmla="*/ 3 w 19"/>
                <a:gd name="T9" fmla="*/ 3 h 10"/>
                <a:gd name="T10" fmla="*/ 0 w 19"/>
                <a:gd name="T11" fmla="*/ 3 h 10"/>
                <a:gd name="T12" fmla="*/ 3 w 19"/>
                <a:gd name="T13" fmla="*/ 10 h 10"/>
                <a:gd name="T14" fmla="*/ 5 w 19"/>
                <a:gd name="T15" fmla="*/ 10 h 10"/>
                <a:gd name="T16" fmla="*/ 9 w 19"/>
                <a:gd name="T17" fmla="*/ 8 h 10"/>
                <a:gd name="T18" fmla="*/ 13 w 19"/>
                <a:gd name="T19" fmla="*/ 7 h 10"/>
                <a:gd name="T20" fmla="*/ 17 w 19"/>
                <a:gd name="T21" fmla="*/ 4 h 10"/>
                <a:gd name="T22" fmla="*/ 18 w 19"/>
                <a:gd name="T23" fmla="*/ 1 h 10"/>
                <a:gd name="T24" fmla="*/ 17 w 19"/>
                <a:gd name="T25" fmla="*/ 4 h 10"/>
                <a:gd name="T26" fmla="*/ 19 w 19"/>
                <a:gd name="T27" fmla="*/ 2 h 10"/>
                <a:gd name="T28" fmla="*/ 18 w 19"/>
                <a:gd name="T29" fmla="*/ 1 h 10"/>
                <a:gd name="T30" fmla="*/ 11 w 19"/>
                <a:gd name="T31" fmla="*/ 3 h 1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9"/>
                <a:gd name="T49" fmla="*/ 0 h 10"/>
                <a:gd name="T50" fmla="*/ 19 w 19"/>
                <a:gd name="T51" fmla="*/ 10 h 1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9" h="10">
                  <a:moveTo>
                    <a:pt x="11" y="3"/>
                  </a:moveTo>
                  <a:lnTo>
                    <a:pt x="12" y="0"/>
                  </a:lnTo>
                  <a:lnTo>
                    <a:pt x="11" y="0"/>
                  </a:lnTo>
                  <a:lnTo>
                    <a:pt x="6" y="1"/>
                  </a:lnTo>
                  <a:lnTo>
                    <a:pt x="3" y="3"/>
                  </a:lnTo>
                  <a:lnTo>
                    <a:pt x="0" y="3"/>
                  </a:lnTo>
                  <a:lnTo>
                    <a:pt x="3" y="10"/>
                  </a:lnTo>
                  <a:lnTo>
                    <a:pt x="5" y="10"/>
                  </a:lnTo>
                  <a:lnTo>
                    <a:pt x="9" y="8"/>
                  </a:lnTo>
                  <a:lnTo>
                    <a:pt x="13" y="7"/>
                  </a:lnTo>
                  <a:lnTo>
                    <a:pt x="17" y="4"/>
                  </a:lnTo>
                  <a:lnTo>
                    <a:pt x="18" y="1"/>
                  </a:lnTo>
                  <a:lnTo>
                    <a:pt x="17" y="4"/>
                  </a:lnTo>
                  <a:lnTo>
                    <a:pt x="19" y="2"/>
                  </a:lnTo>
                  <a:lnTo>
                    <a:pt x="18" y="1"/>
                  </a:lnTo>
                  <a:lnTo>
                    <a:pt x="11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" name="Freeform 29"/>
            <p:cNvSpPr>
              <a:spLocks/>
            </p:cNvSpPr>
            <p:nvPr/>
          </p:nvSpPr>
          <p:spPr bwMode="auto">
            <a:xfrm>
              <a:off x="2989" y="3385"/>
              <a:ext cx="13" cy="19"/>
            </a:xfrm>
            <a:custGeom>
              <a:avLst/>
              <a:gdLst>
                <a:gd name="T0" fmla="*/ 10 w 13"/>
                <a:gd name="T1" fmla="*/ 0 h 19"/>
                <a:gd name="T2" fmla="*/ 10 w 13"/>
                <a:gd name="T3" fmla="*/ 0 h 19"/>
                <a:gd name="T4" fmla="*/ 6 w 13"/>
                <a:gd name="T5" fmla="*/ 4 h 19"/>
                <a:gd name="T6" fmla="*/ 2 w 13"/>
                <a:gd name="T7" fmla="*/ 9 h 19"/>
                <a:gd name="T8" fmla="*/ 0 w 13"/>
                <a:gd name="T9" fmla="*/ 13 h 19"/>
                <a:gd name="T10" fmla="*/ 2 w 13"/>
                <a:gd name="T11" fmla="*/ 19 h 19"/>
                <a:gd name="T12" fmla="*/ 9 w 13"/>
                <a:gd name="T13" fmla="*/ 17 h 19"/>
                <a:gd name="T14" fmla="*/ 9 w 13"/>
                <a:gd name="T15" fmla="*/ 13 h 19"/>
                <a:gd name="T16" fmla="*/ 9 w 13"/>
                <a:gd name="T17" fmla="*/ 11 h 19"/>
                <a:gd name="T18" fmla="*/ 10 w 13"/>
                <a:gd name="T19" fmla="*/ 9 h 19"/>
                <a:gd name="T20" fmla="*/ 13 w 13"/>
                <a:gd name="T21" fmla="*/ 7 h 19"/>
                <a:gd name="T22" fmla="*/ 13 w 13"/>
                <a:gd name="T23" fmla="*/ 7 h 19"/>
                <a:gd name="T24" fmla="*/ 10 w 13"/>
                <a:gd name="T25" fmla="*/ 0 h 1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3"/>
                <a:gd name="T40" fmla="*/ 0 h 19"/>
                <a:gd name="T41" fmla="*/ 13 w 13"/>
                <a:gd name="T42" fmla="*/ 19 h 1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3" h="19">
                  <a:moveTo>
                    <a:pt x="10" y="0"/>
                  </a:moveTo>
                  <a:lnTo>
                    <a:pt x="10" y="0"/>
                  </a:lnTo>
                  <a:lnTo>
                    <a:pt x="6" y="4"/>
                  </a:lnTo>
                  <a:lnTo>
                    <a:pt x="2" y="9"/>
                  </a:lnTo>
                  <a:lnTo>
                    <a:pt x="0" y="13"/>
                  </a:lnTo>
                  <a:lnTo>
                    <a:pt x="2" y="19"/>
                  </a:lnTo>
                  <a:lnTo>
                    <a:pt x="9" y="17"/>
                  </a:lnTo>
                  <a:lnTo>
                    <a:pt x="9" y="13"/>
                  </a:lnTo>
                  <a:lnTo>
                    <a:pt x="9" y="11"/>
                  </a:lnTo>
                  <a:lnTo>
                    <a:pt x="10" y="9"/>
                  </a:lnTo>
                  <a:lnTo>
                    <a:pt x="13" y="7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" name="Freeform 30"/>
            <p:cNvSpPr>
              <a:spLocks/>
            </p:cNvSpPr>
            <p:nvPr/>
          </p:nvSpPr>
          <p:spPr bwMode="auto">
            <a:xfrm>
              <a:off x="2999" y="3383"/>
              <a:ext cx="22" cy="15"/>
            </a:xfrm>
            <a:custGeom>
              <a:avLst/>
              <a:gdLst>
                <a:gd name="T0" fmla="*/ 22 w 22"/>
                <a:gd name="T1" fmla="*/ 11 h 15"/>
                <a:gd name="T2" fmla="*/ 22 w 22"/>
                <a:gd name="T3" fmla="*/ 11 h 15"/>
                <a:gd name="T4" fmla="*/ 18 w 22"/>
                <a:gd name="T5" fmla="*/ 7 h 15"/>
                <a:gd name="T6" fmla="*/ 13 w 22"/>
                <a:gd name="T7" fmla="*/ 2 h 15"/>
                <a:gd name="T8" fmla="*/ 6 w 22"/>
                <a:gd name="T9" fmla="*/ 0 h 15"/>
                <a:gd name="T10" fmla="*/ 0 w 22"/>
                <a:gd name="T11" fmla="*/ 2 h 15"/>
                <a:gd name="T12" fmla="*/ 3 w 22"/>
                <a:gd name="T13" fmla="*/ 9 h 15"/>
                <a:gd name="T14" fmla="*/ 6 w 22"/>
                <a:gd name="T15" fmla="*/ 9 h 15"/>
                <a:gd name="T16" fmla="*/ 11 w 22"/>
                <a:gd name="T17" fmla="*/ 9 h 15"/>
                <a:gd name="T18" fmla="*/ 13 w 22"/>
                <a:gd name="T19" fmla="*/ 12 h 15"/>
                <a:gd name="T20" fmla="*/ 15 w 22"/>
                <a:gd name="T21" fmla="*/ 15 h 15"/>
                <a:gd name="T22" fmla="*/ 15 w 22"/>
                <a:gd name="T23" fmla="*/ 15 h 15"/>
                <a:gd name="T24" fmla="*/ 22 w 22"/>
                <a:gd name="T25" fmla="*/ 11 h 1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2"/>
                <a:gd name="T40" fmla="*/ 0 h 15"/>
                <a:gd name="T41" fmla="*/ 22 w 22"/>
                <a:gd name="T42" fmla="*/ 15 h 1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2" h="15">
                  <a:moveTo>
                    <a:pt x="22" y="11"/>
                  </a:moveTo>
                  <a:lnTo>
                    <a:pt x="22" y="11"/>
                  </a:lnTo>
                  <a:lnTo>
                    <a:pt x="18" y="7"/>
                  </a:lnTo>
                  <a:lnTo>
                    <a:pt x="13" y="2"/>
                  </a:lnTo>
                  <a:lnTo>
                    <a:pt x="6" y="0"/>
                  </a:lnTo>
                  <a:lnTo>
                    <a:pt x="0" y="2"/>
                  </a:lnTo>
                  <a:lnTo>
                    <a:pt x="3" y="9"/>
                  </a:lnTo>
                  <a:lnTo>
                    <a:pt x="6" y="9"/>
                  </a:lnTo>
                  <a:lnTo>
                    <a:pt x="11" y="9"/>
                  </a:lnTo>
                  <a:lnTo>
                    <a:pt x="13" y="12"/>
                  </a:lnTo>
                  <a:lnTo>
                    <a:pt x="15" y="15"/>
                  </a:lnTo>
                  <a:lnTo>
                    <a:pt x="22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" name="Freeform 31"/>
            <p:cNvSpPr>
              <a:spLocks/>
            </p:cNvSpPr>
            <p:nvPr/>
          </p:nvSpPr>
          <p:spPr bwMode="auto">
            <a:xfrm>
              <a:off x="3012" y="3394"/>
              <a:ext cx="11" cy="21"/>
            </a:xfrm>
            <a:custGeom>
              <a:avLst/>
              <a:gdLst>
                <a:gd name="T0" fmla="*/ 2 w 11"/>
                <a:gd name="T1" fmla="*/ 21 h 21"/>
                <a:gd name="T2" fmla="*/ 2 w 11"/>
                <a:gd name="T3" fmla="*/ 21 h 21"/>
                <a:gd name="T4" fmla="*/ 7 w 11"/>
                <a:gd name="T5" fmla="*/ 17 h 21"/>
                <a:gd name="T6" fmla="*/ 11 w 11"/>
                <a:gd name="T7" fmla="*/ 12 h 21"/>
                <a:gd name="T8" fmla="*/ 11 w 11"/>
                <a:gd name="T9" fmla="*/ 7 h 21"/>
                <a:gd name="T10" fmla="*/ 9 w 11"/>
                <a:gd name="T11" fmla="*/ 0 h 21"/>
                <a:gd name="T12" fmla="*/ 2 w 11"/>
                <a:gd name="T13" fmla="*/ 4 h 21"/>
                <a:gd name="T14" fmla="*/ 4 w 11"/>
                <a:gd name="T15" fmla="*/ 7 h 21"/>
                <a:gd name="T16" fmla="*/ 4 w 11"/>
                <a:gd name="T17" fmla="*/ 10 h 21"/>
                <a:gd name="T18" fmla="*/ 2 w 11"/>
                <a:gd name="T19" fmla="*/ 12 h 21"/>
                <a:gd name="T20" fmla="*/ 0 w 11"/>
                <a:gd name="T21" fmla="*/ 14 h 21"/>
                <a:gd name="T22" fmla="*/ 0 w 11"/>
                <a:gd name="T23" fmla="*/ 14 h 21"/>
                <a:gd name="T24" fmla="*/ 2 w 11"/>
                <a:gd name="T25" fmla="*/ 21 h 2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1"/>
                <a:gd name="T40" fmla="*/ 0 h 21"/>
                <a:gd name="T41" fmla="*/ 11 w 11"/>
                <a:gd name="T42" fmla="*/ 21 h 2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1" h="21">
                  <a:moveTo>
                    <a:pt x="2" y="21"/>
                  </a:moveTo>
                  <a:lnTo>
                    <a:pt x="2" y="21"/>
                  </a:lnTo>
                  <a:lnTo>
                    <a:pt x="7" y="17"/>
                  </a:lnTo>
                  <a:lnTo>
                    <a:pt x="11" y="12"/>
                  </a:lnTo>
                  <a:lnTo>
                    <a:pt x="11" y="7"/>
                  </a:lnTo>
                  <a:lnTo>
                    <a:pt x="9" y="0"/>
                  </a:lnTo>
                  <a:lnTo>
                    <a:pt x="2" y="4"/>
                  </a:lnTo>
                  <a:lnTo>
                    <a:pt x="4" y="7"/>
                  </a:lnTo>
                  <a:lnTo>
                    <a:pt x="4" y="10"/>
                  </a:lnTo>
                  <a:lnTo>
                    <a:pt x="2" y="12"/>
                  </a:lnTo>
                  <a:lnTo>
                    <a:pt x="0" y="14"/>
                  </a:lnTo>
                  <a:lnTo>
                    <a:pt x="2" y="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" name="Freeform 32"/>
            <p:cNvSpPr>
              <a:spLocks/>
            </p:cNvSpPr>
            <p:nvPr/>
          </p:nvSpPr>
          <p:spPr bwMode="auto">
            <a:xfrm>
              <a:off x="2991" y="3399"/>
              <a:ext cx="23" cy="16"/>
            </a:xfrm>
            <a:custGeom>
              <a:avLst/>
              <a:gdLst>
                <a:gd name="T0" fmla="*/ 5 w 23"/>
                <a:gd name="T1" fmla="*/ 7 h 16"/>
                <a:gd name="T2" fmla="*/ 0 w 23"/>
                <a:gd name="T3" fmla="*/ 6 h 16"/>
                <a:gd name="T4" fmla="*/ 5 w 23"/>
                <a:gd name="T5" fmla="*/ 11 h 16"/>
                <a:gd name="T6" fmla="*/ 11 w 23"/>
                <a:gd name="T7" fmla="*/ 14 h 16"/>
                <a:gd name="T8" fmla="*/ 16 w 23"/>
                <a:gd name="T9" fmla="*/ 16 h 16"/>
                <a:gd name="T10" fmla="*/ 23 w 23"/>
                <a:gd name="T11" fmla="*/ 16 h 16"/>
                <a:gd name="T12" fmla="*/ 21 w 23"/>
                <a:gd name="T13" fmla="*/ 9 h 16"/>
                <a:gd name="T14" fmla="*/ 16 w 23"/>
                <a:gd name="T15" fmla="*/ 9 h 16"/>
                <a:gd name="T16" fmla="*/ 13 w 23"/>
                <a:gd name="T17" fmla="*/ 7 h 16"/>
                <a:gd name="T18" fmla="*/ 9 w 23"/>
                <a:gd name="T19" fmla="*/ 4 h 16"/>
                <a:gd name="T20" fmla="*/ 7 w 23"/>
                <a:gd name="T21" fmla="*/ 2 h 16"/>
                <a:gd name="T22" fmla="*/ 2 w 23"/>
                <a:gd name="T23" fmla="*/ 0 h 16"/>
                <a:gd name="T24" fmla="*/ 5 w 23"/>
                <a:gd name="T25" fmla="*/ 7 h 1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3"/>
                <a:gd name="T40" fmla="*/ 0 h 16"/>
                <a:gd name="T41" fmla="*/ 23 w 23"/>
                <a:gd name="T42" fmla="*/ 16 h 1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3" h="16">
                  <a:moveTo>
                    <a:pt x="5" y="7"/>
                  </a:moveTo>
                  <a:lnTo>
                    <a:pt x="0" y="6"/>
                  </a:lnTo>
                  <a:lnTo>
                    <a:pt x="5" y="11"/>
                  </a:lnTo>
                  <a:lnTo>
                    <a:pt x="11" y="14"/>
                  </a:lnTo>
                  <a:lnTo>
                    <a:pt x="16" y="16"/>
                  </a:lnTo>
                  <a:lnTo>
                    <a:pt x="23" y="16"/>
                  </a:lnTo>
                  <a:lnTo>
                    <a:pt x="21" y="9"/>
                  </a:lnTo>
                  <a:lnTo>
                    <a:pt x="16" y="9"/>
                  </a:lnTo>
                  <a:lnTo>
                    <a:pt x="13" y="7"/>
                  </a:lnTo>
                  <a:lnTo>
                    <a:pt x="9" y="4"/>
                  </a:lnTo>
                  <a:lnTo>
                    <a:pt x="7" y="2"/>
                  </a:lnTo>
                  <a:lnTo>
                    <a:pt x="2" y="0"/>
                  </a:lnTo>
                  <a:lnTo>
                    <a:pt x="5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" name="Freeform 33"/>
            <p:cNvSpPr>
              <a:spLocks/>
            </p:cNvSpPr>
            <p:nvPr/>
          </p:nvSpPr>
          <p:spPr bwMode="auto">
            <a:xfrm>
              <a:off x="2977" y="3391"/>
              <a:ext cx="19" cy="20"/>
            </a:xfrm>
            <a:custGeom>
              <a:avLst/>
              <a:gdLst>
                <a:gd name="T0" fmla="*/ 8 w 19"/>
                <a:gd name="T1" fmla="*/ 15 h 20"/>
                <a:gd name="T2" fmla="*/ 0 w 19"/>
                <a:gd name="T3" fmla="*/ 17 h 20"/>
                <a:gd name="T4" fmla="*/ 8 w 19"/>
                <a:gd name="T5" fmla="*/ 20 h 20"/>
                <a:gd name="T6" fmla="*/ 13 w 19"/>
                <a:gd name="T7" fmla="*/ 18 h 20"/>
                <a:gd name="T8" fmla="*/ 16 w 19"/>
                <a:gd name="T9" fmla="*/ 17 h 20"/>
                <a:gd name="T10" fmla="*/ 19 w 19"/>
                <a:gd name="T11" fmla="*/ 15 h 20"/>
                <a:gd name="T12" fmla="*/ 16 w 19"/>
                <a:gd name="T13" fmla="*/ 8 h 20"/>
                <a:gd name="T14" fmla="*/ 14 w 19"/>
                <a:gd name="T15" fmla="*/ 10 h 20"/>
                <a:gd name="T16" fmla="*/ 10 w 19"/>
                <a:gd name="T17" fmla="*/ 11 h 20"/>
                <a:gd name="T18" fmla="*/ 6 w 19"/>
                <a:gd name="T19" fmla="*/ 13 h 20"/>
                <a:gd name="T20" fmla="*/ 9 w 19"/>
                <a:gd name="T21" fmla="*/ 17 h 20"/>
                <a:gd name="T22" fmla="*/ 1 w 19"/>
                <a:gd name="T23" fmla="*/ 18 h 20"/>
                <a:gd name="T24" fmla="*/ 8 w 19"/>
                <a:gd name="T25" fmla="*/ 15 h 20"/>
                <a:gd name="T26" fmla="*/ 0 w 19"/>
                <a:gd name="T27" fmla="*/ 0 h 20"/>
                <a:gd name="T28" fmla="*/ 0 w 19"/>
                <a:gd name="T29" fmla="*/ 17 h 20"/>
                <a:gd name="T30" fmla="*/ 8 w 19"/>
                <a:gd name="T31" fmla="*/ 15 h 2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9"/>
                <a:gd name="T49" fmla="*/ 0 h 20"/>
                <a:gd name="T50" fmla="*/ 19 w 19"/>
                <a:gd name="T51" fmla="*/ 20 h 2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9" h="20">
                  <a:moveTo>
                    <a:pt x="8" y="15"/>
                  </a:moveTo>
                  <a:lnTo>
                    <a:pt x="0" y="17"/>
                  </a:lnTo>
                  <a:lnTo>
                    <a:pt x="8" y="20"/>
                  </a:lnTo>
                  <a:lnTo>
                    <a:pt x="13" y="18"/>
                  </a:lnTo>
                  <a:lnTo>
                    <a:pt x="16" y="17"/>
                  </a:lnTo>
                  <a:lnTo>
                    <a:pt x="19" y="15"/>
                  </a:lnTo>
                  <a:lnTo>
                    <a:pt x="16" y="8"/>
                  </a:lnTo>
                  <a:lnTo>
                    <a:pt x="14" y="10"/>
                  </a:lnTo>
                  <a:lnTo>
                    <a:pt x="10" y="11"/>
                  </a:lnTo>
                  <a:lnTo>
                    <a:pt x="6" y="13"/>
                  </a:lnTo>
                  <a:lnTo>
                    <a:pt x="9" y="17"/>
                  </a:lnTo>
                  <a:lnTo>
                    <a:pt x="1" y="18"/>
                  </a:lnTo>
                  <a:lnTo>
                    <a:pt x="8" y="15"/>
                  </a:lnTo>
                  <a:lnTo>
                    <a:pt x="0" y="0"/>
                  </a:lnTo>
                  <a:lnTo>
                    <a:pt x="0" y="17"/>
                  </a:lnTo>
                  <a:lnTo>
                    <a:pt x="8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" name="Line 34"/>
            <p:cNvSpPr>
              <a:spLocks noChangeShapeType="1"/>
            </p:cNvSpPr>
            <p:nvPr/>
          </p:nvSpPr>
          <p:spPr bwMode="auto">
            <a:xfrm>
              <a:off x="3000" y="3320"/>
              <a:ext cx="338" cy="593"/>
            </a:xfrm>
            <a:prstGeom prst="line">
              <a:avLst/>
            </a:prstGeom>
            <a:noFill/>
            <a:ln w="0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" name="Freeform 35"/>
            <p:cNvSpPr>
              <a:spLocks/>
            </p:cNvSpPr>
            <p:nvPr/>
          </p:nvSpPr>
          <p:spPr bwMode="auto">
            <a:xfrm>
              <a:off x="3235" y="3849"/>
              <a:ext cx="15" cy="4"/>
            </a:xfrm>
            <a:custGeom>
              <a:avLst/>
              <a:gdLst>
                <a:gd name="T0" fmla="*/ 0 w 15"/>
                <a:gd name="T1" fmla="*/ 4 h 4"/>
                <a:gd name="T2" fmla="*/ 15 w 15"/>
                <a:gd name="T3" fmla="*/ 0 h 4"/>
                <a:gd name="T4" fmla="*/ 0 w 15"/>
                <a:gd name="T5" fmla="*/ 4 h 4"/>
                <a:gd name="T6" fmla="*/ 0 60000 65536"/>
                <a:gd name="T7" fmla="*/ 0 60000 65536"/>
                <a:gd name="T8" fmla="*/ 0 60000 65536"/>
                <a:gd name="T9" fmla="*/ 0 w 15"/>
                <a:gd name="T10" fmla="*/ 0 h 4"/>
                <a:gd name="T11" fmla="*/ 15 w 15"/>
                <a:gd name="T12" fmla="*/ 4 h 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" h="4">
                  <a:moveTo>
                    <a:pt x="0" y="4"/>
                  </a:moveTo>
                  <a:lnTo>
                    <a:pt x="15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" name="Line 36"/>
            <p:cNvSpPr>
              <a:spLocks noChangeShapeType="1"/>
            </p:cNvSpPr>
            <p:nvPr/>
          </p:nvSpPr>
          <p:spPr bwMode="auto">
            <a:xfrm flipV="1">
              <a:off x="3235" y="3849"/>
              <a:ext cx="15" cy="4"/>
            </a:xfrm>
            <a:prstGeom prst="line">
              <a:avLst/>
            </a:prstGeom>
            <a:noFill/>
            <a:ln w="0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" name="Freeform 37"/>
            <p:cNvSpPr>
              <a:spLocks/>
            </p:cNvSpPr>
            <p:nvPr/>
          </p:nvSpPr>
          <p:spPr bwMode="auto">
            <a:xfrm>
              <a:off x="3116" y="3640"/>
              <a:ext cx="12" cy="6"/>
            </a:xfrm>
            <a:custGeom>
              <a:avLst/>
              <a:gdLst>
                <a:gd name="T0" fmla="*/ 0 w 12"/>
                <a:gd name="T1" fmla="*/ 6 h 6"/>
                <a:gd name="T2" fmla="*/ 2 w 12"/>
                <a:gd name="T3" fmla="*/ 4 h 6"/>
                <a:gd name="T4" fmla="*/ 5 w 12"/>
                <a:gd name="T5" fmla="*/ 3 h 6"/>
                <a:gd name="T6" fmla="*/ 9 w 12"/>
                <a:gd name="T7" fmla="*/ 1 h 6"/>
                <a:gd name="T8" fmla="*/ 12 w 12"/>
                <a:gd name="T9" fmla="*/ 0 h 6"/>
                <a:gd name="T10" fmla="*/ 0 w 12"/>
                <a:gd name="T11" fmla="*/ 6 h 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"/>
                <a:gd name="T19" fmla="*/ 0 h 6"/>
                <a:gd name="T20" fmla="*/ 12 w 12"/>
                <a:gd name="T21" fmla="*/ 6 h 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" h="6">
                  <a:moveTo>
                    <a:pt x="0" y="6"/>
                  </a:moveTo>
                  <a:lnTo>
                    <a:pt x="2" y="4"/>
                  </a:lnTo>
                  <a:lnTo>
                    <a:pt x="5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" name="Freeform 38"/>
            <p:cNvSpPr>
              <a:spLocks/>
            </p:cNvSpPr>
            <p:nvPr/>
          </p:nvSpPr>
          <p:spPr bwMode="auto">
            <a:xfrm>
              <a:off x="3116" y="3640"/>
              <a:ext cx="12" cy="6"/>
            </a:xfrm>
            <a:custGeom>
              <a:avLst/>
              <a:gdLst>
                <a:gd name="T0" fmla="*/ 0 w 12"/>
                <a:gd name="T1" fmla="*/ 6 h 6"/>
                <a:gd name="T2" fmla="*/ 0 w 12"/>
                <a:gd name="T3" fmla="*/ 6 h 6"/>
                <a:gd name="T4" fmla="*/ 2 w 12"/>
                <a:gd name="T5" fmla="*/ 4 h 6"/>
                <a:gd name="T6" fmla="*/ 5 w 12"/>
                <a:gd name="T7" fmla="*/ 3 h 6"/>
                <a:gd name="T8" fmla="*/ 9 w 12"/>
                <a:gd name="T9" fmla="*/ 1 h 6"/>
                <a:gd name="T10" fmla="*/ 12 w 12"/>
                <a:gd name="T11" fmla="*/ 0 h 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"/>
                <a:gd name="T19" fmla="*/ 0 h 6"/>
                <a:gd name="T20" fmla="*/ 12 w 12"/>
                <a:gd name="T21" fmla="*/ 6 h 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" h="6">
                  <a:moveTo>
                    <a:pt x="0" y="6"/>
                  </a:moveTo>
                  <a:lnTo>
                    <a:pt x="0" y="6"/>
                  </a:lnTo>
                  <a:lnTo>
                    <a:pt x="2" y="4"/>
                  </a:lnTo>
                  <a:lnTo>
                    <a:pt x="5" y="3"/>
                  </a:lnTo>
                  <a:lnTo>
                    <a:pt x="9" y="1"/>
                  </a:lnTo>
                  <a:lnTo>
                    <a:pt x="12" y="0"/>
                  </a:lnTo>
                </a:path>
              </a:pathLst>
            </a:custGeom>
            <a:noFill/>
            <a:ln w="0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" name="Freeform 39"/>
            <p:cNvSpPr>
              <a:spLocks/>
            </p:cNvSpPr>
            <p:nvPr/>
          </p:nvSpPr>
          <p:spPr bwMode="auto">
            <a:xfrm>
              <a:off x="2982" y="3405"/>
              <a:ext cx="9" cy="3"/>
            </a:xfrm>
            <a:custGeom>
              <a:avLst/>
              <a:gdLst>
                <a:gd name="T0" fmla="*/ 0 w 9"/>
                <a:gd name="T1" fmla="*/ 3 h 3"/>
                <a:gd name="T2" fmla="*/ 1 w 9"/>
                <a:gd name="T3" fmla="*/ 3 h 3"/>
                <a:gd name="T4" fmla="*/ 3 w 9"/>
                <a:gd name="T5" fmla="*/ 1 h 3"/>
                <a:gd name="T6" fmla="*/ 7 w 9"/>
                <a:gd name="T7" fmla="*/ 0 h 3"/>
                <a:gd name="T8" fmla="*/ 9 w 9"/>
                <a:gd name="T9" fmla="*/ 0 h 3"/>
                <a:gd name="T10" fmla="*/ 0 w 9"/>
                <a:gd name="T11" fmla="*/ 3 h 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"/>
                <a:gd name="T19" fmla="*/ 0 h 3"/>
                <a:gd name="T20" fmla="*/ 9 w 9"/>
                <a:gd name="T21" fmla="*/ 3 h 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" h="3">
                  <a:moveTo>
                    <a:pt x="0" y="3"/>
                  </a:moveTo>
                  <a:lnTo>
                    <a:pt x="1" y="3"/>
                  </a:lnTo>
                  <a:lnTo>
                    <a:pt x="3" y="1"/>
                  </a:lnTo>
                  <a:lnTo>
                    <a:pt x="7" y="0"/>
                  </a:lnTo>
                  <a:lnTo>
                    <a:pt x="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" name="Freeform 40"/>
            <p:cNvSpPr>
              <a:spLocks/>
            </p:cNvSpPr>
            <p:nvPr/>
          </p:nvSpPr>
          <p:spPr bwMode="auto">
            <a:xfrm>
              <a:off x="2982" y="3405"/>
              <a:ext cx="9" cy="3"/>
            </a:xfrm>
            <a:custGeom>
              <a:avLst/>
              <a:gdLst>
                <a:gd name="T0" fmla="*/ 0 w 9"/>
                <a:gd name="T1" fmla="*/ 3 h 3"/>
                <a:gd name="T2" fmla="*/ 0 w 9"/>
                <a:gd name="T3" fmla="*/ 3 h 3"/>
                <a:gd name="T4" fmla="*/ 1 w 9"/>
                <a:gd name="T5" fmla="*/ 3 h 3"/>
                <a:gd name="T6" fmla="*/ 3 w 9"/>
                <a:gd name="T7" fmla="*/ 1 h 3"/>
                <a:gd name="T8" fmla="*/ 7 w 9"/>
                <a:gd name="T9" fmla="*/ 0 h 3"/>
                <a:gd name="T10" fmla="*/ 9 w 9"/>
                <a:gd name="T11" fmla="*/ 0 h 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"/>
                <a:gd name="T19" fmla="*/ 0 h 3"/>
                <a:gd name="T20" fmla="*/ 9 w 9"/>
                <a:gd name="T21" fmla="*/ 3 h 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" h="3">
                  <a:moveTo>
                    <a:pt x="0" y="3"/>
                  </a:moveTo>
                  <a:lnTo>
                    <a:pt x="0" y="3"/>
                  </a:lnTo>
                  <a:lnTo>
                    <a:pt x="1" y="3"/>
                  </a:lnTo>
                  <a:lnTo>
                    <a:pt x="3" y="1"/>
                  </a:lnTo>
                  <a:lnTo>
                    <a:pt x="7" y="0"/>
                  </a:lnTo>
                  <a:lnTo>
                    <a:pt x="9" y="0"/>
                  </a:lnTo>
                </a:path>
              </a:pathLst>
            </a:custGeom>
            <a:noFill/>
            <a:ln w="0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" name="Line 41"/>
            <p:cNvSpPr>
              <a:spLocks noChangeShapeType="1"/>
            </p:cNvSpPr>
            <p:nvPr/>
          </p:nvSpPr>
          <p:spPr bwMode="auto">
            <a:xfrm flipH="1">
              <a:off x="2998" y="3252"/>
              <a:ext cx="496" cy="186"/>
            </a:xfrm>
            <a:prstGeom prst="line">
              <a:avLst/>
            </a:prstGeom>
            <a:noFill/>
            <a:ln w="0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" name="Line 42"/>
            <p:cNvSpPr>
              <a:spLocks noChangeShapeType="1"/>
            </p:cNvSpPr>
            <p:nvPr/>
          </p:nvSpPr>
          <p:spPr bwMode="auto">
            <a:xfrm flipH="1">
              <a:off x="3016" y="3281"/>
              <a:ext cx="494" cy="186"/>
            </a:xfrm>
            <a:prstGeom prst="line">
              <a:avLst/>
            </a:prstGeom>
            <a:noFill/>
            <a:ln w="0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" name="Line 43"/>
            <p:cNvSpPr>
              <a:spLocks noChangeShapeType="1"/>
            </p:cNvSpPr>
            <p:nvPr/>
          </p:nvSpPr>
          <p:spPr bwMode="auto">
            <a:xfrm flipH="1">
              <a:off x="3048" y="3341"/>
              <a:ext cx="496" cy="186"/>
            </a:xfrm>
            <a:prstGeom prst="line">
              <a:avLst/>
            </a:prstGeom>
            <a:noFill/>
            <a:ln w="0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" name="Line 44"/>
            <p:cNvSpPr>
              <a:spLocks noChangeShapeType="1"/>
            </p:cNvSpPr>
            <p:nvPr/>
          </p:nvSpPr>
          <p:spPr bwMode="auto">
            <a:xfrm flipH="1">
              <a:off x="3066" y="3370"/>
              <a:ext cx="495" cy="187"/>
            </a:xfrm>
            <a:prstGeom prst="line">
              <a:avLst/>
            </a:prstGeom>
            <a:noFill/>
            <a:ln w="0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" name="Line 45"/>
            <p:cNvSpPr>
              <a:spLocks noChangeShapeType="1"/>
            </p:cNvSpPr>
            <p:nvPr/>
          </p:nvSpPr>
          <p:spPr bwMode="auto">
            <a:xfrm flipH="1">
              <a:off x="3082" y="3399"/>
              <a:ext cx="496" cy="187"/>
            </a:xfrm>
            <a:prstGeom prst="line">
              <a:avLst/>
            </a:prstGeom>
            <a:noFill/>
            <a:ln w="0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" name="Line 46"/>
            <p:cNvSpPr>
              <a:spLocks noChangeShapeType="1"/>
            </p:cNvSpPr>
            <p:nvPr/>
          </p:nvSpPr>
          <p:spPr bwMode="auto">
            <a:xfrm flipH="1">
              <a:off x="3100" y="3430"/>
              <a:ext cx="495" cy="186"/>
            </a:xfrm>
            <a:prstGeom prst="line">
              <a:avLst/>
            </a:prstGeom>
            <a:noFill/>
            <a:ln w="0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" name="Line 47"/>
            <p:cNvSpPr>
              <a:spLocks noChangeShapeType="1"/>
            </p:cNvSpPr>
            <p:nvPr/>
          </p:nvSpPr>
          <p:spPr bwMode="auto">
            <a:xfrm flipH="1">
              <a:off x="3154" y="3459"/>
              <a:ext cx="458" cy="173"/>
            </a:xfrm>
            <a:prstGeom prst="line">
              <a:avLst/>
            </a:prstGeom>
            <a:noFill/>
            <a:ln w="0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" name="Line 48"/>
            <p:cNvSpPr>
              <a:spLocks noChangeShapeType="1"/>
            </p:cNvSpPr>
            <p:nvPr/>
          </p:nvSpPr>
          <p:spPr bwMode="auto">
            <a:xfrm flipH="1">
              <a:off x="3133" y="3489"/>
              <a:ext cx="496" cy="186"/>
            </a:xfrm>
            <a:prstGeom prst="line">
              <a:avLst/>
            </a:prstGeom>
            <a:noFill/>
            <a:ln w="0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7" name="Line 49"/>
            <p:cNvSpPr>
              <a:spLocks noChangeShapeType="1"/>
            </p:cNvSpPr>
            <p:nvPr/>
          </p:nvSpPr>
          <p:spPr bwMode="auto">
            <a:xfrm flipH="1">
              <a:off x="3150" y="3519"/>
              <a:ext cx="495" cy="185"/>
            </a:xfrm>
            <a:prstGeom prst="line">
              <a:avLst/>
            </a:prstGeom>
            <a:noFill/>
            <a:ln w="0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" name="Line 50"/>
            <p:cNvSpPr>
              <a:spLocks noChangeShapeType="1"/>
            </p:cNvSpPr>
            <p:nvPr/>
          </p:nvSpPr>
          <p:spPr bwMode="auto">
            <a:xfrm flipH="1">
              <a:off x="3167" y="3548"/>
              <a:ext cx="496" cy="187"/>
            </a:xfrm>
            <a:prstGeom prst="line">
              <a:avLst/>
            </a:prstGeom>
            <a:noFill/>
            <a:ln w="0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" name="Line 51"/>
            <p:cNvSpPr>
              <a:spLocks noChangeShapeType="1"/>
            </p:cNvSpPr>
            <p:nvPr/>
          </p:nvSpPr>
          <p:spPr bwMode="auto">
            <a:xfrm flipH="1">
              <a:off x="3183" y="3578"/>
              <a:ext cx="496" cy="186"/>
            </a:xfrm>
            <a:prstGeom prst="line">
              <a:avLst/>
            </a:prstGeom>
            <a:noFill/>
            <a:ln w="0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" name="Line 52"/>
            <p:cNvSpPr>
              <a:spLocks noChangeShapeType="1"/>
            </p:cNvSpPr>
            <p:nvPr/>
          </p:nvSpPr>
          <p:spPr bwMode="auto">
            <a:xfrm flipH="1">
              <a:off x="3201" y="3608"/>
              <a:ext cx="494" cy="185"/>
            </a:xfrm>
            <a:prstGeom prst="line">
              <a:avLst/>
            </a:prstGeom>
            <a:noFill/>
            <a:ln w="0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" name="Line 53"/>
            <p:cNvSpPr>
              <a:spLocks noChangeShapeType="1"/>
            </p:cNvSpPr>
            <p:nvPr/>
          </p:nvSpPr>
          <p:spPr bwMode="auto">
            <a:xfrm flipH="1">
              <a:off x="3217" y="3637"/>
              <a:ext cx="496" cy="187"/>
            </a:xfrm>
            <a:prstGeom prst="line">
              <a:avLst/>
            </a:prstGeom>
            <a:noFill/>
            <a:ln w="0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2" name="Line 54"/>
            <p:cNvSpPr>
              <a:spLocks noChangeShapeType="1"/>
            </p:cNvSpPr>
            <p:nvPr/>
          </p:nvSpPr>
          <p:spPr bwMode="auto">
            <a:xfrm flipV="1">
              <a:off x="3269" y="3667"/>
              <a:ext cx="460" cy="173"/>
            </a:xfrm>
            <a:prstGeom prst="line">
              <a:avLst/>
            </a:prstGeom>
            <a:noFill/>
            <a:ln w="0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3" name="Line 55"/>
            <p:cNvSpPr>
              <a:spLocks noChangeShapeType="1"/>
            </p:cNvSpPr>
            <p:nvPr/>
          </p:nvSpPr>
          <p:spPr bwMode="auto">
            <a:xfrm flipH="1">
              <a:off x="3251" y="3696"/>
              <a:ext cx="496" cy="187"/>
            </a:xfrm>
            <a:prstGeom prst="line">
              <a:avLst/>
            </a:prstGeom>
            <a:noFill/>
            <a:ln w="0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" name="Line 56"/>
            <p:cNvSpPr>
              <a:spLocks noChangeShapeType="1"/>
            </p:cNvSpPr>
            <p:nvPr/>
          </p:nvSpPr>
          <p:spPr bwMode="auto">
            <a:xfrm flipH="1">
              <a:off x="3268" y="3727"/>
              <a:ext cx="495" cy="186"/>
            </a:xfrm>
            <a:prstGeom prst="line">
              <a:avLst/>
            </a:prstGeom>
            <a:noFill/>
            <a:ln w="0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5" name="Line 57"/>
            <p:cNvSpPr>
              <a:spLocks noChangeShapeType="1"/>
            </p:cNvSpPr>
            <p:nvPr/>
          </p:nvSpPr>
          <p:spPr bwMode="auto">
            <a:xfrm flipH="1">
              <a:off x="3021" y="3223"/>
              <a:ext cx="458" cy="169"/>
            </a:xfrm>
            <a:prstGeom prst="line">
              <a:avLst/>
            </a:prstGeom>
            <a:noFill/>
            <a:ln w="0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6" name="Freeform 58"/>
            <p:cNvSpPr>
              <a:spLocks/>
            </p:cNvSpPr>
            <p:nvPr/>
          </p:nvSpPr>
          <p:spPr bwMode="auto">
            <a:xfrm>
              <a:off x="3075" y="3065"/>
              <a:ext cx="755" cy="742"/>
            </a:xfrm>
            <a:custGeom>
              <a:avLst/>
              <a:gdLst>
                <a:gd name="T0" fmla="*/ 121 w 755"/>
                <a:gd name="T1" fmla="*/ 431 h 742"/>
                <a:gd name="T2" fmla="*/ 128 w 755"/>
                <a:gd name="T3" fmla="*/ 429 h 742"/>
                <a:gd name="T4" fmla="*/ 139 w 755"/>
                <a:gd name="T5" fmla="*/ 427 h 742"/>
                <a:gd name="T6" fmla="*/ 134 w 755"/>
                <a:gd name="T7" fmla="*/ 425 h 742"/>
                <a:gd name="T8" fmla="*/ 132 w 755"/>
                <a:gd name="T9" fmla="*/ 420 h 742"/>
                <a:gd name="T10" fmla="*/ 133 w 755"/>
                <a:gd name="T11" fmla="*/ 411 h 742"/>
                <a:gd name="T12" fmla="*/ 140 w 755"/>
                <a:gd name="T13" fmla="*/ 406 h 742"/>
                <a:gd name="T14" fmla="*/ 150 w 755"/>
                <a:gd name="T15" fmla="*/ 407 h 742"/>
                <a:gd name="T16" fmla="*/ 156 w 755"/>
                <a:gd name="T17" fmla="*/ 415 h 742"/>
                <a:gd name="T18" fmla="*/ 156 w 755"/>
                <a:gd name="T19" fmla="*/ 424 h 742"/>
                <a:gd name="T20" fmla="*/ 148 w 755"/>
                <a:gd name="T21" fmla="*/ 429 h 742"/>
                <a:gd name="T22" fmla="*/ 143 w 755"/>
                <a:gd name="T23" fmla="*/ 429 h 742"/>
                <a:gd name="T24" fmla="*/ 139 w 755"/>
                <a:gd name="T25" fmla="*/ 427 h 742"/>
                <a:gd name="T26" fmla="*/ 204 w 755"/>
                <a:gd name="T27" fmla="*/ 656 h 742"/>
                <a:gd name="T28" fmla="*/ 235 w 755"/>
                <a:gd name="T29" fmla="*/ 650 h 742"/>
                <a:gd name="T30" fmla="*/ 244 w 755"/>
                <a:gd name="T31" fmla="*/ 656 h 742"/>
                <a:gd name="T32" fmla="*/ 248 w 755"/>
                <a:gd name="T33" fmla="*/ 665 h 742"/>
                <a:gd name="T34" fmla="*/ 243 w 755"/>
                <a:gd name="T35" fmla="*/ 672 h 742"/>
                <a:gd name="T36" fmla="*/ 234 w 755"/>
                <a:gd name="T37" fmla="*/ 674 h 742"/>
                <a:gd name="T38" fmla="*/ 224 w 755"/>
                <a:gd name="T39" fmla="*/ 669 h 742"/>
                <a:gd name="T40" fmla="*/ 221 w 755"/>
                <a:gd name="T41" fmla="*/ 660 h 742"/>
                <a:gd name="T42" fmla="*/ 225 w 755"/>
                <a:gd name="T43" fmla="*/ 652 h 742"/>
                <a:gd name="T44" fmla="*/ 224 w 755"/>
                <a:gd name="T45" fmla="*/ 651 h 742"/>
                <a:gd name="T46" fmla="*/ 208 w 755"/>
                <a:gd name="T47" fmla="*/ 655 h 742"/>
                <a:gd name="T48" fmla="*/ 236 w 755"/>
                <a:gd name="T49" fmla="*/ 742 h 742"/>
                <a:gd name="T50" fmla="*/ 520 w 755"/>
                <a:gd name="T51" fmla="*/ 0 h 742"/>
                <a:gd name="T52" fmla="*/ 27 w 755"/>
                <a:gd name="T53" fmla="*/ 176 h 742"/>
                <a:gd name="T54" fmla="*/ 33 w 755"/>
                <a:gd name="T55" fmla="*/ 175 h 742"/>
                <a:gd name="T56" fmla="*/ 41 w 755"/>
                <a:gd name="T57" fmla="*/ 173 h 742"/>
                <a:gd name="T58" fmla="*/ 43 w 755"/>
                <a:gd name="T59" fmla="*/ 164 h 742"/>
                <a:gd name="T60" fmla="*/ 50 w 755"/>
                <a:gd name="T61" fmla="*/ 161 h 742"/>
                <a:gd name="T62" fmla="*/ 59 w 755"/>
                <a:gd name="T63" fmla="*/ 162 h 742"/>
                <a:gd name="T64" fmla="*/ 66 w 755"/>
                <a:gd name="T65" fmla="*/ 170 h 742"/>
                <a:gd name="T66" fmla="*/ 66 w 755"/>
                <a:gd name="T67" fmla="*/ 178 h 742"/>
                <a:gd name="T68" fmla="*/ 58 w 755"/>
                <a:gd name="T69" fmla="*/ 184 h 742"/>
                <a:gd name="T70" fmla="*/ 48 w 755"/>
                <a:gd name="T71" fmla="*/ 182 h 742"/>
                <a:gd name="T72" fmla="*/ 41 w 755"/>
                <a:gd name="T73" fmla="*/ 173 h 742"/>
                <a:gd name="T74" fmla="*/ 34 w 755"/>
                <a:gd name="T75" fmla="*/ 174 h 742"/>
                <a:gd name="T76" fmla="*/ 27 w 755"/>
                <a:gd name="T77" fmla="*/ 176 h 742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755"/>
                <a:gd name="T118" fmla="*/ 0 h 742"/>
                <a:gd name="T119" fmla="*/ 755 w 755"/>
                <a:gd name="T120" fmla="*/ 742 h 742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755" h="742">
                  <a:moveTo>
                    <a:pt x="27" y="176"/>
                  </a:moveTo>
                  <a:lnTo>
                    <a:pt x="121" y="431"/>
                  </a:lnTo>
                  <a:lnTo>
                    <a:pt x="123" y="431"/>
                  </a:lnTo>
                  <a:lnTo>
                    <a:pt x="128" y="429"/>
                  </a:lnTo>
                  <a:lnTo>
                    <a:pt x="134" y="428"/>
                  </a:lnTo>
                  <a:lnTo>
                    <a:pt x="139" y="427"/>
                  </a:lnTo>
                  <a:lnTo>
                    <a:pt x="136" y="426"/>
                  </a:lnTo>
                  <a:lnTo>
                    <a:pt x="134" y="425"/>
                  </a:lnTo>
                  <a:lnTo>
                    <a:pt x="133" y="422"/>
                  </a:lnTo>
                  <a:lnTo>
                    <a:pt x="132" y="420"/>
                  </a:lnTo>
                  <a:lnTo>
                    <a:pt x="130" y="415"/>
                  </a:lnTo>
                  <a:lnTo>
                    <a:pt x="133" y="411"/>
                  </a:lnTo>
                  <a:lnTo>
                    <a:pt x="135" y="407"/>
                  </a:lnTo>
                  <a:lnTo>
                    <a:pt x="140" y="406"/>
                  </a:lnTo>
                  <a:lnTo>
                    <a:pt x="145" y="406"/>
                  </a:lnTo>
                  <a:lnTo>
                    <a:pt x="150" y="407"/>
                  </a:lnTo>
                  <a:lnTo>
                    <a:pt x="154" y="411"/>
                  </a:lnTo>
                  <a:lnTo>
                    <a:pt x="156" y="415"/>
                  </a:lnTo>
                  <a:lnTo>
                    <a:pt x="157" y="420"/>
                  </a:lnTo>
                  <a:lnTo>
                    <a:pt x="156" y="424"/>
                  </a:lnTo>
                  <a:lnTo>
                    <a:pt x="153" y="427"/>
                  </a:lnTo>
                  <a:lnTo>
                    <a:pt x="148" y="429"/>
                  </a:lnTo>
                  <a:lnTo>
                    <a:pt x="146" y="429"/>
                  </a:lnTo>
                  <a:lnTo>
                    <a:pt x="143" y="429"/>
                  </a:lnTo>
                  <a:lnTo>
                    <a:pt x="141" y="428"/>
                  </a:lnTo>
                  <a:lnTo>
                    <a:pt x="139" y="427"/>
                  </a:lnTo>
                  <a:lnTo>
                    <a:pt x="121" y="431"/>
                  </a:lnTo>
                  <a:lnTo>
                    <a:pt x="204" y="656"/>
                  </a:lnTo>
                  <a:lnTo>
                    <a:pt x="230" y="650"/>
                  </a:lnTo>
                  <a:lnTo>
                    <a:pt x="235" y="650"/>
                  </a:lnTo>
                  <a:lnTo>
                    <a:pt x="239" y="652"/>
                  </a:lnTo>
                  <a:lnTo>
                    <a:pt x="244" y="656"/>
                  </a:lnTo>
                  <a:lnTo>
                    <a:pt x="247" y="660"/>
                  </a:lnTo>
                  <a:lnTo>
                    <a:pt x="248" y="665"/>
                  </a:lnTo>
                  <a:lnTo>
                    <a:pt x="247" y="669"/>
                  </a:lnTo>
                  <a:lnTo>
                    <a:pt x="243" y="672"/>
                  </a:lnTo>
                  <a:lnTo>
                    <a:pt x="238" y="674"/>
                  </a:lnTo>
                  <a:lnTo>
                    <a:pt x="234" y="674"/>
                  </a:lnTo>
                  <a:lnTo>
                    <a:pt x="229" y="672"/>
                  </a:lnTo>
                  <a:lnTo>
                    <a:pt x="224" y="669"/>
                  </a:lnTo>
                  <a:lnTo>
                    <a:pt x="222" y="665"/>
                  </a:lnTo>
                  <a:lnTo>
                    <a:pt x="221" y="660"/>
                  </a:lnTo>
                  <a:lnTo>
                    <a:pt x="223" y="656"/>
                  </a:lnTo>
                  <a:lnTo>
                    <a:pt x="225" y="652"/>
                  </a:lnTo>
                  <a:lnTo>
                    <a:pt x="230" y="650"/>
                  </a:lnTo>
                  <a:lnTo>
                    <a:pt x="224" y="651"/>
                  </a:lnTo>
                  <a:lnTo>
                    <a:pt x="216" y="653"/>
                  </a:lnTo>
                  <a:lnTo>
                    <a:pt x="208" y="655"/>
                  </a:lnTo>
                  <a:lnTo>
                    <a:pt x="204" y="656"/>
                  </a:lnTo>
                  <a:lnTo>
                    <a:pt x="236" y="742"/>
                  </a:lnTo>
                  <a:lnTo>
                    <a:pt x="755" y="640"/>
                  </a:lnTo>
                  <a:lnTo>
                    <a:pt x="520" y="0"/>
                  </a:lnTo>
                  <a:lnTo>
                    <a:pt x="0" y="103"/>
                  </a:lnTo>
                  <a:lnTo>
                    <a:pt x="27" y="176"/>
                  </a:lnTo>
                  <a:lnTo>
                    <a:pt x="30" y="176"/>
                  </a:lnTo>
                  <a:lnTo>
                    <a:pt x="33" y="175"/>
                  </a:lnTo>
                  <a:lnTo>
                    <a:pt x="38" y="174"/>
                  </a:lnTo>
                  <a:lnTo>
                    <a:pt x="41" y="173"/>
                  </a:lnTo>
                  <a:lnTo>
                    <a:pt x="41" y="168"/>
                  </a:lnTo>
                  <a:lnTo>
                    <a:pt x="43" y="164"/>
                  </a:lnTo>
                  <a:lnTo>
                    <a:pt x="45" y="162"/>
                  </a:lnTo>
                  <a:lnTo>
                    <a:pt x="50" y="161"/>
                  </a:lnTo>
                  <a:lnTo>
                    <a:pt x="54" y="161"/>
                  </a:lnTo>
                  <a:lnTo>
                    <a:pt x="59" y="162"/>
                  </a:lnTo>
                  <a:lnTo>
                    <a:pt x="64" y="166"/>
                  </a:lnTo>
                  <a:lnTo>
                    <a:pt x="66" y="170"/>
                  </a:lnTo>
                  <a:lnTo>
                    <a:pt x="67" y="175"/>
                  </a:lnTo>
                  <a:lnTo>
                    <a:pt x="66" y="178"/>
                  </a:lnTo>
                  <a:lnTo>
                    <a:pt x="63" y="182"/>
                  </a:lnTo>
                  <a:lnTo>
                    <a:pt x="58" y="184"/>
                  </a:lnTo>
                  <a:lnTo>
                    <a:pt x="53" y="184"/>
                  </a:lnTo>
                  <a:lnTo>
                    <a:pt x="48" y="182"/>
                  </a:lnTo>
                  <a:lnTo>
                    <a:pt x="44" y="177"/>
                  </a:lnTo>
                  <a:lnTo>
                    <a:pt x="41" y="173"/>
                  </a:lnTo>
                  <a:lnTo>
                    <a:pt x="39" y="173"/>
                  </a:lnTo>
                  <a:lnTo>
                    <a:pt x="34" y="174"/>
                  </a:lnTo>
                  <a:lnTo>
                    <a:pt x="30" y="176"/>
                  </a:lnTo>
                  <a:lnTo>
                    <a:pt x="27" y="17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7" name="Freeform 59"/>
            <p:cNvSpPr>
              <a:spLocks/>
            </p:cNvSpPr>
            <p:nvPr/>
          </p:nvSpPr>
          <p:spPr bwMode="auto">
            <a:xfrm>
              <a:off x="3099" y="3240"/>
              <a:ext cx="101" cy="260"/>
            </a:xfrm>
            <a:custGeom>
              <a:avLst/>
              <a:gdLst>
                <a:gd name="T0" fmla="*/ 97 w 101"/>
                <a:gd name="T1" fmla="*/ 252 h 260"/>
                <a:gd name="T2" fmla="*/ 101 w 101"/>
                <a:gd name="T3" fmla="*/ 254 h 260"/>
                <a:gd name="T4" fmla="*/ 7 w 101"/>
                <a:gd name="T5" fmla="*/ 0 h 260"/>
                <a:gd name="T6" fmla="*/ 0 w 101"/>
                <a:gd name="T7" fmla="*/ 2 h 260"/>
                <a:gd name="T8" fmla="*/ 94 w 101"/>
                <a:gd name="T9" fmla="*/ 257 h 260"/>
                <a:gd name="T10" fmla="*/ 97 w 101"/>
                <a:gd name="T11" fmla="*/ 259 h 260"/>
                <a:gd name="T12" fmla="*/ 94 w 101"/>
                <a:gd name="T13" fmla="*/ 257 h 260"/>
                <a:gd name="T14" fmla="*/ 95 w 101"/>
                <a:gd name="T15" fmla="*/ 260 h 260"/>
                <a:gd name="T16" fmla="*/ 97 w 101"/>
                <a:gd name="T17" fmla="*/ 259 h 260"/>
                <a:gd name="T18" fmla="*/ 97 w 101"/>
                <a:gd name="T19" fmla="*/ 252 h 26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1"/>
                <a:gd name="T31" fmla="*/ 0 h 260"/>
                <a:gd name="T32" fmla="*/ 101 w 101"/>
                <a:gd name="T33" fmla="*/ 260 h 26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1" h="260">
                  <a:moveTo>
                    <a:pt x="97" y="252"/>
                  </a:moveTo>
                  <a:lnTo>
                    <a:pt x="101" y="254"/>
                  </a:lnTo>
                  <a:lnTo>
                    <a:pt x="7" y="0"/>
                  </a:lnTo>
                  <a:lnTo>
                    <a:pt x="0" y="2"/>
                  </a:lnTo>
                  <a:lnTo>
                    <a:pt x="94" y="257"/>
                  </a:lnTo>
                  <a:lnTo>
                    <a:pt x="97" y="259"/>
                  </a:lnTo>
                  <a:lnTo>
                    <a:pt x="94" y="257"/>
                  </a:lnTo>
                  <a:lnTo>
                    <a:pt x="95" y="260"/>
                  </a:lnTo>
                  <a:lnTo>
                    <a:pt x="97" y="259"/>
                  </a:lnTo>
                  <a:lnTo>
                    <a:pt x="97" y="25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8" name="Freeform 60"/>
            <p:cNvSpPr>
              <a:spLocks/>
            </p:cNvSpPr>
            <p:nvPr/>
          </p:nvSpPr>
          <p:spPr bwMode="auto">
            <a:xfrm>
              <a:off x="3196" y="3489"/>
              <a:ext cx="31" cy="10"/>
            </a:xfrm>
            <a:custGeom>
              <a:avLst/>
              <a:gdLst>
                <a:gd name="T0" fmla="*/ 17 w 31"/>
                <a:gd name="T1" fmla="*/ 7 h 10"/>
                <a:gd name="T2" fmla="*/ 17 w 31"/>
                <a:gd name="T3" fmla="*/ 0 h 10"/>
                <a:gd name="T4" fmla="*/ 13 w 31"/>
                <a:gd name="T5" fmla="*/ 1 h 10"/>
                <a:gd name="T6" fmla="*/ 7 w 31"/>
                <a:gd name="T7" fmla="*/ 2 h 10"/>
                <a:gd name="T8" fmla="*/ 2 w 31"/>
                <a:gd name="T9" fmla="*/ 3 h 10"/>
                <a:gd name="T10" fmla="*/ 0 w 31"/>
                <a:gd name="T11" fmla="*/ 3 h 10"/>
                <a:gd name="T12" fmla="*/ 0 w 31"/>
                <a:gd name="T13" fmla="*/ 10 h 10"/>
                <a:gd name="T14" fmla="*/ 2 w 31"/>
                <a:gd name="T15" fmla="*/ 10 h 10"/>
                <a:gd name="T16" fmla="*/ 7 w 31"/>
                <a:gd name="T17" fmla="*/ 9 h 10"/>
                <a:gd name="T18" fmla="*/ 13 w 31"/>
                <a:gd name="T19" fmla="*/ 8 h 10"/>
                <a:gd name="T20" fmla="*/ 19 w 31"/>
                <a:gd name="T21" fmla="*/ 7 h 10"/>
                <a:gd name="T22" fmla="*/ 19 w 31"/>
                <a:gd name="T23" fmla="*/ 0 h 10"/>
                <a:gd name="T24" fmla="*/ 19 w 31"/>
                <a:gd name="T25" fmla="*/ 7 h 10"/>
                <a:gd name="T26" fmla="*/ 31 w 31"/>
                <a:gd name="T27" fmla="*/ 3 h 10"/>
                <a:gd name="T28" fmla="*/ 19 w 31"/>
                <a:gd name="T29" fmla="*/ 0 h 10"/>
                <a:gd name="T30" fmla="*/ 17 w 31"/>
                <a:gd name="T31" fmla="*/ 7 h 1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31"/>
                <a:gd name="T49" fmla="*/ 0 h 10"/>
                <a:gd name="T50" fmla="*/ 31 w 31"/>
                <a:gd name="T51" fmla="*/ 10 h 1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31" h="10">
                  <a:moveTo>
                    <a:pt x="17" y="7"/>
                  </a:moveTo>
                  <a:lnTo>
                    <a:pt x="17" y="0"/>
                  </a:lnTo>
                  <a:lnTo>
                    <a:pt x="13" y="1"/>
                  </a:lnTo>
                  <a:lnTo>
                    <a:pt x="7" y="2"/>
                  </a:lnTo>
                  <a:lnTo>
                    <a:pt x="2" y="3"/>
                  </a:lnTo>
                  <a:lnTo>
                    <a:pt x="0" y="3"/>
                  </a:lnTo>
                  <a:lnTo>
                    <a:pt x="0" y="10"/>
                  </a:lnTo>
                  <a:lnTo>
                    <a:pt x="2" y="10"/>
                  </a:lnTo>
                  <a:lnTo>
                    <a:pt x="7" y="9"/>
                  </a:lnTo>
                  <a:lnTo>
                    <a:pt x="13" y="8"/>
                  </a:lnTo>
                  <a:lnTo>
                    <a:pt x="19" y="7"/>
                  </a:lnTo>
                  <a:lnTo>
                    <a:pt x="19" y="0"/>
                  </a:lnTo>
                  <a:lnTo>
                    <a:pt x="19" y="7"/>
                  </a:lnTo>
                  <a:lnTo>
                    <a:pt x="31" y="3"/>
                  </a:lnTo>
                  <a:lnTo>
                    <a:pt x="19" y="0"/>
                  </a:lnTo>
                  <a:lnTo>
                    <a:pt x="17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9" name="Freeform 61"/>
            <p:cNvSpPr>
              <a:spLocks/>
            </p:cNvSpPr>
            <p:nvPr/>
          </p:nvSpPr>
          <p:spPr bwMode="auto">
            <a:xfrm>
              <a:off x="3203" y="3484"/>
              <a:ext cx="12" cy="12"/>
            </a:xfrm>
            <a:custGeom>
              <a:avLst/>
              <a:gdLst>
                <a:gd name="T0" fmla="*/ 0 w 12"/>
                <a:gd name="T1" fmla="*/ 2 h 12"/>
                <a:gd name="T2" fmla="*/ 0 w 12"/>
                <a:gd name="T3" fmla="*/ 2 h 12"/>
                <a:gd name="T4" fmla="*/ 1 w 12"/>
                <a:gd name="T5" fmla="*/ 5 h 12"/>
                <a:gd name="T6" fmla="*/ 4 w 12"/>
                <a:gd name="T7" fmla="*/ 8 h 12"/>
                <a:gd name="T8" fmla="*/ 7 w 12"/>
                <a:gd name="T9" fmla="*/ 10 h 12"/>
                <a:gd name="T10" fmla="*/ 10 w 12"/>
                <a:gd name="T11" fmla="*/ 12 h 12"/>
                <a:gd name="T12" fmla="*/ 12 w 12"/>
                <a:gd name="T13" fmla="*/ 5 h 12"/>
                <a:gd name="T14" fmla="*/ 10 w 12"/>
                <a:gd name="T15" fmla="*/ 3 h 12"/>
                <a:gd name="T16" fmla="*/ 8 w 12"/>
                <a:gd name="T17" fmla="*/ 3 h 12"/>
                <a:gd name="T18" fmla="*/ 8 w 12"/>
                <a:gd name="T19" fmla="*/ 2 h 12"/>
                <a:gd name="T20" fmla="*/ 7 w 12"/>
                <a:gd name="T21" fmla="*/ 0 h 12"/>
                <a:gd name="T22" fmla="*/ 7 w 12"/>
                <a:gd name="T23" fmla="*/ 0 h 12"/>
                <a:gd name="T24" fmla="*/ 0 w 12"/>
                <a:gd name="T25" fmla="*/ 2 h 1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2"/>
                <a:gd name="T40" fmla="*/ 0 h 12"/>
                <a:gd name="T41" fmla="*/ 12 w 12"/>
                <a:gd name="T42" fmla="*/ 12 h 1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2" h="12">
                  <a:moveTo>
                    <a:pt x="0" y="2"/>
                  </a:moveTo>
                  <a:lnTo>
                    <a:pt x="0" y="2"/>
                  </a:lnTo>
                  <a:lnTo>
                    <a:pt x="1" y="5"/>
                  </a:lnTo>
                  <a:lnTo>
                    <a:pt x="4" y="8"/>
                  </a:lnTo>
                  <a:lnTo>
                    <a:pt x="7" y="10"/>
                  </a:lnTo>
                  <a:lnTo>
                    <a:pt x="10" y="12"/>
                  </a:lnTo>
                  <a:lnTo>
                    <a:pt x="12" y="5"/>
                  </a:lnTo>
                  <a:lnTo>
                    <a:pt x="10" y="3"/>
                  </a:lnTo>
                  <a:lnTo>
                    <a:pt x="8" y="3"/>
                  </a:lnTo>
                  <a:lnTo>
                    <a:pt x="8" y="2"/>
                  </a:lnTo>
                  <a:lnTo>
                    <a:pt x="7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" name="Freeform 62"/>
            <p:cNvSpPr>
              <a:spLocks/>
            </p:cNvSpPr>
            <p:nvPr/>
          </p:nvSpPr>
          <p:spPr bwMode="auto">
            <a:xfrm>
              <a:off x="3202" y="3467"/>
              <a:ext cx="14" cy="19"/>
            </a:xfrm>
            <a:custGeom>
              <a:avLst/>
              <a:gdLst>
                <a:gd name="T0" fmla="*/ 12 w 14"/>
                <a:gd name="T1" fmla="*/ 0 h 19"/>
                <a:gd name="T2" fmla="*/ 13 w 14"/>
                <a:gd name="T3" fmla="*/ 0 h 19"/>
                <a:gd name="T4" fmla="*/ 6 w 14"/>
                <a:gd name="T5" fmla="*/ 2 h 19"/>
                <a:gd name="T6" fmla="*/ 2 w 14"/>
                <a:gd name="T7" fmla="*/ 7 h 19"/>
                <a:gd name="T8" fmla="*/ 0 w 14"/>
                <a:gd name="T9" fmla="*/ 13 h 19"/>
                <a:gd name="T10" fmla="*/ 1 w 14"/>
                <a:gd name="T11" fmla="*/ 19 h 19"/>
                <a:gd name="T12" fmla="*/ 8 w 14"/>
                <a:gd name="T13" fmla="*/ 17 h 19"/>
                <a:gd name="T14" fmla="*/ 7 w 14"/>
                <a:gd name="T15" fmla="*/ 13 h 19"/>
                <a:gd name="T16" fmla="*/ 9 w 14"/>
                <a:gd name="T17" fmla="*/ 10 h 19"/>
                <a:gd name="T18" fmla="*/ 11 w 14"/>
                <a:gd name="T19" fmla="*/ 9 h 19"/>
                <a:gd name="T20" fmla="*/ 13 w 14"/>
                <a:gd name="T21" fmla="*/ 7 h 19"/>
                <a:gd name="T22" fmla="*/ 14 w 14"/>
                <a:gd name="T23" fmla="*/ 7 h 19"/>
                <a:gd name="T24" fmla="*/ 12 w 14"/>
                <a:gd name="T25" fmla="*/ 0 h 1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4"/>
                <a:gd name="T40" fmla="*/ 0 h 19"/>
                <a:gd name="T41" fmla="*/ 14 w 14"/>
                <a:gd name="T42" fmla="*/ 19 h 1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4" h="19">
                  <a:moveTo>
                    <a:pt x="12" y="0"/>
                  </a:moveTo>
                  <a:lnTo>
                    <a:pt x="13" y="0"/>
                  </a:lnTo>
                  <a:lnTo>
                    <a:pt x="6" y="2"/>
                  </a:lnTo>
                  <a:lnTo>
                    <a:pt x="2" y="7"/>
                  </a:lnTo>
                  <a:lnTo>
                    <a:pt x="0" y="13"/>
                  </a:lnTo>
                  <a:lnTo>
                    <a:pt x="1" y="19"/>
                  </a:lnTo>
                  <a:lnTo>
                    <a:pt x="8" y="17"/>
                  </a:lnTo>
                  <a:lnTo>
                    <a:pt x="7" y="13"/>
                  </a:lnTo>
                  <a:lnTo>
                    <a:pt x="9" y="10"/>
                  </a:lnTo>
                  <a:lnTo>
                    <a:pt x="11" y="9"/>
                  </a:lnTo>
                  <a:lnTo>
                    <a:pt x="13" y="7"/>
                  </a:lnTo>
                  <a:lnTo>
                    <a:pt x="14" y="7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" name="Freeform 63"/>
            <p:cNvSpPr>
              <a:spLocks/>
            </p:cNvSpPr>
            <p:nvPr/>
          </p:nvSpPr>
          <p:spPr bwMode="auto">
            <a:xfrm>
              <a:off x="3214" y="3467"/>
              <a:ext cx="21" cy="14"/>
            </a:xfrm>
            <a:custGeom>
              <a:avLst/>
              <a:gdLst>
                <a:gd name="T0" fmla="*/ 21 w 21"/>
                <a:gd name="T1" fmla="*/ 12 h 14"/>
                <a:gd name="T2" fmla="*/ 21 w 21"/>
                <a:gd name="T3" fmla="*/ 12 h 14"/>
                <a:gd name="T4" fmla="*/ 18 w 21"/>
                <a:gd name="T5" fmla="*/ 6 h 14"/>
                <a:gd name="T6" fmla="*/ 13 w 21"/>
                <a:gd name="T7" fmla="*/ 2 h 14"/>
                <a:gd name="T8" fmla="*/ 6 w 21"/>
                <a:gd name="T9" fmla="*/ 0 h 14"/>
                <a:gd name="T10" fmla="*/ 0 w 21"/>
                <a:gd name="T11" fmla="*/ 0 h 14"/>
                <a:gd name="T12" fmla="*/ 2 w 21"/>
                <a:gd name="T13" fmla="*/ 7 h 14"/>
                <a:gd name="T14" fmla="*/ 6 w 21"/>
                <a:gd name="T15" fmla="*/ 7 h 14"/>
                <a:gd name="T16" fmla="*/ 10 w 21"/>
                <a:gd name="T17" fmla="*/ 9 h 14"/>
                <a:gd name="T18" fmla="*/ 11 w 21"/>
                <a:gd name="T19" fmla="*/ 11 h 14"/>
                <a:gd name="T20" fmla="*/ 14 w 21"/>
                <a:gd name="T21" fmla="*/ 14 h 14"/>
                <a:gd name="T22" fmla="*/ 14 w 21"/>
                <a:gd name="T23" fmla="*/ 14 h 14"/>
                <a:gd name="T24" fmla="*/ 21 w 21"/>
                <a:gd name="T25" fmla="*/ 12 h 1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"/>
                <a:gd name="T40" fmla="*/ 0 h 14"/>
                <a:gd name="T41" fmla="*/ 21 w 21"/>
                <a:gd name="T42" fmla="*/ 14 h 1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" h="14">
                  <a:moveTo>
                    <a:pt x="21" y="12"/>
                  </a:moveTo>
                  <a:lnTo>
                    <a:pt x="21" y="12"/>
                  </a:lnTo>
                  <a:lnTo>
                    <a:pt x="18" y="6"/>
                  </a:lnTo>
                  <a:lnTo>
                    <a:pt x="13" y="2"/>
                  </a:lnTo>
                  <a:lnTo>
                    <a:pt x="6" y="0"/>
                  </a:lnTo>
                  <a:lnTo>
                    <a:pt x="0" y="0"/>
                  </a:lnTo>
                  <a:lnTo>
                    <a:pt x="2" y="7"/>
                  </a:lnTo>
                  <a:lnTo>
                    <a:pt x="6" y="7"/>
                  </a:lnTo>
                  <a:lnTo>
                    <a:pt x="10" y="9"/>
                  </a:lnTo>
                  <a:lnTo>
                    <a:pt x="11" y="11"/>
                  </a:lnTo>
                  <a:lnTo>
                    <a:pt x="14" y="14"/>
                  </a:lnTo>
                  <a:lnTo>
                    <a:pt x="21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" name="Freeform 64"/>
            <p:cNvSpPr>
              <a:spLocks/>
            </p:cNvSpPr>
            <p:nvPr/>
          </p:nvSpPr>
          <p:spPr bwMode="auto">
            <a:xfrm>
              <a:off x="3223" y="3479"/>
              <a:ext cx="14" cy="20"/>
            </a:xfrm>
            <a:custGeom>
              <a:avLst/>
              <a:gdLst>
                <a:gd name="T0" fmla="*/ 0 w 14"/>
                <a:gd name="T1" fmla="*/ 20 h 20"/>
                <a:gd name="T2" fmla="*/ 0 w 14"/>
                <a:gd name="T3" fmla="*/ 19 h 20"/>
                <a:gd name="T4" fmla="*/ 7 w 14"/>
                <a:gd name="T5" fmla="*/ 17 h 20"/>
                <a:gd name="T6" fmla="*/ 12 w 14"/>
                <a:gd name="T7" fmla="*/ 12 h 20"/>
                <a:gd name="T8" fmla="*/ 14 w 14"/>
                <a:gd name="T9" fmla="*/ 6 h 20"/>
                <a:gd name="T10" fmla="*/ 12 w 14"/>
                <a:gd name="T11" fmla="*/ 0 h 20"/>
                <a:gd name="T12" fmla="*/ 5 w 14"/>
                <a:gd name="T13" fmla="*/ 2 h 20"/>
                <a:gd name="T14" fmla="*/ 5 w 14"/>
                <a:gd name="T15" fmla="*/ 6 h 20"/>
                <a:gd name="T16" fmla="*/ 5 w 14"/>
                <a:gd name="T17" fmla="*/ 7 h 20"/>
                <a:gd name="T18" fmla="*/ 2 w 14"/>
                <a:gd name="T19" fmla="*/ 10 h 20"/>
                <a:gd name="T20" fmla="*/ 0 w 14"/>
                <a:gd name="T21" fmla="*/ 12 h 20"/>
                <a:gd name="T22" fmla="*/ 0 w 14"/>
                <a:gd name="T23" fmla="*/ 11 h 20"/>
                <a:gd name="T24" fmla="*/ 0 w 14"/>
                <a:gd name="T25" fmla="*/ 20 h 2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4"/>
                <a:gd name="T40" fmla="*/ 0 h 20"/>
                <a:gd name="T41" fmla="*/ 14 w 14"/>
                <a:gd name="T42" fmla="*/ 20 h 2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4" h="20">
                  <a:moveTo>
                    <a:pt x="0" y="20"/>
                  </a:moveTo>
                  <a:lnTo>
                    <a:pt x="0" y="19"/>
                  </a:lnTo>
                  <a:lnTo>
                    <a:pt x="7" y="17"/>
                  </a:lnTo>
                  <a:lnTo>
                    <a:pt x="12" y="12"/>
                  </a:lnTo>
                  <a:lnTo>
                    <a:pt x="14" y="6"/>
                  </a:lnTo>
                  <a:lnTo>
                    <a:pt x="12" y="0"/>
                  </a:lnTo>
                  <a:lnTo>
                    <a:pt x="5" y="2"/>
                  </a:lnTo>
                  <a:lnTo>
                    <a:pt x="5" y="6"/>
                  </a:lnTo>
                  <a:lnTo>
                    <a:pt x="5" y="7"/>
                  </a:lnTo>
                  <a:lnTo>
                    <a:pt x="2" y="10"/>
                  </a:lnTo>
                  <a:lnTo>
                    <a:pt x="0" y="12"/>
                  </a:lnTo>
                  <a:lnTo>
                    <a:pt x="0" y="11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" name="Freeform 65"/>
            <p:cNvSpPr>
              <a:spLocks/>
            </p:cNvSpPr>
            <p:nvPr/>
          </p:nvSpPr>
          <p:spPr bwMode="auto">
            <a:xfrm>
              <a:off x="3211" y="3487"/>
              <a:ext cx="12" cy="12"/>
            </a:xfrm>
            <a:custGeom>
              <a:avLst/>
              <a:gdLst>
                <a:gd name="T0" fmla="*/ 3 w 12"/>
                <a:gd name="T1" fmla="*/ 9 h 12"/>
                <a:gd name="T2" fmla="*/ 0 w 12"/>
                <a:gd name="T3" fmla="*/ 7 h 12"/>
                <a:gd name="T4" fmla="*/ 4 w 12"/>
                <a:gd name="T5" fmla="*/ 10 h 12"/>
                <a:gd name="T6" fmla="*/ 7 w 12"/>
                <a:gd name="T7" fmla="*/ 11 h 12"/>
                <a:gd name="T8" fmla="*/ 10 w 12"/>
                <a:gd name="T9" fmla="*/ 12 h 12"/>
                <a:gd name="T10" fmla="*/ 12 w 12"/>
                <a:gd name="T11" fmla="*/ 12 h 12"/>
                <a:gd name="T12" fmla="*/ 12 w 12"/>
                <a:gd name="T13" fmla="*/ 3 h 12"/>
                <a:gd name="T14" fmla="*/ 10 w 12"/>
                <a:gd name="T15" fmla="*/ 3 h 12"/>
                <a:gd name="T16" fmla="*/ 7 w 12"/>
                <a:gd name="T17" fmla="*/ 4 h 12"/>
                <a:gd name="T18" fmla="*/ 6 w 12"/>
                <a:gd name="T19" fmla="*/ 3 h 12"/>
                <a:gd name="T20" fmla="*/ 5 w 12"/>
                <a:gd name="T21" fmla="*/ 3 h 12"/>
                <a:gd name="T22" fmla="*/ 3 w 12"/>
                <a:gd name="T23" fmla="*/ 2 h 12"/>
                <a:gd name="T24" fmla="*/ 5 w 12"/>
                <a:gd name="T25" fmla="*/ 3 h 12"/>
                <a:gd name="T26" fmla="*/ 4 w 12"/>
                <a:gd name="T27" fmla="*/ 0 h 12"/>
                <a:gd name="T28" fmla="*/ 3 w 12"/>
                <a:gd name="T29" fmla="*/ 2 h 12"/>
                <a:gd name="T30" fmla="*/ 3 w 12"/>
                <a:gd name="T31" fmla="*/ 9 h 1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2"/>
                <a:gd name="T49" fmla="*/ 0 h 12"/>
                <a:gd name="T50" fmla="*/ 12 w 12"/>
                <a:gd name="T51" fmla="*/ 12 h 12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2" h="12">
                  <a:moveTo>
                    <a:pt x="3" y="9"/>
                  </a:moveTo>
                  <a:lnTo>
                    <a:pt x="0" y="7"/>
                  </a:lnTo>
                  <a:lnTo>
                    <a:pt x="4" y="10"/>
                  </a:lnTo>
                  <a:lnTo>
                    <a:pt x="7" y="11"/>
                  </a:lnTo>
                  <a:lnTo>
                    <a:pt x="10" y="12"/>
                  </a:lnTo>
                  <a:lnTo>
                    <a:pt x="12" y="12"/>
                  </a:lnTo>
                  <a:lnTo>
                    <a:pt x="12" y="3"/>
                  </a:lnTo>
                  <a:lnTo>
                    <a:pt x="10" y="3"/>
                  </a:lnTo>
                  <a:lnTo>
                    <a:pt x="7" y="4"/>
                  </a:lnTo>
                  <a:lnTo>
                    <a:pt x="6" y="3"/>
                  </a:lnTo>
                  <a:lnTo>
                    <a:pt x="5" y="3"/>
                  </a:lnTo>
                  <a:lnTo>
                    <a:pt x="3" y="2"/>
                  </a:lnTo>
                  <a:lnTo>
                    <a:pt x="5" y="3"/>
                  </a:lnTo>
                  <a:lnTo>
                    <a:pt x="4" y="0"/>
                  </a:lnTo>
                  <a:lnTo>
                    <a:pt x="3" y="2"/>
                  </a:lnTo>
                  <a:lnTo>
                    <a:pt x="3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4" name="Freeform 66"/>
            <p:cNvSpPr>
              <a:spLocks/>
            </p:cNvSpPr>
            <p:nvPr/>
          </p:nvSpPr>
          <p:spPr bwMode="auto">
            <a:xfrm>
              <a:off x="3190" y="3489"/>
              <a:ext cx="24" cy="10"/>
            </a:xfrm>
            <a:custGeom>
              <a:avLst/>
              <a:gdLst>
                <a:gd name="T0" fmla="*/ 10 w 24"/>
                <a:gd name="T1" fmla="*/ 5 h 10"/>
                <a:gd name="T2" fmla="*/ 6 w 24"/>
                <a:gd name="T3" fmla="*/ 10 h 10"/>
                <a:gd name="T4" fmla="*/ 24 w 24"/>
                <a:gd name="T5" fmla="*/ 7 h 10"/>
                <a:gd name="T6" fmla="*/ 24 w 24"/>
                <a:gd name="T7" fmla="*/ 0 h 10"/>
                <a:gd name="T8" fmla="*/ 6 w 24"/>
                <a:gd name="T9" fmla="*/ 3 h 10"/>
                <a:gd name="T10" fmla="*/ 3 w 24"/>
                <a:gd name="T11" fmla="*/ 8 h 10"/>
                <a:gd name="T12" fmla="*/ 6 w 24"/>
                <a:gd name="T13" fmla="*/ 3 h 10"/>
                <a:gd name="T14" fmla="*/ 0 w 24"/>
                <a:gd name="T15" fmla="*/ 4 h 10"/>
                <a:gd name="T16" fmla="*/ 3 w 24"/>
                <a:gd name="T17" fmla="*/ 8 h 10"/>
                <a:gd name="T18" fmla="*/ 10 w 24"/>
                <a:gd name="T19" fmla="*/ 5 h 1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4"/>
                <a:gd name="T31" fmla="*/ 0 h 10"/>
                <a:gd name="T32" fmla="*/ 24 w 24"/>
                <a:gd name="T33" fmla="*/ 10 h 1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4" h="10">
                  <a:moveTo>
                    <a:pt x="10" y="5"/>
                  </a:moveTo>
                  <a:lnTo>
                    <a:pt x="6" y="10"/>
                  </a:lnTo>
                  <a:lnTo>
                    <a:pt x="24" y="7"/>
                  </a:lnTo>
                  <a:lnTo>
                    <a:pt x="24" y="0"/>
                  </a:lnTo>
                  <a:lnTo>
                    <a:pt x="6" y="3"/>
                  </a:lnTo>
                  <a:lnTo>
                    <a:pt x="3" y="8"/>
                  </a:lnTo>
                  <a:lnTo>
                    <a:pt x="6" y="3"/>
                  </a:lnTo>
                  <a:lnTo>
                    <a:pt x="0" y="4"/>
                  </a:lnTo>
                  <a:lnTo>
                    <a:pt x="3" y="8"/>
                  </a:lnTo>
                  <a:lnTo>
                    <a:pt x="10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5" name="Freeform 67"/>
            <p:cNvSpPr>
              <a:spLocks/>
            </p:cNvSpPr>
            <p:nvPr/>
          </p:nvSpPr>
          <p:spPr bwMode="auto">
            <a:xfrm>
              <a:off x="3193" y="3494"/>
              <a:ext cx="90" cy="231"/>
            </a:xfrm>
            <a:custGeom>
              <a:avLst/>
              <a:gdLst>
                <a:gd name="T0" fmla="*/ 86 w 90"/>
                <a:gd name="T1" fmla="*/ 223 h 231"/>
                <a:gd name="T2" fmla="*/ 90 w 90"/>
                <a:gd name="T3" fmla="*/ 226 h 231"/>
                <a:gd name="T4" fmla="*/ 7 w 90"/>
                <a:gd name="T5" fmla="*/ 0 h 231"/>
                <a:gd name="T6" fmla="*/ 0 w 90"/>
                <a:gd name="T7" fmla="*/ 3 h 231"/>
                <a:gd name="T8" fmla="*/ 83 w 90"/>
                <a:gd name="T9" fmla="*/ 228 h 231"/>
                <a:gd name="T10" fmla="*/ 86 w 90"/>
                <a:gd name="T11" fmla="*/ 230 h 231"/>
                <a:gd name="T12" fmla="*/ 83 w 90"/>
                <a:gd name="T13" fmla="*/ 228 h 231"/>
                <a:gd name="T14" fmla="*/ 84 w 90"/>
                <a:gd name="T15" fmla="*/ 231 h 231"/>
                <a:gd name="T16" fmla="*/ 86 w 90"/>
                <a:gd name="T17" fmla="*/ 230 h 231"/>
                <a:gd name="T18" fmla="*/ 86 w 90"/>
                <a:gd name="T19" fmla="*/ 223 h 23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0"/>
                <a:gd name="T31" fmla="*/ 0 h 231"/>
                <a:gd name="T32" fmla="*/ 90 w 90"/>
                <a:gd name="T33" fmla="*/ 231 h 23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0" h="231">
                  <a:moveTo>
                    <a:pt x="86" y="223"/>
                  </a:moveTo>
                  <a:lnTo>
                    <a:pt x="90" y="226"/>
                  </a:lnTo>
                  <a:lnTo>
                    <a:pt x="7" y="0"/>
                  </a:lnTo>
                  <a:lnTo>
                    <a:pt x="0" y="3"/>
                  </a:lnTo>
                  <a:lnTo>
                    <a:pt x="83" y="228"/>
                  </a:lnTo>
                  <a:lnTo>
                    <a:pt x="86" y="230"/>
                  </a:lnTo>
                  <a:lnTo>
                    <a:pt x="83" y="228"/>
                  </a:lnTo>
                  <a:lnTo>
                    <a:pt x="84" y="231"/>
                  </a:lnTo>
                  <a:lnTo>
                    <a:pt x="86" y="230"/>
                  </a:lnTo>
                  <a:lnTo>
                    <a:pt x="86" y="22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6" name="Freeform 68"/>
            <p:cNvSpPr>
              <a:spLocks/>
            </p:cNvSpPr>
            <p:nvPr/>
          </p:nvSpPr>
          <p:spPr bwMode="auto">
            <a:xfrm>
              <a:off x="3279" y="3711"/>
              <a:ext cx="26" cy="13"/>
            </a:xfrm>
            <a:custGeom>
              <a:avLst/>
              <a:gdLst>
                <a:gd name="T0" fmla="*/ 26 w 26"/>
                <a:gd name="T1" fmla="*/ 0 h 13"/>
                <a:gd name="T2" fmla="*/ 26 w 26"/>
                <a:gd name="T3" fmla="*/ 0 h 13"/>
                <a:gd name="T4" fmla="*/ 0 w 26"/>
                <a:gd name="T5" fmla="*/ 6 h 13"/>
                <a:gd name="T6" fmla="*/ 0 w 26"/>
                <a:gd name="T7" fmla="*/ 13 h 13"/>
                <a:gd name="T8" fmla="*/ 26 w 26"/>
                <a:gd name="T9" fmla="*/ 7 h 13"/>
                <a:gd name="T10" fmla="*/ 26 w 26"/>
                <a:gd name="T11" fmla="*/ 7 h 13"/>
                <a:gd name="T12" fmla="*/ 26 w 26"/>
                <a:gd name="T13" fmla="*/ 0 h 1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6"/>
                <a:gd name="T22" fmla="*/ 0 h 13"/>
                <a:gd name="T23" fmla="*/ 26 w 26"/>
                <a:gd name="T24" fmla="*/ 13 h 1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6" h="13">
                  <a:moveTo>
                    <a:pt x="26" y="0"/>
                  </a:moveTo>
                  <a:lnTo>
                    <a:pt x="26" y="0"/>
                  </a:lnTo>
                  <a:lnTo>
                    <a:pt x="0" y="6"/>
                  </a:lnTo>
                  <a:lnTo>
                    <a:pt x="0" y="13"/>
                  </a:lnTo>
                  <a:lnTo>
                    <a:pt x="26" y="7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" name="Freeform 69"/>
            <p:cNvSpPr>
              <a:spLocks/>
            </p:cNvSpPr>
            <p:nvPr/>
          </p:nvSpPr>
          <p:spPr bwMode="auto">
            <a:xfrm>
              <a:off x="3305" y="3711"/>
              <a:ext cx="20" cy="16"/>
            </a:xfrm>
            <a:custGeom>
              <a:avLst/>
              <a:gdLst>
                <a:gd name="T0" fmla="*/ 20 w 20"/>
                <a:gd name="T1" fmla="*/ 13 h 16"/>
                <a:gd name="T2" fmla="*/ 20 w 20"/>
                <a:gd name="T3" fmla="*/ 13 h 16"/>
                <a:gd name="T4" fmla="*/ 18 w 20"/>
                <a:gd name="T5" fmla="*/ 7 h 16"/>
                <a:gd name="T6" fmla="*/ 12 w 20"/>
                <a:gd name="T7" fmla="*/ 3 h 16"/>
                <a:gd name="T8" fmla="*/ 5 w 20"/>
                <a:gd name="T9" fmla="*/ 0 h 16"/>
                <a:gd name="T10" fmla="*/ 0 w 20"/>
                <a:gd name="T11" fmla="*/ 0 h 16"/>
                <a:gd name="T12" fmla="*/ 0 w 20"/>
                <a:gd name="T13" fmla="*/ 7 h 16"/>
                <a:gd name="T14" fmla="*/ 5 w 20"/>
                <a:gd name="T15" fmla="*/ 7 h 16"/>
                <a:gd name="T16" fmla="*/ 7 w 20"/>
                <a:gd name="T17" fmla="*/ 10 h 16"/>
                <a:gd name="T18" fmla="*/ 11 w 20"/>
                <a:gd name="T19" fmla="*/ 12 h 16"/>
                <a:gd name="T20" fmla="*/ 13 w 20"/>
                <a:gd name="T21" fmla="*/ 16 h 16"/>
                <a:gd name="T22" fmla="*/ 13 w 20"/>
                <a:gd name="T23" fmla="*/ 16 h 16"/>
                <a:gd name="T24" fmla="*/ 20 w 20"/>
                <a:gd name="T25" fmla="*/ 13 h 1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0"/>
                <a:gd name="T40" fmla="*/ 0 h 16"/>
                <a:gd name="T41" fmla="*/ 20 w 20"/>
                <a:gd name="T42" fmla="*/ 16 h 1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0" h="16">
                  <a:moveTo>
                    <a:pt x="20" y="13"/>
                  </a:moveTo>
                  <a:lnTo>
                    <a:pt x="20" y="13"/>
                  </a:lnTo>
                  <a:lnTo>
                    <a:pt x="18" y="7"/>
                  </a:lnTo>
                  <a:lnTo>
                    <a:pt x="12" y="3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5" y="7"/>
                  </a:lnTo>
                  <a:lnTo>
                    <a:pt x="7" y="10"/>
                  </a:lnTo>
                  <a:lnTo>
                    <a:pt x="11" y="12"/>
                  </a:lnTo>
                  <a:lnTo>
                    <a:pt x="13" y="16"/>
                  </a:lnTo>
                  <a:lnTo>
                    <a:pt x="20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8" name="Freeform 70"/>
            <p:cNvSpPr>
              <a:spLocks/>
            </p:cNvSpPr>
            <p:nvPr/>
          </p:nvSpPr>
          <p:spPr bwMode="auto">
            <a:xfrm>
              <a:off x="3313" y="3724"/>
              <a:ext cx="14" cy="19"/>
            </a:xfrm>
            <a:custGeom>
              <a:avLst/>
              <a:gdLst>
                <a:gd name="T0" fmla="*/ 0 w 14"/>
                <a:gd name="T1" fmla="*/ 19 h 19"/>
                <a:gd name="T2" fmla="*/ 0 w 14"/>
                <a:gd name="T3" fmla="*/ 19 h 19"/>
                <a:gd name="T4" fmla="*/ 7 w 14"/>
                <a:gd name="T5" fmla="*/ 17 h 19"/>
                <a:gd name="T6" fmla="*/ 12 w 14"/>
                <a:gd name="T7" fmla="*/ 12 h 19"/>
                <a:gd name="T8" fmla="*/ 14 w 14"/>
                <a:gd name="T9" fmla="*/ 6 h 19"/>
                <a:gd name="T10" fmla="*/ 12 w 14"/>
                <a:gd name="T11" fmla="*/ 0 h 19"/>
                <a:gd name="T12" fmla="*/ 5 w 14"/>
                <a:gd name="T13" fmla="*/ 3 h 19"/>
                <a:gd name="T14" fmla="*/ 5 w 14"/>
                <a:gd name="T15" fmla="*/ 6 h 19"/>
                <a:gd name="T16" fmla="*/ 5 w 14"/>
                <a:gd name="T17" fmla="*/ 7 h 19"/>
                <a:gd name="T18" fmla="*/ 3 w 14"/>
                <a:gd name="T19" fmla="*/ 10 h 19"/>
                <a:gd name="T20" fmla="*/ 0 w 14"/>
                <a:gd name="T21" fmla="*/ 12 h 19"/>
                <a:gd name="T22" fmla="*/ 0 w 14"/>
                <a:gd name="T23" fmla="*/ 12 h 19"/>
                <a:gd name="T24" fmla="*/ 0 w 14"/>
                <a:gd name="T25" fmla="*/ 19 h 1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4"/>
                <a:gd name="T40" fmla="*/ 0 h 19"/>
                <a:gd name="T41" fmla="*/ 14 w 14"/>
                <a:gd name="T42" fmla="*/ 19 h 1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4" h="19">
                  <a:moveTo>
                    <a:pt x="0" y="19"/>
                  </a:moveTo>
                  <a:lnTo>
                    <a:pt x="0" y="19"/>
                  </a:lnTo>
                  <a:lnTo>
                    <a:pt x="7" y="17"/>
                  </a:lnTo>
                  <a:lnTo>
                    <a:pt x="12" y="12"/>
                  </a:lnTo>
                  <a:lnTo>
                    <a:pt x="14" y="6"/>
                  </a:lnTo>
                  <a:lnTo>
                    <a:pt x="12" y="0"/>
                  </a:lnTo>
                  <a:lnTo>
                    <a:pt x="5" y="3"/>
                  </a:lnTo>
                  <a:lnTo>
                    <a:pt x="5" y="6"/>
                  </a:lnTo>
                  <a:lnTo>
                    <a:pt x="5" y="7"/>
                  </a:lnTo>
                  <a:lnTo>
                    <a:pt x="3" y="10"/>
                  </a:lnTo>
                  <a:lnTo>
                    <a:pt x="0" y="12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9" name="Freeform 71"/>
            <p:cNvSpPr>
              <a:spLocks/>
            </p:cNvSpPr>
            <p:nvPr/>
          </p:nvSpPr>
          <p:spPr bwMode="auto">
            <a:xfrm>
              <a:off x="3293" y="3729"/>
              <a:ext cx="20" cy="14"/>
            </a:xfrm>
            <a:custGeom>
              <a:avLst/>
              <a:gdLst>
                <a:gd name="T0" fmla="*/ 0 w 20"/>
                <a:gd name="T1" fmla="*/ 2 h 14"/>
                <a:gd name="T2" fmla="*/ 0 w 20"/>
                <a:gd name="T3" fmla="*/ 2 h 14"/>
                <a:gd name="T4" fmla="*/ 4 w 20"/>
                <a:gd name="T5" fmla="*/ 7 h 14"/>
                <a:gd name="T6" fmla="*/ 9 w 20"/>
                <a:gd name="T7" fmla="*/ 12 h 14"/>
                <a:gd name="T8" fmla="*/ 16 w 20"/>
                <a:gd name="T9" fmla="*/ 14 h 14"/>
                <a:gd name="T10" fmla="*/ 20 w 20"/>
                <a:gd name="T11" fmla="*/ 14 h 14"/>
                <a:gd name="T12" fmla="*/ 20 w 20"/>
                <a:gd name="T13" fmla="*/ 7 h 14"/>
                <a:gd name="T14" fmla="*/ 16 w 20"/>
                <a:gd name="T15" fmla="*/ 7 h 14"/>
                <a:gd name="T16" fmla="*/ 13 w 20"/>
                <a:gd name="T17" fmla="*/ 5 h 14"/>
                <a:gd name="T18" fmla="*/ 9 w 20"/>
                <a:gd name="T19" fmla="*/ 2 h 14"/>
                <a:gd name="T20" fmla="*/ 7 w 20"/>
                <a:gd name="T21" fmla="*/ 0 h 14"/>
                <a:gd name="T22" fmla="*/ 7 w 20"/>
                <a:gd name="T23" fmla="*/ 0 h 14"/>
                <a:gd name="T24" fmla="*/ 0 w 20"/>
                <a:gd name="T25" fmla="*/ 2 h 1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0"/>
                <a:gd name="T40" fmla="*/ 0 h 14"/>
                <a:gd name="T41" fmla="*/ 20 w 20"/>
                <a:gd name="T42" fmla="*/ 14 h 1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0" h="14">
                  <a:moveTo>
                    <a:pt x="0" y="2"/>
                  </a:moveTo>
                  <a:lnTo>
                    <a:pt x="0" y="2"/>
                  </a:lnTo>
                  <a:lnTo>
                    <a:pt x="4" y="7"/>
                  </a:lnTo>
                  <a:lnTo>
                    <a:pt x="9" y="12"/>
                  </a:lnTo>
                  <a:lnTo>
                    <a:pt x="16" y="14"/>
                  </a:lnTo>
                  <a:lnTo>
                    <a:pt x="20" y="14"/>
                  </a:lnTo>
                  <a:lnTo>
                    <a:pt x="20" y="7"/>
                  </a:lnTo>
                  <a:lnTo>
                    <a:pt x="16" y="7"/>
                  </a:lnTo>
                  <a:lnTo>
                    <a:pt x="13" y="5"/>
                  </a:lnTo>
                  <a:lnTo>
                    <a:pt x="9" y="2"/>
                  </a:lnTo>
                  <a:lnTo>
                    <a:pt x="7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0" name="Freeform 72"/>
            <p:cNvSpPr>
              <a:spLocks/>
            </p:cNvSpPr>
            <p:nvPr/>
          </p:nvSpPr>
          <p:spPr bwMode="auto">
            <a:xfrm>
              <a:off x="3292" y="3711"/>
              <a:ext cx="14" cy="20"/>
            </a:xfrm>
            <a:custGeom>
              <a:avLst/>
              <a:gdLst>
                <a:gd name="T0" fmla="*/ 14 w 14"/>
                <a:gd name="T1" fmla="*/ 7 h 20"/>
                <a:gd name="T2" fmla="*/ 12 w 14"/>
                <a:gd name="T3" fmla="*/ 0 h 20"/>
                <a:gd name="T4" fmla="*/ 6 w 14"/>
                <a:gd name="T5" fmla="*/ 3 h 20"/>
                <a:gd name="T6" fmla="*/ 3 w 14"/>
                <a:gd name="T7" fmla="*/ 9 h 20"/>
                <a:gd name="T8" fmla="*/ 0 w 14"/>
                <a:gd name="T9" fmla="*/ 14 h 20"/>
                <a:gd name="T10" fmla="*/ 1 w 14"/>
                <a:gd name="T11" fmla="*/ 20 h 20"/>
                <a:gd name="T12" fmla="*/ 8 w 14"/>
                <a:gd name="T13" fmla="*/ 18 h 20"/>
                <a:gd name="T14" fmla="*/ 7 w 14"/>
                <a:gd name="T15" fmla="*/ 14 h 20"/>
                <a:gd name="T16" fmla="*/ 10 w 14"/>
                <a:gd name="T17" fmla="*/ 11 h 20"/>
                <a:gd name="T18" fmla="*/ 11 w 14"/>
                <a:gd name="T19" fmla="*/ 10 h 20"/>
                <a:gd name="T20" fmla="*/ 14 w 14"/>
                <a:gd name="T21" fmla="*/ 7 h 20"/>
                <a:gd name="T22" fmla="*/ 12 w 14"/>
                <a:gd name="T23" fmla="*/ 0 h 20"/>
                <a:gd name="T24" fmla="*/ 14 w 14"/>
                <a:gd name="T25" fmla="*/ 7 h 2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4"/>
                <a:gd name="T40" fmla="*/ 0 h 20"/>
                <a:gd name="T41" fmla="*/ 14 w 14"/>
                <a:gd name="T42" fmla="*/ 20 h 2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4" h="20">
                  <a:moveTo>
                    <a:pt x="14" y="7"/>
                  </a:moveTo>
                  <a:lnTo>
                    <a:pt x="12" y="0"/>
                  </a:lnTo>
                  <a:lnTo>
                    <a:pt x="6" y="3"/>
                  </a:lnTo>
                  <a:lnTo>
                    <a:pt x="3" y="9"/>
                  </a:lnTo>
                  <a:lnTo>
                    <a:pt x="0" y="14"/>
                  </a:lnTo>
                  <a:lnTo>
                    <a:pt x="1" y="20"/>
                  </a:lnTo>
                  <a:lnTo>
                    <a:pt x="8" y="18"/>
                  </a:lnTo>
                  <a:lnTo>
                    <a:pt x="7" y="14"/>
                  </a:lnTo>
                  <a:lnTo>
                    <a:pt x="10" y="11"/>
                  </a:lnTo>
                  <a:lnTo>
                    <a:pt x="11" y="10"/>
                  </a:lnTo>
                  <a:lnTo>
                    <a:pt x="14" y="7"/>
                  </a:lnTo>
                  <a:lnTo>
                    <a:pt x="12" y="0"/>
                  </a:lnTo>
                  <a:lnTo>
                    <a:pt x="14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" name="Freeform 73"/>
            <p:cNvSpPr>
              <a:spLocks/>
            </p:cNvSpPr>
            <p:nvPr/>
          </p:nvSpPr>
          <p:spPr bwMode="auto">
            <a:xfrm>
              <a:off x="3273" y="3711"/>
              <a:ext cx="33" cy="13"/>
            </a:xfrm>
            <a:custGeom>
              <a:avLst/>
              <a:gdLst>
                <a:gd name="T0" fmla="*/ 10 w 33"/>
                <a:gd name="T1" fmla="*/ 9 h 13"/>
                <a:gd name="T2" fmla="*/ 6 w 33"/>
                <a:gd name="T3" fmla="*/ 13 h 13"/>
                <a:gd name="T4" fmla="*/ 10 w 33"/>
                <a:gd name="T5" fmla="*/ 12 h 13"/>
                <a:gd name="T6" fmla="*/ 18 w 33"/>
                <a:gd name="T7" fmla="*/ 11 h 13"/>
                <a:gd name="T8" fmla="*/ 26 w 33"/>
                <a:gd name="T9" fmla="*/ 9 h 13"/>
                <a:gd name="T10" fmla="*/ 33 w 33"/>
                <a:gd name="T11" fmla="*/ 7 h 13"/>
                <a:gd name="T12" fmla="*/ 31 w 33"/>
                <a:gd name="T13" fmla="*/ 0 h 13"/>
                <a:gd name="T14" fmla="*/ 26 w 33"/>
                <a:gd name="T15" fmla="*/ 1 h 13"/>
                <a:gd name="T16" fmla="*/ 18 w 33"/>
                <a:gd name="T17" fmla="*/ 4 h 13"/>
                <a:gd name="T18" fmla="*/ 10 w 33"/>
                <a:gd name="T19" fmla="*/ 5 h 13"/>
                <a:gd name="T20" fmla="*/ 6 w 33"/>
                <a:gd name="T21" fmla="*/ 6 h 13"/>
                <a:gd name="T22" fmla="*/ 3 w 33"/>
                <a:gd name="T23" fmla="*/ 11 h 13"/>
                <a:gd name="T24" fmla="*/ 6 w 33"/>
                <a:gd name="T25" fmla="*/ 6 h 13"/>
                <a:gd name="T26" fmla="*/ 0 w 33"/>
                <a:gd name="T27" fmla="*/ 7 h 13"/>
                <a:gd name="T28" fmla="*/ 3 w 33"/>
                <a:gd name="T29" fmla="*/ 11 h 13"/>
                <a:gd name="T30" fmla="*/ 10 w 33"/>
                <a:gd name="T31" fmla="*/ 9 h 1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33"/>
                <a:gd name="T49" fmla="*/ 0 h 13"/>
                <a:gd name="T50" fmla="*/ 33 w 33"/>
                <a:gd name="T51" fmla="*/ 13 h 13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33" h="13">
                  <a:moveTo>
                    <a:pt x="10" y="9"/>
                  </a:moveTo>
                  <a:lnTo>
                    <a:pt x="6" y="13"/>
                  </a:lnTo>
                  <a:lnTo>
                    <a:pt x="10" y="12"/>
                  </a:lnTo>
                  <a:lnTo>
                    <a:pt x="18" y="11"/>
                  </a:lnTo>
                  <a:lnTo>
                    <a:pt x="26" y="9"/>
                  </a:lnTo>
                  <a:lnTo>
                    <a:pt x="33" y="7"/>
                  </a:lnTo>
                  <a:lnTo>
                    <a:pt x="31" y="0"/>
                  </a:lnTo>
                  <a:lnTo>
                    <a:pt x="26" y="1"/>
                  </a:lnTo>
                  <a:lnTo>
                    <a:pt x="18" y="4"/>
                  </a:lnTo>
                  <a:lnTo>
                    <a:pt x="10" y="5"/>
                  </a:lnTo>
                  <a:lnTo>
                    <a:pt x="6" y="6"/>
                  </a:lnTo>
                  <a:lnTo>
                    <a:pt x="3" y="11"/>
                  </a:lnTo>
                  <a:lnTo>
                    <a:pt x="6" y="6"/>
                  </a:lnTo>
                  <a:lnTo>
                    <a:pt x="0" y="7"/>
                  </a:lnTo>
                  <a:lnTo>
                    <a:pt x="3" y="11"/>
                  </a:lnTo>
                  <a:lnTo>
                    <a:pt x="10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" name="Freeform 74"/>
            <p:cNvSpPr>
              <a:spLocks/>
            </p:cNvSpPr>
            <p:nvPr/>
          </p:nvSpPr>
          <p:spPr bwMode="auto">
            <a:xfrm>
              <a:off x="3276" y="3720"/>
              <a:ext cx="38" cy="92"/>
            </a:xfrm>
            <a:custGeom>
              <a:avLst/>
              <a:gdLst>
                <a:gd name="T0" fmla="*/ 35 w 38"/>
                <a:gd name="T1" fmla="*/ 84 h 92"/>
                <a:gd name="T2" fmla="*/ 38 w 38"/>
                <a:gd name="T3" fmla="*/ 86 h 92"/>
                <a:gd name="T4" fmla="*/ 7 w 38"/>
                <a:gd name="T5" fmla="*/ 0 h 92"/>
                <a:gd name="T6" fmla="*/ 0 w 38"/>
                <a:gd name="T7" fmla="*/ 2 h 92"/>
                <a:gd name="T8" fmla="*/ 31 w 38"/>
                <a:gd name="T9" fmla="*/ 89 h 92"/>
                <a:gd name="T10" fmla="*/ 35 w 38"/>
                <a:gd name="T11" fmla="*/ 91 h 92"/>
                <a:gd name="T12" fmla="*/ 31 w 38"/>
                <a:gd name="T13" fmla="*/ 89 h 92"/>
                <a:gd name="T14" fmla="*/ 33 w 38"/>
                <a:gd name="T15" fmla="*/ 92 h 92"/>
                <a:gd name="T16" fmla="*/ 35 w 38"/>
                <a:gd name="T17" fmla="*/ 91 h 92"/>
                <a:gd name="T18" fmla="*/ 35 w 38"/>
                <a:gd name="T19" fmla="*/ 84 h 9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8"/>
                <a:gd name="T31" fmla="*/ 0 h 92"/>
                <a:gd name="T32" fmla="*/ 38 w 38"/>
                <a:gd name="T33" fmla="*/ 92 h 9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8" h="92">
                  <a:moveTo>
                    <a:pt x="35" y="84"/>
                  </a:moveTo>
                  <a:lnTo>
                    <a:pt x="38" y="86"/>
                  </a:lnTo>
                  <a:lnTo>
                    <a:pt x="7" y="0"/>
                  </a:lnTo>
                  <a:lnTo>
                    <a:pt x="0" y="2"/>
                  </a:lnTo>
                  <a:lnTo>
                    <a:pt x="31" y="89"/>
                  </a:lnTo>
                  <a:lnTo>
                    <a:pt x="35" y="91"/>
                  </a:lnTo>
                  <a:lnTo>
                    <a:pt x="31" y="89"/>
                  </a:lnTo>
                  <a:lnTo>
                    <a:pt x="33" y="92"/>
                  </a:lnTo>
                  <a:lnTo>
                    <a:pt x="35" y="91"/>
                  </a:lnTo>
                  <a:lnTo>
                    <a:pt x="35" y="8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" name="Freeform 75"/>
            <p:cNvSpPr>
              <a:spLocks/>
            </p:cNvSpPr>
            <p:nvPr/>
          </p:nvSpPr>
          <p:spPr bwMode="auto">
            <a:xfrm>
              <a:off x="3311" y="3702"/>
              <a:ext cx="525" cy="109"/>
            </a:xfrm>
            <a:custGeom>
              <a:avLst/>
              <a:gdLst>
                <a:gd name="T0" fmla="*/ 516 w 525"/>
                <a:gd name="T1" fmla="*/ 5 h 109"/>
                <a:gd name="T2" fmla="*/ 519 w 525"/>
                <a:gd name="T3" fmla="*/ 0 h 109"/>
                <a:gd name="T4" fmla="*/ 0 w 525"/>
                <a:gd name="T5" fmla="*/ 102 h 109"/>
                <a:gd name="T6" fmla="*/ 0 w 525"/>
                <a:gd name="T7" fmla="*/ 109 h 109"/>
                <a:gd name="T8" fmla="*/ 519 w 525"/>
                <a:gd name="T9" fmla="*/ 7 h 109"/>
                <a:gd name="T10" fmla="*/ 523 w 525"/>
                <a:gd name="T11" fmla="*/ 2 h 109"/>
                <a:gd name="T12" fmla="*/ 519 w 525"/>
                <a:gd name="T13" fmla="*/ 7 h 109"/>
                <a:gd name="T14" fmla="*/ 525 w 525"/>
                <a:gd name="T15" fmla="*/ 7 h 109"/>
                <a:gd name="T16" fmla="*/ 523 w 525"/>
                <a:gd name="T17" fmla="*/ 2 h 109"/>
                <a:gd name="T18" fmla="*/ 516 w 525"/>
                <a:gd name="T19" fmla="*/ 5 h 10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25"/>
                <a:gd name="T31" fmla="*/ 0 h 109"/>
                <a:gd name="T32" fmla="*/ 525 w 525"/>
                <a:gd name="T33" fmla="*/ 109 h 10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25" h="109">
                  <a:moveTo>
                    <a:pt x="516" y="5"/>
                  </a:moveTo>
                  <a:lnTo>
                    <a:pt x="519" y="0"/>
                  </a:lnTo>
                  <a:lnTo>
                    <a:pt x="0" y="102"/>
                  </a:lnTo>
                  <a:lnTo>
                    <a:pt x="0" y="109"/>
                  </a:lnTo>
                  <a:lnTo>
                    <a:pt x="519" y="7"/>
                  </a:lnTo>
                  <a:lnTo>
                    <a:pt x="523" y="2"/>
                  </a:lnTo>
                  <a:lnTo>
                    <a:pt x="519" y="7"/>
                  </a:lnTo>
                  <a:lnTo>
                    <a:pt x="525" y="7"/>
                  </a:lnTo>
                  <a:lnTo>
                    <a:pt x="523" y="2"/>
                  </a:lnTo>
                  <a:lnTo>
                    <a:pt x="516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4" name="Freeform 76"/>
            <p:cNvSpPr>
              <a:spLocks/>
            </p:cNvSpPr>
            <p:nvPr/>
          </p:nvSpPr>
          <p:spPr bwMode="auto">
            <a:xfrm>
              <a:off x="3591" y="3061"/>
              <a:ext cx="243" cy="646"/>
            </a:xfrm>
            <a:custGeom>
              <a:avLst/>
              <a:gdLst>
                <a:gd name="T0" fmla="*/ 4 w 243"/>
                <a:gd name="T1" fmla="*/ 8 h 646"/>
                <a:gd name="T2" fmla="*/ 0 w 243"/>
                <a:gd name="T3" fmla="*/ 5 h 646"/>
                <a:gd name="T4" fmla="*/ 236 w 243"/>
                <a:gd name="T5" fmla="*/ 646 h 646"/>
                <a:gd name="T6" fmla="*/ 243 w 243"/>
                <a:gd name="T7" fmla="*/ 643 h 646"/>
                <a:gd name="T8" fmla="*/ 7 w 243"/>
                <a:gd name="T9" fmla="*/ 3 h 646"/>
                <a:gd name="T10" fmla="*/ 4 w 243"/>
                <a:gd name="T11" fmla="*/ 1 h 646"/>
                <a:gd name="T12" fmla="*/ 7 w 243"/>
                <a:gd name="T13" fmla="*/ 3 h 646"/>
                <a:gd name="T14" fmla="*/ 6 w 243"/>
                <a:gd name="T15" fmla="*/ 0 h 646"/>
                <a:gd name="T16" fmla="*/ 4 w 243"/>
                <a:gd name="T17" fmla="*/ 1 h 646"/>
                <a:gd name="T18" fmla="*/ 4 w 243"/>
                <a:gd name="T19" fmla="*/ 8 h 64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43"/>
                <a:gd name="T31" fmla="*/ 0 h 646"/>
                <a:gd name="T32" fmla="*/ 243 w 243"/>
                <a:gd name="T33" fmla="*/ 646 h 64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43" h="646">
                  <a:moveTo>
                    <a:pt x="4" y="8"/>
                  </a:moveTo>
                  <a:lnTo>
                    <a:pt x="0" y="5"/>
                  </a:lnTo>
                  <a:lnTo>
                    <a:pt x="236" y="646"/>
                  </a:lnTo>
                  <a:lnTo>
                    <a:pt x="243" y="643"/>
                  </a:lnTo>
                  <a:lnTo>
                    <a:pt x="7" y="3"/>
                  </a:lnTo>
                  <a:lnTo>
                    <a:pt x="4" y="1"/>
                  </a:lnTo>
                  <a:lnTo>
                    <a:pt x="7" y="3"/>
                  </a:lnTo>
                  <a:lnTo>
                    <a:pt x="6" y="0"/>
                  </a:lnTo>
                  <a:lnTo>
                    <a:pt x="4" y="1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5" name="Freeform 77"/>
            <p:cNvSpPr>
              <a:spLocks/>
            </p:cNvSpPr>
            <p:nvPr/>
          </p:nvSpPr>
          <p:spPr bwMode="auto">
            <a:xfrm>
              <a:off x="3070" y="3062"/>
              <a:ext cx="525" cy="110"/>
            </a:xfrm>
            <a:custGeom>
              <a:avLst/>
              <a:gdLst>
                <a:gd name="T0" fmla="*/ 9 w 525"/>
                <a:gd name="T1" fmla="*/ 105 h 110"/>
                <a:gd name="T2" fmla="*/ 5 w 525"/>
                <a:gd name="T3" fmla="*/ 110 h 110"/>
                <a:gd name="T4" fmla="*/ 525 w 525"/>
                <a:gd name="T5" fmla="*/ 7 h 110"/>
                <a:gd name="T6" fmla="*/ 525 w 525"/>
                <a:gd name="T7" fmla="*/ 0 h 110"/>
                <a:gd name="T8" fmla="*/ 5 w 525"/>
                <a:gd name="T9" fmla="*/ 103 h 110"/>
                <a:gd name="T10" fmla="*/ 2 w 525"/>
                <a:gd name="T11" fmla="*/ 108 h 110"/>
                <a:gd name="T12" fmla="*/ 5 w 525"/>
                <a:gd name="T13" fmla="*/ 103 h 110"/>
                <a:gd name="T14" fmla="*/ 0 w 525"/>
                <a:gd name="T15" fmla="*/ 103 h 110"/>
                <a:gd name="T16" fmla="*/ 2 w 525"/>
                <a:gd name="T17" fmla="*/ 108 h 110"/>
                <a:gd name="T18" fmla="*/ 9 w 525"/>
                <a:gd name="T19" fmla="*/ 105 h 11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25"/>
                <a:gd name="T31" fmla="*/ 0 h 110"/>
                <a:gd name="T32" fmla="*/ 525 w 525"/>
                <a:gd name="T33" fmla="*/ 110 h 11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25" h="110">
                  <a:moveTo>
                    <a:pt x="9" y="105"/>
                  </a:moveTo>
                  <a:lnTo>
                    <a:pt x="5" y="110"/>
                  </a:lnTo>
                  <a:lnTo>
                    <a:pt x="525" y="7"/>
                  </a:lnTo>
                  <a:lnTo>
                    <a:pt x="525" y="0"/>
                  </a:lnTo>
                  <a:lnTo>
                    <a:pt x="5" y="103"/>
                  </a:lnTo>
                  <a:lnTo>
                    <a:pt x="2" y="108"/>
                  </a:lnTo>
                  <a:lnTo>
                    <a:pt x="5" y="103"/>
                  </a:lnTo>
                  <a:lnTo>
                    <a:pt x="0" y="103"/>
                  </a:lnTo>
                  <a:lnTo>
                    <a:pt x="2" y="108"/>
                  </a:lnTo>
                  <a:lnTo>
                    <a:pt x="9" y="10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6" name="Freeform 78"/>
            <p:cNvSpPr>
              <a:spLocks/>
            </p:cNvSpPr>
            <p:nvPr/>
          </p:nvSpPr>
          <p:spPr bwMode="auto">
            <a:xfrm>
              <a:off x="3072" y="3167"/>
              <a:ext cx="34" cy="79"/>
            </a:xfrm>
            <a:custGeom>
              <a:avLst/>
              <a:gdLst>
                <a:gd name="T0" fmla="*/ 30 w 34"/>
                <a:gd name="T1" fmla="*/ 71 h 79"/>
                <a:gd name="T2" fmla="*/ 34 w 34"/>
                <a:gd name="T3" fmla="*/ 73 h 79"/>
                <a:gd name="T4" fmla="*/ 7 w 34"/>
                <a:gd name="T5" fmla="*/ 0 h 79"/>
                <a:gd name="T6" fmla="*/ 0 w 34"/>
                <a:gd name="T7" fmla="*/ 3 h 79"/>
                <a:gd name="T8" fmla="*/ 27 w 34"/>
                <a:gd name="T9" fmla="*/ 75 h 79"/>
                <a:gd name="T10" fmla="*/ 30 w 34"/>
                <a:gd name="T11" fmla="*/ 78 h 79"/>
                <a:gd name="T12" fmla="*/ 27 w 34"/>
                <a:gd name="T13" fmla="*/ 75 h 79"/>
                <a:gd name="T14" fmla="*/ 28 w 34"/>
                <a:gd name="T15" fmla="*/ 79 h 79"/>
                <a:gd name="T16" fmla="*/ 30 w 34"/>
                <a:gd name="T17" fmla="*/ 78 h 79"/>
                <a:gd name="T18" fmla="*/ 30 w 34"/>
                <a:gd name="T19" fmla="*/ 71 h 7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4"/>
                <a:gd name="T31" fmla="*/ 0 h 79"/>
                <a:gd name="T32" fmla="*/ 34 w 34"/>
                <a:gd name="T33" fmla="*/ 79 h 7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4" h="79">
                  <a:moveTo>
                    <a:pt x="30" y="71"/>
                  </a:moveTo>
                  <a:lnTo>
                    <a:pt x="34" y="73"/>
                  </a:lnTo>
                  <a:lnTo>
                    <a:pt x="7" y="0"/>
                  </a:lnTo>
                  <a:lnTo>
                    <a:pt x="0" y="3"/>
                  </a:lnTo>
                  <a:lnTo>
                    <a:pt x="27" y="75"/>
                  </a:lnTo>
                  <a:lnTo>
                    <a:pt x="30" y="78"/>
                  </a:lnTo>
                  <a:lnTo>
                    <a:pt x="27" y="75"/>
                  </a:lnTo>
                  <a:lnTo>
                    <a:pt x="28" y="79"/>
                  </a:lnTo>
                  <a:lnTo>
                    <a:pt x="30" y="78"/>
                  </a:lnTo>
                  <a:lnTo>
                    <a:pt x="30" y="7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7" name="Freeform 79"/>
            <p:cNvSpPr>
              <a:spLocks/>
            </p:cNvSpPr>
            <p:nvPr/>
          </p:nvSpPr>
          <p:spPr bwMode="auto">
            <a:xfrm>
              <a:off x="3102" y="3234"/>
              <a:ext cx="19" cy="11"/>
            </a:xfrm>
            <a:custGeom>
              <a:avLst/>
              <a:gdLst>
                <a:gd name="T0" fmla="*/ 11 w 19"/>
                <a:gd name="T1" fmla="*/ 4 h 11"/>
                <a:gd name="T2" fmla="*/ 13 w 19"/>
                <a:gd name="T3" fmla="*/ 0 h 11"/>
                <a:gd name="T4" fmla="*/ 10 w 19"/>
                <a:gd name="T5" fmla="*/ 1 h 11"/>
                <a:gd name="T6" fmla="*/ 5 w 19"/>
                <a:gd name="T7" fmla="*/ 2 h 11"/>
                <a:gd name="T8" fmla="*/ 3 w 19"/>
                <a:gd name="T9" fmla="*/ 4 h 11"/>
                <a:gd name="T10" fmla="*/ 0 w 19"/>
                <a:gd name="T11" fmla="*/ 4 h 11"/>
                <a:gd name="T12" fmla="*/ 0 w 19"/>
                <a:gd name="T13" fmla="*/ 11 h 11"/>
                <a:gd name="T14" fmla="*/ 3 w 19"/>
                <a:gd name="T15" fmla="*/ 11 h 11"/>
                <a:gd name="T16" fmla="*/ 7 w 19"/>
                <a:gd name="T17" fmla="*/ 9 h 11"/>
                <a:gd name="T18" fmla="*/ 12 w 19"/>
                <a:gd name="T19" fmla="*/ 8 h 11"/>
                <a:gd name="T20" fmla="*/ 16 w 19"/>
                <a:gd name="T21" fmla="*/ 7 h 11"/>
                <a:gd name="T22" fmla="*/ 18 w 19"/>
                <a:gd name="T23" fmla="*/ 4 h 11"/>
                <a:gd name="T24" fmla="*/ 16 w 19"/>
                <a:gd name="T25" fmla="*/ 7 h 11"/>
                <a:gd name="T26" fmla="*/ 19 w 19"/>
                <a:gd name="T27" fmla="*/ 6 h 11"/>
                <a:gd name="T28" fmla="*/ 18 w 19"/>
                <a:gd name="T29" fmla="*/ 4 h 11"/>
                <a:gd name="T30" fmla="*/ 11 w 19"/>
                <a:gd name="T31" fmla="*/ 4 h 1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9"/>
                <a:gd name="T49" fmla="*/ 0 h 11"/>
                <a:gd name="T50" fmla="*/ 19 w 19"/>
                <a:gd name="T51" fmla="*/ 11 h 11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9" h="11">
                  <a:moveTo>
                    <a:pt x="11" y="4"/>
                  </a:moveTo>
                  <a:lnTo>
                    <a:pt x="13" y="0"/>
                  </a:lnTo>
                  <a:lnTo>
                    <a:pt x="10" y="1"/>
                  </a:lnTo>
                  <a:lnTo>
                    <a:pt x="5" y="2"/>
                  </a:lnTo>
                  <a:lnTo>
                    <a:pt x="3" y="4"/>
                  </a:lnTo>
                  <a:lnTo>
                    <a:pt x="0" y="4"/>
                  </a:lnTo>
                  <a:lnTo>
                    <a:pt x="0" y="11"/>
                  </a:lnTo>
                  <a:lnTo>
                    <a:pt x="3" y="11"/>
                  </a:lnTo>
                  <a:lnTo>
                    <a:pt x="7" y="9"/>
                  </a:lnTo>
                  <a:lnTo>
                    <a:pt x="12" y="8"/>
                  </a:lnTo>
                  <a:lnTo>
                    <a:pt x="16" y="7"/>
                  </a:lnTo>
                  <a:lnTo>
                    <a:pt x="18" y="4"/>
                  </a:lnTo>
                  <a:lnTo>
                    <a:pt x="16" y="7"/>
                  </a:lnTo>
                  <a:lnTo>
                    <a:pt x="19" y="6"/>
                  </a:lnTo>
                  <a:lnTo>
                    <a:pt x="18" y="4"/>
                  </a:lnTo>
                  <a:lnTo>
                    <a:pt x="11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8" name="Freeform 80"/>
            <p:cNvSpPr>
              <a:spLocks/>
            </p:cNvSpPr>
            <p:nvPr/>
          </p:nvSpPr>
          <p:spPr bwMode="auto">
            <a:xfrm>
              <a:off x="3113" y="3222"/>
              <a:ext cx="13" cy="16"/>
            </a:xfrm>
            <a:custGeom>
              <a:avLst/>
              <a:gdLst>
                <a:gd name="T0" fmla="*/ 10 w 13"/>
                <a:gd name="T1" fmla="*/ 0 h 16"/>
                <a:gd name="T2" fmla="*/ 12 w 13"/>
                <a:gd name="T3" fmla="*/ 0 h 16"/>
                <a:gd name="T4" fmla="*/ 6 w 13"/>
                <a:gd name="T5" fmla="*/ 1 h 16"/>
                <a:gd name="T6" fmla="*/ 1 w 13"/>
                <a:gd name="T7" fmla="*/ 5 h 16"/>
                <a:gd name="T8" fmla="*/ 0 w 13"/>
                <a:gd name="T9" fmla="*/ 11 h 16"/>
                <a:gd name="T10" fmla="*/ 0 w 13"/>
                <a:gd name="T11" fmla="*/ 16 h 16"/>
                <a:gd name="T12" fmla="*/ 7 w 13"/>
                <a:gd name="T13" fmla="*/ 16 h 16"/>
                <a:gd name="T14" fmla="*/ 7 w 13"/>
                <a:gd name="T15" fmla="*/ 11 h 16"/>
                <a:gd name="T16" fmla="*/ 8 w 13"/>
                <a:gd name="T17" fmla="*/ 10 h 16"/>
                <a:gd name="T18" fmla="*/ 8 w 13"/>
                <a:gd name="T19" fmla="*/ 9 h 16"/>
                <a:gd name="T20" fmla="*/ 12 w 13"/>
                <a:gd name="T21" fmla="*/ 7 h 16"/>
                <a:gd name="T22" fmla="*/ 13 w 13"/>
                <a:gd name="T23" fmla="*/ 7 h 16"/>
                <a:gd name="T24" fmla="*/ 10 w 13"/>
                <a:gd name="T25" fmla="*/ 0 h 1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3"/>
                <a:gd name="T40" fmla="*/ 0 h 16"/>
                <a:gd name="T41" fmla="*/ 13 w 13"/>
                <a:gd name="T42" fmla="*/ 16 h 1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3" h="16">
                  <a:moveTo>
                    <a:pt x="10" y="0"/>
                  </a:moveTo>
                  <a:lnTo>
                    <a:pt x="12" y="0"/>
                  </a:lnTo>
                  <a:lnTo>
                    <a:pt x="6" y="1"/>
                  </a:lnTo>
                  <a:lnTo>
                    <a:pt x="1" y="5"/>
                  </a:lnTo>
                  <a:lnTo>
                    <a:pt x="0" y="11"/>
                  </a:lnTo>
                  <a:lnTo>
                    <a:pt x="0" y="16"/>
                  </a:lnTo>
                  <a:lnTo>
                    <a:pt x="7" y="16"/>
                  </a:lnTo>
                  <a:lnTo>
                    <a:pt x="7" y="11"/>
                  </a:lnTo>
                  <a:lnTo>
                    <a:pt x="8" y="10"/>
                  </a:lnTo>
                  <a:lnTo>
                    <a:pt x="8" y="9"/>
                  </a:lnTo>
                  <a:lnTo>
                    <a:pt x="12" y="7"/>
                  </a:lnTo>
                  <a:lnTo>
                    <a:pt x="13" y="7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9" name="Freeform 81"/>
            <p:cNvSpPr>
              <a:spLocks/>
            </p:cNvSpPr>
            <p:nvPr/>
          </p:nvSpPr>
          <p:spPr bwMode="auto">
            <a:xfrm>
              <a:off x="3123" y="3222"/>
              <a:ext cx="22" cy="14"/>
            </a:xfrm>
            <a:custGeom>
              <a:avLst/>
              <a:gdLst>
                <a:gd name="T0" fmla="*/ 22 w 22"/>
                <a:gd name="T1" fmla="*/ 12 h 14"/>
                <a:gd name="T2" fmla="*/ 22 w 22"/>
                <a:gd name="T3" fmla="*/ 12 h 14"/>
                <a:gd name="T4" fmla="*/ 19 w 22"/>
                <a:gd name="T5" fmla="*/ 6 h 14"/>
                <a:gd name="T6" fmla="*/ 12 w 22"/>
                <a:gd name="T7" fmla="*/ 1 h 14"/>
                <a:gd name="T8" fmla="*/ 6 w 22"/>
                <a:gd name="T9" fmla="*/ 0 h 14"/>
                <a:gd name="T10" fmla="*/ 0 w 22"/>
                <a:gd name="T11" fmla="*/ 0 h 14"/>
                <a:gd name="T12" fmla="*/ 3 w 22"/>
                <a:gd name="T13" fmla="*/ 7 h 14"/>
                <a:gd name="T14" fmla="*/ 6 w 22"/>
                <a:gd name="T15" fmla="*/ 7 h 14"/>
                <a:gd name="T16" fmla="*/ 10 w 22"/>
                <a:gd name="T17" fmla="*/ 9 h 14"/>
                <a:gd name="T18" fmla="*/ 12 w 22"/>
                <a:gd name="T19" fmla="*/ 11 h 14"/>
                <a:gd name="T20" fmla="*/ 15 w 22"/>
                <a:gd name="T21" fmla="*/ 14 h 14"/>
                <a:gd name="T22" fmla="*/ 15 w 22"/>
                <a:gd name="T23" fmla="*/ 14 h 14"/>
                <a:gd name="T24" fmla="*/ 22 w 22"/>
                <a:gd name="T25" fmla="*/ 12 h 1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2"/>
                <a:gd name="T40" fmla="*/ 0 h 14"/>
                <a:gd name="T41" fmla="*/ 22 w 22"/>
                <a:gd name="T42" fmla="*/ 14 h 1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2" h="14">
                  <a:moveTo>
                    <a:pt x="22" y="12"/>
                  </a:moveTo>
                  <a:lnTo>
                    <a:pt x="22" y="12"/>
                  </a:lnTo>
                  <a:lnTo>
                    <a:pt x="19" y="6"/>
                  </a:lnTo>
                  <a:lnTo>
                    <a:pt x="12" y="1"/>
                  </a:lnTo>
                  <a:lnTo>
                    <a:pt x="6" y="0"/>
                  </a:lnTo>
                  <a:lnTo>
                    <a:pt x="0" y="0"/>
                  </a:lnTo>
                  <a:lnTo>
                    <a:pt x="3" y="7"/>
                  </a:lnTo>
                  <a:lnTo>
                    <a:pt x="6" y="7"/>
                  </a:lnTo>
                  <a:lnTo>
                    <a:pt x="10" y="9"/>
                  </a:lnTo>
                  <a:lnTo>
                    <a:pt x="12" y="11"/>
                  </a:lnTo>
                  <a:lnTo>
                    <a:pt x="15" y="14"/>
                  </a:lnTo>
                  <a:lnTo>
                    <a:pt x="22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0" name="Freeform 82"/>
            <p:cNvSpPr>
              <a:spLocks/>
            </p:cNvSpPr>
            <p:nvPr/>
          </p:nvSpPr>
          <p:spPr bwMode="auto">
            <a:xfrm>
              <a:off x="3133" y="3234"/>
              <a:ext cx="14" cy="19"/>
            </a:xfrm>
            <a:custGeom>
              <a:avLst/>
              <a:gdLst>
                <a:gd name="T0" fmla="*/ 0 w 14"/>
                <a:gd name="T1" fmla="*/ 19 h 19"/>
                <a:gd name="T2" fmla="*/ 0 w 14"/>
                <a:gd name="T3" fmla="*/ 19 h 19"/>
                <a:gd name="T4" fmla="*/ 7 w 14"/>
                <a:gd name="T5" fmla="*/ 16 h 19"/>
                <a:gd name="T6" fmla="*/ 12 w 14"/>
                <a:gd name="T7" fmla="*/ 12 h 19"/>
                <a:gd name="T8" fmla="*/ 14 w 14"/>
                <a:gd name="T9" fmla="*/ 6 h 19"/>
                <a:gd name="T10" fmla="*/ 12 w 14"/>
                <a:gd name="T11" fmla="*/ 0 h 19"/>
                <a:gd name="T12" fmla="*/ 5 w 14"/>
                <a:gd name="T13" fmla="*/ 2 h 19"/>
                <a:gd name="T14" fmla="*/ 5 w 14"/>
                <a:gd name="T15" fmla="*/ 6 h 19"/>
                <a:gd name="T16" fmla="*/ 5 w 14"/>
                <a:gd name="T17" fmla="*/ 7 h 19"/>
                <a:gd name="T18" fmla="*/ 2 w 14"/>
                <a:gd name="T19" fmla="*/ 9 h 19"/>
                <a:gd name="T20" fmla="*/ 0 w 14"/>
                <a:gd name="T21" fmla="*/ 12 h 19"/>
                <a:gd name="T22" fmla="*/ 0 w 14"/>
                <a:gd name="T23" fmla="*/ 12 h 19"/>
                <a:gd name="T24" fmla="*/ 0 w 14"/>
                <a:gd name="T25" fmla="*/ 19 h 1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4"/>
                <a:gd name="T40" fmla="*/ 0 h 19"/>
                <a:gd name="T41" fmla="*/ 14 w 14"/>
                <a:gd name="T42" fmla="*/ 19 h 1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4" h="19">
                  <a:moveTo>
                    <a:pt x="0" y="19"/>
                  </a:moveTo>
                  <a:lnTo>
                    <a:pt x="0" y="19"/>
                  </a:lnTo>
                  <a:lnTo>
                    <a:pt x="7" y="16"/>
                  </a:lnTo>
                  <a:lnTo>
                    <a:pt x="12" y="12"/>
                  </a:lnTo>
                  <a:lnTo>
                    <a:pt x="14" y="6"/>
                  </a:lnTo>
                  <a:lnTo>
                    <a:pt x="12" y="0"/>
                  </a:lnTo>
                  <a:lnTo>
                    <a:pt x="5" y="2"/>
                  </a:lnTo>
                  <a:lnTo>
                    <a:pt x="5" y="6"/>
                  </a:lnTo>
                  <a:lnTo>
                    <a:pt x="5" y="7"/>
                  </a:lnTo>
                  <a:lnTo>
                    <a:pt x="2" y="9"/>
                  </a:lnTo>
                  <a:lnTo>
                    <a:pt x="0" y="12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1" name="Freeform 83"/>
            <p:cNvSpPr>
              <a:spLocks/>
            </p:cNvSpPr>
            <p:nvPr/>
          </p:nvSpPr>
          <p:spPr bwMode="auto">
            <a:xfrm>
              <a:off x="3113" y="3233"/>
              <a:ext cx="20" cy="20"/>
            </a:xfrm>
            <a:custGeom>
              <a:avLst/>
              <a:gdLst>
                <a:gd name="T0" fmla="*/ 3 w 20"/>
                <a:gd name="T1" fmla="*/ 9 h 20"/>
                <a:gd name="T2" fmla="*/ 0 w 20"/>
                <a:gd name="T3" fmla="*/ 6 h 20"/>
                <a:gd name="T4" fmla="*/ 2 w 20"/>
                <a:gd name="T5" fmla="*/ 12 h 20"/>
                <a:gd name="T6" fmla="*/ 8 w 20"/>
                <a:gd name="T7" fmla="*/ 17 h 20"/>
                <a:gd name="T8" fmla="*/ 15 w 20"/>
                <a:gd name="T9" fmla="*/ 20 h 20"/>
                <a:gd name="T10" fmla="*/ 20 w 20"/>
                <a:gd name="T11" fmla="*/ 20 h 20"/>
                <a:gd name="T12" fmla="*/ 20 w 20"/>
                <a:gd name="T13" fmla="*/ 13 h 20"/>
                <a:gd name="T14" fmla="*/ 15 w 20"/>
                <a:gd name="T15" fmla="*/ 13 h 20"/>
                <a:gd name="T16" fmla="*/ 13 w 20"/>
                <a:gd name="T17" fmla="*/ 10 h 20"/>
                <a:gd name="T18" fmla="*/ 9 w 20"/>
                <a:gd name="T19" fmla="*/ 7 h 20"/>
                <a:gd name="T20" fmla="*/ 7 w 20"/>
                <a:gd name="T21" fmla="*/ 3 h 20"/>
                <a:gd name="T22" fmla="*/ 3 w 20"/>
                <a:gd name="T23" fmla="*/ 0 h 20"/>
                <a:gd name="T24" fmla="*/ 3 w 20"/>
                <a:gd name="T25" fmla="*/ 9 h 2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0"/>
                <a:gd name="T40" fmla="*/ 0 h 20"/>
                <a:gd name="T41" fmla="*/ 20 w 20"/>
                <a:gd name="T42" fmla="*/ 20 h 2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0" h="20">
                  <a:moveTo>
                    <a:pt x="3" y="9"/>
                  </a:moveTo>
                  <a:lnTo>
                    <a:pt x="0" y="6"/>
                  </a:lnTo>
                  <a:lnTo>
                    <a:pt x="2" y="12"/>
                  </a:lnTo>
                  <a:lnTo>
                    <a:pt x="8" y="17"/>
                  </a:lnTo>
                  <a:lnTo>
                    <a:pt x="15" y="20"/>
                  </a:lnTo>
                  <a:lnTo>
                    <a:pt x="20" y="20"/>
                  </a:lnTo>
                  <a:lnTo>
                    <a:pt x="20" y="13"/>
                  </a:lnTo>
                  <a:lnTo>
                    <a:pt x="15" y="13"/>
                  </a:lnTo>
                  <a:lnTo>
                    <a:pt x="13" y="10"/>
                  </a:lnTo>
                  <a:lnTo>
                    <a:pt x="9" y="7"/>
                  </a:lnTo>
                  <a:lnTo>
                    <a:pt x="7" y="3"/>
                  </a:lnTo>
                  <a:lnTo>
                    <a:pt x="3" y="0"/>
                  </a:lnTo>
                  <a:lnTo>
                    <a:pt x="3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" name="Freeform 84"/>
            <p:cNvSpPr>
              <a:spLocks/>
            </p:cNvSpPr>
            <p:nvPr/>
          </p:nvSpPr>
          <p:spPr bwMode="auto">
            <a:xfrm>
              <a:off x="3096" y="3233"/>
              <a:ext cx="20" cy="12"/>
            </a:xfrm>
            <a:custGeom>
              <a:avLst/>
              <a:gdLst>
                <a:gd name="T0" fmla="*/ 10 w 20"/>
                <a:gd name="T1" fmla="*/ 7 h 12"/>
                <a:gd name="T2" fmla="*/ 8 w 20"/>
                <a:gd name="T3" fmla="*/ 12 h 12"/>
                <a:gd name="T4" fmla="*/ 10 w 20"/>
                <a:gd name="T5" fmla="*/ 12 h 12"/>
                <a:gd name="T6" fmla="*/ 15 w 20"/>
                <a:gd name="T7" fmla="*/ 9 h 12"/>
                <a:gd name="T8" fmla="*/ 18 w 20"/>
                <a:gd name="T9" fmla="*/ 8 h 12"/>
                <a:gd name="T10" fmla="*/ 20 w 20"/>
                <a:gd name="T11" fmla="*/ 9 h 12"/>
                <a:gd name="T12" fmla="*/ 20 w 20"/>
                <a:gd name="T13" fmla="*/ 0 h 12"/>
                <a:gd name="T14" fmla="*/ 18 w 20"/>
                <a:gd name="T15" fmla="*/ 1 h 12"/>
                <a:gd name="T16" fmla="*/ 12 w 20"/>
                <a:gd name="T17" fmla="*/ 2 h 12"/>
                <a:gd name="T18" fmla="*/ 8 w 20"/>
                <a:gd name="T19" fmla="*/ 5 h 12"/>
                <a:gd name="T20" fmla="*/ 5 w 20"/>
                <a:gd name="T21" fmla="*/ 5 h 12"/>
                <a:gd name="T22" fmla="*/ 3 w 20"/>
                <a:gd name="T23" fmla="*/ 9 h 12"/>
                <a:gd name="T24" fmla="*/ 5 w 20"/>
                <a:gd name="T25" fmla="*/ 5 h 12"/>
                <a:gd name="T26" fmla="*/ 0 w 20"/>
                <a:gd name="T27" fmla="*/ 6 h 12"/>
                <a:gd name="T28" fmla="*/ 3 w 20"/>
                <a:gd name="T29" fmla="*/ 9 h 12"/>
                <a:gd name="T30" fmla="*/ 10 w 20"/>
                <a:gd name="T31" fmla="*/ 7 h 1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0"/>
                <a:gd name="T49" fmla="*/ 0 h 12"/>
                <a:gd name="T50" fmla="*/ 20 w 20"/>
                <a:gd name="T51" fmla="*/ 12 h 12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0" h="12">
                  <a:moveTo>
                    <a:pt x="10" y="7"/>
                  </a:moveTo>
                  <a:lnTo>
                    <a:pt x="8" y="12"/>
                  </a:lnTo>
                  <a:lnTo>
                    <a:pt x="10" y="12"/>
                  </a:lnTo>
                  <a:lnTo>
                    <a:pt x="15" y="9"/>
                  </a:lnTo>
                  <a:lnTo>
                    <a:pt x="18" y="8"/>
                  </a:lnTo>
                  <a:lnTo>
                    <a:pt x="20" y="9"/>
                  </a:lnTo>
                  <a:lnTo>
                    <a:pt x="20" y="0"/>
                  </a:lnTo>
                  <a:lnTo>
                    <a:pt x="18" y="1"/>
                  </a:lnTo>
                  <a:lnTo>
                    <a:pt x="12" y="2"/>
                  </a:lnTo>
                  <a:lnTo>
                    <a:pt x="8" y="5"/>
                  </a:lnTo>
                  <a:lnTo>
                    <a:pt x="5" y="5"/>
                  </a:lnTo>
                  <a:lnTo>
                    <a:pt x="3" y="9"/>
                  </a:lnTo>
                  <a:lnTo>
                    <a:pt x="5" y="5"/>
                  </a:lnTo>
                  <a:lnTo>
                    <a:pt x="0" y="6"/>
                  </a:lnTo>
                  <a:lnTo>
                    <a:pt x="3" y="9"/>
                  </a:lnTo>
                  <a:lnTo>
                    <a:pt x="10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3" name="Line 85"/>
            <p:cNvSpPr>
              <a:spLocks noChangeShapeType="1"/>
            </p:cNvSpPr>
            <p:nvPr/>
          </p:nvSpPr>
          <p:spPr bwMode="auto">
            <a:xfrm>
              <a:off x="3135" y="3157"/>
              <a:ext cx="236" cy="639"/>
            </a:xfrm>
            <a:prstGeom prst="line">
              <a:avLst/>
            </a:prstGeom>
            <a:noFill/>
            <a:ln w="0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4" name="Freeform 86"/>
            <p:cNvSpPr>
              <a:spLocks/>
            </p:cNvSpPr>
            <p:nvPr/>
          </p:nvSpPr>
          <p:spPr bwMode="auto">
            <a:xfrm>
              <a:off x="3279" y="3718"/>
              <a:ext cx="17" cy="3"/>
            </a:xfrm>
            <a:custGeom>
              <a:avLst/>
              <a:gdLst>
                <a:gd name="T0" fmla="*/ 0 w 17"/>
                <a:gd name="T1" fmla="*/ 3 h 3"/>
                <a:gd name="T2" fmla="*/ 17 w 17"/>
                <a:gd name="T3" fmla="*/ 0 h 3"/>
                <a:gd name="T4" fmla="*/ 0 w 17"/>
                <a:gd name="T5" fmla="*/ 3 h 3"/>
                <a:gd name="T6" fmla="*/ 0 60000 65536"/>
                <a:gd name="T7" fmla="*/ 0 60000 65536"/>
                <a:gd name="T8" fmla="*/ 0 60000 65536"/>
                <a:gd name="T9" fmla="*/ 0 w 17"/>
                <a:gd name="T10" fmla="*/ 0 h 3"/>
                <a:gd name="T11" fmla="*/ 17 w 17"/>
                <a:gd name="T12" fmla="*/ 3 h 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3">
                  <a:moveTo>
                    <a:pt x="0" y="3"/>
                  </a:moveTo>
                  <a:lnTo>
                    <a:pt x="17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5" name="Line 87"/>
            <p:cNvSpPr>
              <a:spLocks noChangeShapeType="1"/>
            </p:cNvSpPr>
            <p:nvPr/>
          </p:nvSpPr>
          <p:spPr bwMode="auto">
            <a:xfrm flipV="1">
              <a:off x="3279" y="3718"/>
              <a:ext cx="17" cy="3"/>
            </a:xfrm>
            <a:prstGeom prst="line">
              <a:avLst/>
            </a:prstGeom>
            <a:noFill/>
            <a:ln w="0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6" name="Freeform 88"/>
            <p:cNvSpPr>
              <a:spLocks/>
            </p:cNvSpPr>
            <p:nvPr/>
          </p:nvSpPr>
          <p:spPr bwMode="auto">
            <a:xfrm>
              <a:off x="3196" y="3492"/>
              <a:ext cx="13" cy="4"/>
            </a:xfrm>
            <a:custGeom>
              <a:avLst/>
              <a:gdLst>
                <a:gd name="T0" fmla="*/ 0 w 13"/>
                <a:gd name="T1" fmla="*/ 4 h 4"/>
                <a:gd name="T2" fmla="*/ 1 w 13"/>
                <a:gd name="T3" fmla="*/ 4 h 4"/>
                <a:gd name="T4" fmla="*/ 5 w 13"/>
                <a:gd name="T5" fmla="*/ 2 h 4"/>
                <a:gd name="T6" fmla="*/ 9 w 13"/>
                <a:gd name="T7" fmla="*/ 1 h 4"/>
                <a:gd name="T8" fmla="*/ 13 w 13"/>
                <a:gd name="T9" fmla="*/ 0 h 4"/>
                <a:gd name="T10" fmla="*/ 0 w 13"/>
                <a:gd name="T11" fmla="*/ 4 h 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"/>
                <a:gd name="T19" fmla="*/ 0 h 4"/>
                <a:gd name="T20" fmla="*/ 13 w 13"/>
                <a:gd name="T21" fmla="*/ 4 h 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" h="4">
                  <a:moveTo>
                    <a:pt x="0" y="4"/>
                  </a:moveTo>
                  <a:lnTo>
                    <a:pt x="1" y="4"/>
                  </a:lnTo>
                  <a:lnTo>
                    <a:pt x="5" y="2"/>
                  </a:lnTo>
                  <a:lnTo>
                    <a:pt x="9" y="1"/>
                  </a:lnTo>
                  <a:lnTo>
                    <a:pt x="13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7" name="Freeform 89"/>
            <p:cNvSpPr>
              <a:spLocks/>
            </p:cNvSpPr>
            <p:nvPr/>
          </p:nvSpPr>
          <p:spPr bwMode="auto">
            <a:xfrm>
              <a:off x="3196" y="3492"/>
              <a:ext cx="13" cy="4"/>
            </a:xfrm>
            <a:custGeom>
              <a:avLst/>
              <a:gdLst>
                <a:gd name="T0" fmla="*/ 0 w 13"/>
                <a:gd name="T1" fmla="*/ 4 h 4"/>
                <a:gd name="T2" fmla="*/ 0 w 13"/>
                <a:gd name="T3" fmla="*/ 4 h 4"/>
                <a:gd name="T4" fmla="*/ 1 w 13"/>
                <a:gd name="T5" fmla="*/ 4 h 4"/>
                <a:gd name="T6" fmla="*/ 5 w 13"/>
                <a:gd name="T7" fmla="*/ 2 h 4"/>
                <a:gd name="T8" fmla="*/ 9 w 13"/>
                <a:gd name="T9" fmla="*/ 1 h 4"/>
                <a:gd name="T10" fmla="*/ 13 w 13"/>
                <a:gd name="T11" fmla="*/ 0 h 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"/>
                <a:gd name="T19" fmla="*/ 0 h 4"/>
                <a:gd name="T20" fmla="*/ 13 w 13"/>
                <a:gd name="T21" fmla="*/ 4 h 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" h="4">
                  <a:moveTo>
                    <a:pt x="0" y="4"/>
                  </a:moveTo>
                  <a:lnTo>
                    <a:pt x="0" y="4"/>
                  </a:lnTo>
                  <a:lnTo>
                    <a:pt x="1" y="4"/>
                  </a:lnTo>
                  <a:lnTo>
                    <a:pt x="5" y="2"/>
                  </a:lnTo>
                  <a:lnTo>
                    <a:pt x="9" y="1"/>
                  </a:lnTo>
                  <a:lnTo>
                    <a:pt x="13" y="0"/>
                  </a:lnTo>
                </a:path>
              </a:pathLst>
            </a:custGeom>
            <a:noFill/>
            <a:ln w="0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8" name="Freeform 90"/>
            <p:cNvSpPr>
              <a:spLocks/>
            </p:cNvSpPr>
            <p:nvPr/>
          </p:nvSpPr>
          <p:spPr bwMode="auto">
            <a:xfrm>
              <a:off x="3102" y="3239"/>
              <a:ext cx="10" cy="2"/>
            </a:xfrm>
            <a:custGeom>
              <a:avLst/>
              <a:gdLst>
                <a:gd name="T0" fmla="*/ 0 w 10"/>
                <a:gd name="T1" fmla="*/ 2 h 2"/>
                <a:gd name="T2" fmla="*/ 2 w 10"/>
                <a:gd name="T3" fmla="*/ 2 h 2"/>
                <a:gd name="T4" fmla="*/ 5 w 10"/>
                <a:gd name="T5" fmla="*/ 1 h 2"/>
                <a:gd name="T6" fmla="*/ 7 w 10"/>
                <a:gd name="T7" fmla="*/ 1 h 2"/>
                <a:gd name="T8" fmla="*/ 10 w 10"/>
                <a:gd name="T9" fmla="*/ 0 h 2"/>
                <a:gd name="T10" fmla="*/ 0 w 10"/>
                <a:gd name="T11" fmla="*/ 2 h 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"/>
                <a:gd name="T19" fmla="*/ 0 h 2"/>
                <a:gd name="T20" fmla="*/ 10 w 10"/>
                <a:gd name="T21" fmla="*/ 2 h 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" h="2">
                  <a:moveTo>
                    <a:pt x="0" y="2"/>
                  </a:moveTo>
                  <a:lnTo>
                    <a:pt x="2" y="2"/>
                  </a:lnTo>
                  <a:lnTo>
                    <a:pt x="5" y="1"/>
                  </a:lnTo>
                  <a:lnTo>
                    <a:pt x="7" y="1"/>
                  </a:lnTo>
                  <a:lnTo>
                    <a:pt x="10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9" name="Freeform 91"/>
            <p:cNvSpPr>
              <a:spLocks/>
            </p:cNvSpPr>
            <p:nvPr/>
          </p:nvSpPr>
          <p:spPr bwMode="auto">
            <a:xfrm>
              <a:off x="3102" y="3239"/>
              <a:ext cx="10" cy="2"/>
            </a:xfrm>
            <a:custGeom>
              <a:avLst/>
              <a:gdLst>
                <a:gd name="T0" fmla="*/ 0 w 10"/>
                <a:gd name="T1" fmla="*/ 2 h 2"/>
                <a:gd name="T2" fmla="*/ 0 w 10"/>
                <a:gd name="T3" fmla="*/ 2 h 2"/>
                <a:gd name="T4" fmla="*/ 2 w 10"/>
                <a:gd name="T5" fmla="*/ 2 h 2"/>
                <a:gd name="T6" fmla="*/ 5 w 10"/>
                <a:gd name="T7" fmla="*/ 1 h 2"/>
                <a:gd name="T8" fmla="*/ 7 w 10"/>
                <a:gd name="T9" fmla="*/ 1 h 2"/>
                <a:gd name="T10" fmla="*/ 10 w 10"/>
                <a:gd name="T11" fmla="*/ 0 h 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"/>
                <a:gd name="T19" fmla="*/ 0 h 2"/>
                <a:gd name="T20" fmla="*/ 10 w 10"/>
                <a:gd name="T21" fmla="*/ 2 h 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" h="2">
                  <a:moveTo>
                    <a:pt x="0" y="2"/>
                  </a:moveTo>
                  <a:lnTo>
                    <a:pt x="0" y="2"/>
                  </a:lnTo>
                  <a:lnTo>
                    <a:pt x="2" y="2"/>
                  </a:lnTo>
                  <a:lnTo>
                    <a:pt x="5" y="1"/>
                  </a:lnTo>
                  <a:lnTo>
                    <a:pt x="7" y="1"/>
                  </a:lnTo>
                  <a:lnTo>
                    <a:pt x="10" y="0"/>
                  </a:lnTo>
                </a:path>
              </a:pathLst>
            </a:custGeom>
            <a:noFill/>
            <a:ln w="0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0" name="Line 92"/>
            <p:cNvSpPr>
              <a:spLocks noChangeShapeType="1"/>
            </p:cNvSpPr>
            <p:nvPr/>
          </p:nvSpPr>
          <p:spPr bwMode="auto">
            <a:xfrm flipH="1">
              <a:off x="3114" y="3170"/>
              <a:ext cx="519" cy="102"/>
            </a:xfrm>
            <a:prstGeom prst="line">
              <a:avLst/>
            </a:prstGeom>
            <a:noFill/>
            <a:ln w="0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1" name="Line 93"/>
            <p:cNvSpPr>
              <a:spLocks noChangeShapeType="1"/>
            </p:cNvSpPr>
            <p:nvPr/>
          </p:nvSpPr>
          <p:spPr bwMode="auto">
            <a:xfrm flipH="1">
              <a:off x="3126" y="3202"/>
              <a:ext cx="519" cy="101"/>
            </a:xfrm>
            <a:prstGeom prst="line">
              <a:avLst/>
            </a:prstGeom>
            <a:noFill/>
            <a:ln w="0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" name="Line 94"/>
            <p:cNvSpPr>
              <a:spLocks noChangeShapeType="1"/>
            </p:cNvSpPr>
            <p:nvPr/>
          </p:nvSpPr>
          <p:spPr bwMode="auto">
            <a:xfrm flipH="1">
              <a:off x="3138" y="3234"/>
              <a:ext cx="519" cy="102"/>
            </a:xfrm>
            <a:prstGeom prst="line">
              <a:avLst/>
            </a:prstGeom>
            <a:noFill/>
            <a:ln w="0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" name="Line 95"/>
            <p:cNvSpPr>
              <a:spLocks noChangeShapeType="1"/>
            </p:cNvSpPr>
            <p:nvPr/>
          </p:nvSpPr>
          <p:spPr bwMode="auto">
            <a:xfrm flipH="1">
              <a:off x="3149" y="3265"/>
              <a:ext cx="519" cy="103"/>
            </a:xfrm>
            <a:prstGeom prst="line">
              <a:avLst/>
            </a:prstGeom>
            <a:noFill/>
            <a:ln w="0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" name="Line 96"/>
            <p:cNvSpPr>
              <a:spLocks noChangeShapeType="1"/>
            </p:cNvSpPr>
            <p:nvPr/>
          </p:nvSpPr>
          <p:spPr bwMode="auto">
            <a:xfrm flipH="1">
              <a:off x="3161" y="3297"/>
              <a:ext cx="519" cy="102"/>
            </a:xfrm>
            <a:prstGeom prst="line">
              <a:avLst/>
            </a:prstGeom>
            <a:noFill/>
            <a:ln w="0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5" name="Line 97"/>
            <p:cNvSpPr>
              <a:spLocks noChangeShapeType="1"/>
            </p:cNvSpPr>
            <p:nvPr/>
          </p:nvSpPr>
          <p:spPr bwMode="auto">
            <a:xfrm flipH="1">
              <a:off x="3173" y="3329"/>
              <a:ext cx="519" cy="103"/>
            </a:xfrm>
            <a:prstGeom prst="line">
              <a:avLst/>
            </a:prstGeom>
            <a:noFill/>
            <a:ln w="0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6" name="Line 98"/>
            <p:cNvSpPr>
              <a:spLocks noChangeShapeType="1"/>
            </p:cNvSpPr>
            <p:nvPr/>
          </p:nvSpPr>
          <p:spPr bwMode="auto">
            <a:xfrm flipH="1">
              <a:off x="3184" y="3361"/>
              <a:ext cx="520" cy="103"/>
            </a:xfrm>
            <a:prstGeom prst="line">
              <a:avLst/>
            </a:prstGeom>
            <a:noFill/>
            <a:ln w="0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7" name="Line 99"/>
            <p:cNvSpPr>
              <a:spLocks noChangeShapeType="1"/>
            </p:cNvSpPr>
            <p:nvPr/>
          </p:nvSpPr>
          <p:spPr bwMode="auto">
            <a:xfrm flipH="1">
              <a:off x="3236" y="3394"/>
              <a:ext cx="479" cy="93"/>
            </a:xfrm>
            <a:prstGeom prst="line">
              <a:avLst/>
            </a:prstGeom>
            <a:noFill/>
            <a:ln w="0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8" name="Line 100"/>
            <p:cNvSpPr>
              <a:spLocks noChangeShapeType="1"/>
            </p:cNvSpPr>
            <p:nvPr/>
          </p:nvSpPr>
          <p:spPr bwMode="auto">
            <a:xfrm flipH="1">
              <a:off x="3208" y="3425"/>
              <a:ext cx="519" cy="103"/>
            </a:xfrm>
            <a:prstGeom prst="line">
              <a:avLst/>
            </a:prstGeom>
            <a:noFill/>
            <a:ln w="0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9" name="Line 101"/>
            <p:cNvSpPr>
              <a:spLocks noChangeShapeType="1"/>
            </p:cNvSpPr>
            <p:nvPr/>
          </p:nvSpPr>
          <p:spPr bwMode="auto">
            <a:xfrm flipH="1">
              <a:off x="3220" y="3457"/>
              <a:ext cx="519" cy="103"/>
            </a:xfrm>
            <a:prstGeom prst="line">
              <a:avLst/>
            </a:prstGeom>
            <a:noFill/>
            <a:ln w="0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0" name="Line 102"/>
            <p:cNvSpPr>
              <a:spLocks noChangeShapeType="1"/>
            </p:cNvSpPr>
            <p:nvPr/>
          </p:nvSpPr>
          <p:spPr bwMode="auto">
            <a:xfrm flipH="1">
              <a:off x="3231" y="3490"/>
              <a:ext cx="519" cy="102"/>
            </a:xfrm>
            <a:prstGeom prst="line">
              <a:avLst/>
            </a:prstGeom>
            <a:noFill/>
            <a:ln w="0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1" name="Line 103"/>
            <p:cNvSpPr>
              <a:spLocks noChangeShapeType="1"/>
            </p:cNvSpPr>
            <p:nvPr/>
          </p:nvSpPr>
          <p:spPr bwMode="auto">
            <a:xfrm flipH="1">
              <a:off x="3243" y="3521"/>
              <a:ext cx="519" cy="102"/>
            </a:xfrm>
            <a:prstGeom prst="line">
              <a:avLst/>
            </a:prstGeom>
            <a:noFill/>
            <a:ln w="0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" name="Line 104"/>
            <p:cNvSpPr>
              <a:spLocks noChangeShapeType="1"/>
            </p:cNvSpPr>
            <p:nvPr/>
          </p:nvSpPr>
          <p:spPr bwMode="auto">
            <a:xfrm flipH="1">
              <a:off x="3256" y="3553"/>
              <a:ext cx="518" cy="103"/>
            </a:xfrm>
            <a:prstGeom prst="line">
              <a:avLst/>
            </a:prstGeom>
            <a:noFill/>
            <a:ln w="0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" name="Line 105"/>
            <p:cNvSpPr>
              <a:spLocks noChangeShapeType="1"/>
            </p:cNvSpPr>
            <p:nvPr/>
          </p:nvSpPr>
          <p:spPr bwMode="auto">
            <a:xfrm flipH="1">
              <a:off x="3268" y="3586"/>
              <a:ext cx="518" cy="102"/>
            </a:xfrm>
            <a:prstGeom prst="line">
              <a:avLst/>
            </a:prstGeom>
            <a:noFill/>
            <a:ln w="0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" name="Line 106"/>
            <p:cNvSpPr>
              <a:spLocks noChangeShapeType="1"/>
            </p:cNvSpPr>
            <p:nvPr/>
          </p:nvSpPr>
          <p:spPr bwMode="auto">
            <a:xfrm flipV="1">
              <a:off x="3316" y="3617"/>
              <a:ext cx="483" cy="95"/>
            </a:xfrm>
            <a:prstGeom prst="line">
              <a:avLst/>
            </a:prstGeom>
            <a:noFill/>
            <a:ln w="0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" name="Line 107"/>
            <p:cNvSpPr>
              <a:spLocks noChangeShapeType="1"/>
            </p:cNvSpPr>
            <p:nvPr/>
          </p:nvSpPr>
          <p:spPr bwMode="auto">
            <a:xfrm flipH="1">
              <a:off x="3291" y="3649"/>
              <a:ext cx="519" cy="103"/>
            </a:xfrm>
            <a:prstGeom prst="line">
              <a:avLst/>
            </a:prstGeom>
            <a:noFill/>
            <a:ln w="0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6" name="Line 108"/>
            <p:cNvSpPr>
              <a:spLocks noChangeShapeType="1"/>
            </p:cNvSpPr>
            <p:nvPr/>
          </p:nvSpPr>
          <p:spPr bwMode="auto">
            <a:xfrm flipH="1">
              <a:off x="3303" y="3682"/>
              <a:ext cx="519" cy="102"/>
            </a:xfrm>
            <a:prstGeom prst="line">
              <a:avLst/>
            </a:prstGeom>
            <a:noFill/>
            <a:ln w="0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7" name="Line 109"/>
            <p:cNvSpPr>
              <a:spLocks noChangeShapeType="1"/>
            </p:cNvSpPr>
            <p:nvPr/>
          </p:nvSpPr>
          <p:spPr bwMode="auto">
            <a:xfrm flipH="1">
              <a:off x="3145" y="3138"/>
              <a:ext cx="477" cy="94"/>
            </a:xfrm>
            <a:prstGeom prst="line">
              <a:avLst/>
            </a:prstGeom>
            <a:noFill/>
            <a:ln w="0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" name="Freeform 110"/>
            <p:cNvSpPr>
              <a:spLocks/>
            </p:cNvSpPr>
            <p:nvPr/>
          </p:nvSpPr>
          <p:spPr bwMode="auto">
            <a:xfrm>
              <a:off x="3446" y="2869"/>
              <a:ext cx="537" cy="439"/>
            </a:xfrm>
            <a:custGeom>
              <a:avLst/>
              <a:gdLst>
                <a:gd name="T0" fmla="*/ 0 w 537"/>
                <a:gd name="T1" fmla="*/ 439 h 439"/>
                <a:gd name="T2" fmla="*/ 33 w 537"/>
                <a:gd name="T3" fmla="*/ 406 h 439"/>
                <a:gd name="T4" fmla="*/ 63 w 537"/>
                <a:gd name="T5" fmla="*/ 376 h 439"/>
                <a:gd name="T6" fmla="*/ 92 w 537"/>
                <a:gd name="T7" fmla="*/ 346 h 439"/>
                <a:gd name="T8" fmla="*/ 120 w 537"/>
                <a:gd name="T9" fmla="*/ 319 h 439"/>
                <a:gd name="T10" fmla="*/ 146 w 537"/>
                <a:gd name="T11" fmla="*/ 295 h 439"/>
                <a:gd name="T12" fmla="*/ 171 w 537"/>
                <a:gd name="T13" fmla="*/ 272 h 439"/>
                <a:gd name="T14" fmla="*/ 193 w 537"/>
                <a:gd name="T15" fmla="*/ 252 h 439"/>
                <a:gd name="T16" fmla="*/ 213 w 537"/>
                <a:gd name="T17" fmla="*/ 234 h 439"/>
                <a:gd name="T18" fmla="*/ 232 w 537"/>
                <a:gd name="T19" fmla="*/ 217 h 439"/>
                <a:gd name="T20" fmla="*/ 249 w 537"/>
                <a:gd name="T21" fmla="*/ 203 h 439"/>
                <a:gd name="T22" fmla="*/ 263 w 537"/>
                <a:gd name="T23" fmla="*/ 190 h 439"/>
                <a:gd name="T24" fmla="*/ 276 w 537"/>
                <a:gd name="T25" fmla="*/ 180 h 439"/>
                <a:gd name="T26" fmla="*/ 288 w 537"/>
                <a:gd name="T27" fmla="*/ 170 h 439"/>
                <a:gd name="T28" fmla="*/ 296 w 537"/>
                <a:gd name="T29" fmla="*/ 163 h 439"/>
                <a:gd name="T30" fmla="*/ 302 w 537"/>
                <a:gd name="T31" fmla="*/ 159 h 439"/>
                <a:gd name="T32" fmla="*/ 307 w 537"/>
                <a:gd name="T33" fmla="*/ 155 h 439"/>
                <a:gd name="T34" fmla="*/ 310 w 537"/>
                <a:gd name="T35" fmla="*/ 153 h 439"/>
                <a:gd name="T36" fmla="*/ 317 w 537"/>
                <a:gd name="T37" fmla="*/ 146 h 439"/>
                <a:gd name="T38" fmla="*/ 328 w 537"/>
                <a:gd name="T39" fmla="*/ 138 h 439"/>
                <a:gd name="T40" fmla="*/ 337 w 537"/>
                <a:gd name="T41" fmla="*/ 129 h 439"/>
                <a:gd name="T42" fmla="*/ 383 w 537"/>
                <a:gd name="T43" fmla="*/ 94 h 439"/>
                <a:gd name="T44" fmla="*/ 418 w 537"/>
                <a:gd name="T45" fmla="*/ 66 h 439"/>
                <a:gd name="T46" fmla="*/ 446 w 537"/>
                <a:gd name="T47" fmla="*/ 46 h 439"/>
                <a:gd name="T48" fmla="*/ 466 w 537"/>
                <a:gd name="T49" fmla="*/ 32 h 439"/>
                <a:gd name="T50" fmla="*/ 480 w 537"/>
                <a:gd name="T51" fmla="*/ 23 h 439"/>
                <a:gd name="T52" fmla="*/ 490 w 537"/>
                <a:gd name="T53" fmla="*/ 18 h 439"/>
                <a:gd name="T54" fmla="*/ 496 w 537"/>
                <a:gd name="T55" fmla="*/ 17 h 439"/>
                <a:gd name="T56" fmla="*/ 500 w 537"/>
                <a:gd name="T57" fmla="*/ 19 h 439"/>
                <a:gd name="T58" fmla="*/ 524 w 537"/>
                <a:gd name="T59" fmla="*/ 0 h 439"/>
                <a:gd name="T60" fmla="*/ 537 w 537"/>
                <a:gd name="T61" fmla="*/ 16 h 439"/>
                <a:gd name="T62" fmla="*/ 513 w 537"/>
                <a:gd name="T63" fmla="*/ 34 h 439"/>
                <a:gd name="T64" fmla="*/ 514 w 537"/>
                <a:gd name="T65" fmla="*/ 39 h 439"/>
                <a:gd name="T66" fmla="*/ 511 w 537"/>
                <a:gd name="T67" fmla="*/ 45 h 439"/>
                <a:gd name="T68" fmla="*/ 504 w 537"/>
                <a:gd name="T69" fmla="*/ 53 h 439"/>
                <a:gd name="T70" fmla="*/ 492 w 537"/>
                <a:gd name="T71" fmla="*/ 64 h 439"/>
                <a:gd name="T72" fmla="*/ 473 w 537"/>
                <a:gd name="T73" fmla="*/ 80 h 439"/>
                <a:gd name="T74" fmla="*/ 446 w 537"/>
                <a:gd name="T75" fmla="*/ 102 h 439"/>
                <a:gd name="T76" fmla="*/ 412 w 537"/>
                <a:gd name="T77" fmla="*/ 131 h 439"/>
                <a:gd name="T78" fmla="*/ 369 w 537"/>
                <a:gd name="T79" fmla="*/ 168 h 439"/>
                <a:gd name="T80" fmla="*/ 360 w 537"/>
                <a:gd name="T81" fmla="*/ 176 h 439"/>
                <a:gd name="T82" fmla="*/ 349 w 537"/>
                <a:gd name="T83" fmla="*/ 183 h 439"/>
                <a:gd name="T84" fmla="*/ 341 w 537"/>
                <a:gd name="T85" fmla="*/ 190 h 439"/>
                <a:gd name="T86" fmla="*/ 337 w 537"/>
                <a:gd name="T87" fmla="*/ 193 h 439"/>
                <a:gd name="T88" fmla="*/ 333 w 537"/>
                <a:gd name="T89" fmla="*/ 196 h 439"/>
                <a:gd name="T90" fmla="*/ 327 w 537"/>
                <a:gd name="T91" fmla="*/ 202 h 439"/>
                <a:gd name="T92" fmla="*/ 317 w 537"/>
                <a:gd name="T93" fmla="*/ 209 h 439"/>
                <a:gd name="T94" fmla="*/ 306 w 537"/>
                <a:gd name="T95" fmla="*/ 218 h 439"/>
                <a:gd name="T96" fmla="*/ 292 w 537"/>
                <a:gd name="T97" fmla="*/ 230 h 439"/>
                <a:gd name="T98" fmla="*/ 276 w 537"/>
                <a:gd name="T99" fmla="*/ 242 h 439"/>
                <a:gd name="T100" fmla="*/ 258 w 537"/>
                <a:gd name="T101" fmla="*/ 257 h 439"/>
                <a:gd name="T102" fmla="*/ 238 w 537"/>
                <a:gd name="T103" fmla="*/ 272 h 439"/>
                <a:gd name="T104" fmla="*/ 214 w 537"/>
                <a:gd name="T105" fmla="*/ 289 h 439"/>
                <a:gd name="T106" fmla="*/ 190 w 537"/>
                <a:gd name="T107" fmla="*/ 308 h 439"/>
                <a:gd name="T108" fmla="*/ 163 w 537"/>
                <a:gd name="T109" fmla="*/ 328 h 439"/>
                <a:gd name="T110" fmla="*/ 135 w 537"/>
                <a:gd name="T111" fmla="*/ 347 h 439"/>
                <a:gd name="T112" fmla="*/ 104 w 537"/>
                <a:gd name="T113" fmla="*/ 369 h 439"/>
                <a:gd name="T114" fmla="*/ 71 w 537"/>
                <a:gd name="T115" fmla="*/ 392 h 439"/>
                <a:gd name="T116" fmla="*/ 36 w 537"/>
                <a:gd name="T117" fmla="*/ 414 h 439"/>
                <a:gd name="T118" fmla="*/ 0 w 537"/>
                <a:gd name="T119" fmla="*/ 439 h 439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537"/>
                <a:gd name="T181" fmla="*/ 0 h 439"/>
                <a:gd name="T182" fmla="*/ 537 w 537"/>
                <a:gd name="T183" fmla="*/ 439 h 439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537" h="439">
                  <a:moveTo>
                    <a:pt x="0" y="439"/>
                  </a:moveTo>
                  <a:lnTo>
                    <a:pt x="33" y="406"/>
                  </a:lnTo>
                  <a:lnTo>
                    <a:pt x="63" y="376"/>
                  </a:lnTo>
                  <a:lnTo>
                    <a:pt x="92" y="346"/>
                  </a:lnTo>
                  <a:lnTo>
                    <a:pt x="120" y="319"/>
                  </a:lnTo>
                  <a:lnTo>
                    <a:pt x="146" y="295"/>
                  </a:lnTo>
                  <a:lnTo>
                    <a:pt x="171" y="272"/>
                  </a:lnTo>
                  <a:lnTo>
                    <a:pt x="193" y="252"/>
                  </a:lnTo>
                  <a:lnTo>
                    <a:pt x="213" y="234"/>
                  </a:lnTo>
                  <a:lnTo>
                    <a:pt x="232" y="217"/>
                  </a:lnTo>
                  <a:lnTo>
                    <a:pt x="249" y="203"/>
                  </a:lnTo>
                  <a:lnTo>
                    <a:pt x="263" y="190"/>
                  </a:lnTo>
                  <a:lnTo>
                    <a:pt x="276" y="180"/>
                  </a:lnTo>
                  <a:lnTo>
                    <a:pt x="288" y="170"/>
                  </a:lnTo>
                  <a:lnTo>
                    <a:pt x="296" y="163"/>
                  </a:lnTo>
                  <a:lnTo>
                    <a:pt x="302" y="159"/>
                  </a:lnTo>
                  <a:lnTo>
                    <a:pt x="307" y="155"/>
                  </a:lnTo>
                  <a:lnTo>
                    <a:pt x="310" y="153"/>
                  </a:lnTo>
                  <a:lnTo>
                    <a:pt x="317" y="146"/>
                  </a:lnTo>
                  <a:lnTo>
                    <a:pt x="328" y="138"/>
                  </a:lnTo>
                  <a:lnTo>
                    <a:pt x="337" y="129"/>
                  </a:lnTo>
                  <a:lnTo>
                    <a:pt x="383" y="94"/>
                  </a:lnTo>
                  <a:lnTo>
                    <a:pt x="418" y="66"/>
                  </a:lnTo>
                  <a:lnTo>
                    <a:pt x="446" y="46"/>
                  </a:lnTo>
                  <a:lnTo>
                    <a:pt x="466" y="32"/>
                  </a:lnTo>
                  <a:lnTo>
                    <a:pt x="480" y="23"/>
                  </a:lnTo>
                  <a:lnTo>
                    <a:pt x="490" y="18"/>
                  </a:lnTo>
                  <a:lnTo>
                    <a:pt x="496" y="17"/>
                  </a:lnTo>
                  <a:lnTo>
                    <a:pt x="500" y="19"/>
                  </a:lnTo>
                  <a:lnTo>
                    <a:pt x="524" y="0"/>
                  </a:lnTo>
                  <a:lnTo>
                    <a:pt x="537" y="16"/>
                  </a:lnTo>
                  <a:lnTo>
                    <a:pt x="513" y="34"/>
                  </a:lnTo>
                  <a:lnTo>
                    <a:pt x="514" y="39"/>
                  </a:lnTo>
                  <a:lnTo>
                    <a:pt x="511" y="45"/>
                  </a:lnTo>
                  <a:lnTo>
                    <a:pt x="504" y="53"/>
                  </a:lnTo>
                  <a:lnTo>
                    <a:pt x="492" y="64"/>
                  </a:lnTo>
                  <a:lnTo>
                    <a:pt x="473" y="80"/>
                  </a:lnTo>
                  <a:lnTo>
                    <a:pt x="446" y="102"/>
                  </a:lnTo>
                  <a:lnTo>
                    <a:pt x="412" y="131"/>
                  </a:lnTo>
                  <a:lnTo>
                    <a:pt x="369" y="168"/>
                  </a:lnTo>
                  <a:lnTo>
                    <a:pt x="360" y="176"/>
                  </a:lnTo>
                  <a:lnTo>
                    <a:pt x="349" y="183"/>
                  </a:lnTo>
                  <a:lnTo>
                    <a:pt x="341" y="190"/>
                  </a:lnTo>
                  <a:lnTo>
                    <a:pt x="337" y="193"/>
                  </a:lnTo>
                  <a:lnTo>
                    <a:pt x="333" y="196"/>
                  </a:lnTo>
                  <a:lnTo>
                    <a:pt x="327" y="202"/>
                  </a:lnTo>
                  <a:lnTo>
                    <a:pt x="317" y="209"/>
                  </a:lnTo>
                  <a:lnTo>
                    <a:pt x="306" y="218"/>
                  </a:lnTo>
                  <a:lnTo>
                    <a:pt x="292" y="230"/>
                  </a:lnTo>
                  <a:lnTo>
                    <a:pt x="276" y="242"/>
                  </a:lnTo>
                  <a:lnTo>
                    <a:pt x="258" y="257"/>
                  </a:lnTo>
                  <a:lnTo>
                    <a:pt x="238" y="272"/>
                  </a:lnTo>
                  <a:lnTo>
                    <a:pt x="214" y="289"/>
                  </a:lnTo>
                  <a:lnTo>
                    <a:pt x="190" y="308"/>
                  </a:lnTo>
                  <a:lnTo>
                    <a:pt x="163" y="328"/>
                  </a:lnTo>
                  <a:lnTo>
                    <a:pt x="135" y="347"/>
                  </a:lnTo>
                  <a:lnTo>
                    <a:pt x="104" y="369"/>
                  </a:lnTo>
                  <a:lnTo>
                    <a:pt x="71" y="392"/>
                  </a:lnTo>
                  <a:lnTo>
                    <a:pt x="36" y="414"/>
                  </a:lnTo>
                  <a:lnTo>
                    <a:pt x="0" y="439"/>
                  </a:lnTo>
                  <a:close/>
                </a:path>
              </a:pathLst>
            </a:custGeom>
            <a:solidFill>
              <a:srgbClr val="ED002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9" name="Freeform 111"/>
            <p:cNvSpPr>
              <a:spLocks/>
            </p:cNvSpPr>
            <p:nvPr/>
          </p:nvSpPr>
          <p:spPr bwMode="auto">
            <a:xfrm>
              <a:off x="3442" y="3019"/>
              <a:ext cx="316" cy="292"/>
            </a:xfrm>
            <a:custGeom>
              <a:avLst/>
              <a:gdLst>
                <a:gd name="T0" fmla="*/ 307 w 316"/>
                <a:gd name="T1" fmla="*/ 2 h 292"/>
                <a:gd name="T2" fmla="*/ 307 w 316"/>
                <a:gd name="T3" fmla="*/ 2 h 292"/>
                <a:gd name="T4" fmla="*/ 303 w 316"/>
                <a:gd name="T5" fmla="*/ 5 h 292"/>
                <a:gd name="T6" fmla="*/ 297 w 316"/>
                <a:gd name="T7" fmla="*/ 10 h 292"/>
                <a:gd name="T8" fmla="*/ 289 w 316"/>
                <a:gd name="T9" fmla="*/ 17 h 292"/>
                <a:gd name="T10" fmla="*/ 277 w 316"/>
                <a:gd name="T11" fmla="*/ 26 h 292"/>
                <a:gd name="T12" fmla="*/ 264 w 316"/>
                <a:gd name="T13" fmla="*/ 37 h 292"/>
                <a:gd name="T14" fmla="*/ 250 w 316"/>
                <a:gd name="T15" fmla="*/ 50 h 292"/>
                <a:gd name="T16" fmla="*/ 232 w 316"/>
                <a:gd name="T17" fmla="*/ 64 h 292"/>
                <a:gd name="T18" fmla="*/ 214 w 316"/>
                <a:gd name="T19" fmla="*/ 80 h 292"/>
                <a:gd name="T20" fmla="*/ 194 w 316"/>
                <a:gd name="T21" fmla="*/ 99 h 292"/>
                <a:gd name="T22" fmla="*/ 171 w 316"/>
                <a:gd name="T23" fmla="*/ 119 h 292"/>
                <a:gd name="T24" fmla="*/ 147 w 316"/>
                <a:gd name="T25" fmla="*/ 141 h 292"/>
                <a:gd name="T26" fmla="*/ 121 w 316"/>
                <a:gd name="T27" fmla="*/ 166 h 292"/>
                <a:gd name="T28" fmla="*/ 93 w 316"/>
                <a:gd name="T29" fmla="*/ 193 h 292"/>
                <a:gd name="T30" fmla="*/ 64 w 316"/>
                <a:gd name="T31" fmla="*/ 222 h 292"/>
                <a:gd name="T32" fmla="*/ 33 w 316"/>
                <a:gd name="T33" fmla="*/ 253 h 292"/>
                <a:gd name="T34" fmla="*/ 0 w 316"/>
                <a:gd name="T35" fmla="*/ 285 h 292"/>
                <a:gd name="T36" fmla="*/ 7 w 316"/>
                <a:gd name="T37" fmla="*/ 292 h 292"/>
                <a:gd name="T38" fmla="*/ 40 w 316"/>
                <a:gd name="T39" fmla="*/ 260 h 292"/>
                <a:gd name="T40" fmla="*/ 71 w 316"/>
                <a:gd name="T41" fmla="*/ 229 h 292"/>
                <a:gd name="T42" fmla="*/ 100 w 316"/>
                <a:gd name="T43" fmla="*/ 200 h 292"/>
                <a:gd name="T44" fmla="*/ 128 w 316"/>
                <a:gd name="T45" fmla="*/ 173 h 292"/>
                <a:gd name="T46" fmla="*/ 154 w 316"/>
                <a:gd name="T47" fmla="*/ 148 h 292"/>
                <a:gd name="T48" fmla="*/ 178 w 316"/>
                <a:gd name="T49" fmla="*/ 126 h 292"/>
                <a:gd name="T50" fmla="*/ 201 w 316"/>
                <a:gd name="T51" fmla="*/ 106 h 292"/>
                <a:gd name="T52" fmla="*/ 221 w 316"/>
                <a:gd name="T53" fmla="*/ 87 h 292"/>
                <a:gd name="T54" fmla="*/ 239 w 316"/>
                <a:gd name="T55" fmla="*/ 71 h 292"/>
                <a:gd name="T56" fmla="*/ 257 w 316"/>
                <a:gd name="T57" fmla="*/ 57 h 292"/>
                <a:gd name="T58" fmla="*/ 271 w 316"/>
                <a:gd name="T59" fmla="*/ 44 h 292"/>
                <a:gd name="T60" fmla="*/ 284 w 316"/>
                <a:gd name="T61" fmla="*/ 33 h 292"/>
                <a:gd name="T62" fmla="*/ 296 w 316"/>
                <a:gd name="T63" fmla="*/ 24 h 292"/>
                <a:gd name="T64" fmla="*/ 304 w 316"/>
                <a:gd name="T65" fmla="*/ 17 h 292"/>
                <a:gd name="T66" fmla="*/ 310 w 316"/>
                <a:gd name="T67" fmla="*/ 12 h 292"/>
                <a:gd name="T68" fmla="*/ 314 w 316"/>
                <a:gd name="T69" fmla="*/ 9 h 292"/>
                <a:gd name="T70" fmla="*/ 314 w 316"/>
                <a:gd name="T71" fmla="*/ 9 h 292"/>
                <a:gd name="T72" fmla="*/ 314 w 316"/>
                <a:gd name="T73" fmla="*/ 9 h 292"/>
                <a:gd name="T74" fmla="*/ 316 w 316"/>
                <a:gd name="T75" fmla="*/ 5 h 292"/>
                <a:gd name="T76" fmla="*/ 314 w 316"/>
                <a:gd name="T77" fmla="*/ 2 h 292"/>
                <a:gd name="T78" fmla="*/ 311 w 316"/>
                <a:gd name="T79" fmla="*/ 0 h 292"/>
                <a:gd name="T80" fmla="*/ 307 w 316"/>
                <a:gd name="T81" fmla="*/ 2 h 292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316"/>
                <a:gd name="T124" fmla="*/ 0 h 292"/>
                <a:gd name="T125" fmla="*/ 316 w 316"/>
                <a:gd name="T126" fmla="*/ 292 h 292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316" h="292">
                  <a:moveTo>
                    <a:pt x="307" y="2"/>
                  </a:moveTo>
                  <a:lnTo>
                    <a:pt x="307" y="2"/>
                  </a:lnTo>
                  <a:lnTo>
                    <a:pt x="303" y="5"/>
                  </a:lnTo>
                  <a:lnTo>
                    <a:pt x="297" y="10"/>
                  </a:lnTo>
                  <a:lnTo>
                    <a:pt x="289" y="17"/>
                  </a:lnTo>
                  <a:lnTo>
                    <a:pt x="277" y="26"/>
                  </a:lnTo>
                  <a:lnTo>
                    <a:pt x="264" y="37"/>
                  </a:lnTo>
                  <a:lnTo>
                    <a:pt x="250" y="50"/>
                  </a:lnTo>
                  <a:lnTo>
                    <a:pt x="232" y="64"/>
                  </a:lnTo>
                  <a:lnTo>
                    <a:pt x="214" y="80"/>
                  </a:lnTo>
                  <a:lnTo>
                    <a:pt x="194" y="99"/>
                  </a:lnTo>
                  <a:lnTo>
                    <a:pt x="171" y="119"/>
                  </a:lnTo>
                  <a:lnTo>
                    <a:pt x="147" y="141"/>
                  </a:lnTo>
                  <a:lnTo>
                    <a:pt x="121" y="166"/>
                  </a:lnTo>
                  <a:lnTo>
                    <a:pt x="93" y="193"/>
                  </a:lnTo>
                  <a:lnTo>
                    <a:pt x="64" y="222"/>
                  </a:lnTo>
                  <a:lnTo>
                    <a:pt x="33" y="253"/>
                  </a:lnTo>
                  <a:lnTo>
                    <a:pt x="0" y="285"/>
                  </a:lnTo>
                  <a:lnTo>
                    <a:pt x="7" y="292"/>
                  </a:lnTo>
                  <a:lnTo>
                    <a:pt x="40" y="260"/>
                  </a:lnTo>
                  <a:lnTo>
                    <a:pt x="71" y="229"/>
                  </a:lnTo>
                  <a:lnTo>
                    <a:pt x="100" y="200"/>
                  </a:lnTo>
                  <a:lnTo>
                    <a:pt x="128" y="173"/>
                  </a:lnTo>
                  <a:lnTo>
                    <a:pt x="154" y="148"/>
                  </a:lnTo>
                  <a:lnTo>
                    <a:pt x="178" y="126"/>
                  </a:lnTo>
                  <a:lnTo>
                    <a:pt x="201" y="106"/>
                  </a:lnTo>
                  <a:lnTo>
                    <a:pt x="221" y="87"/>
                  </a:lnTo>
                  <a:lnTo>
                    <a:pt x="239" y="71"/>
                  </a:lnTo>
                  <a:lnTo>
                    <a:pt x="257" y="57"/>
                  </a:lnTo>
                  <a:lnTo>
                    <a:pt x="271" y="44"/>
                  </a:lnTo>
                  <a:lnTo>
                    <a:pt x="284" y="33"/>
                  </a:lnTo>
                  <a:lnTo>
                    <a:pt x="296" y="24"/>
                  </a:lnTo>
                  <a:lnTo>
                    <a:pt x="304" y="17"/>
                  </a:lnTo>
                  <a:lnTo>
                    <a:pt x="310" y="12"/>
                  </a:lnTo>
                  <a:lnTo>
                    <a:pt x="314" y="9"/>
                  </a:lnTo>
                  <a:lnTo>
                    <a:pt x="316" y="5"/>
                  </a:lnTo>
                  <a:lnTo>
                    <a:pt x="314" y="2"/>
                  </a:lnTo>
                  <a:lnTo>
                    <a:pt x="311" y="0"/>
                  </a:lnTo>
                  <a:lnTo>
                    <a:pt x="307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0" name="Freeform 112"/>
            <p:cNvSpPr>
              <a:spLocks/>
            </p:cNvSpPr>
            <p:nvPr/>
          </p:nvSpPr>
          <p:spPr bwMode="auto">
            <a:xfrm>
              <a:off x="3749" y="2994"/>
              <a:ext cx="39" cy="34"/>
            </a:xfrm>
            <a:custGeom>
              <a:avLst/>
              <a:gdLst>
                <a:gd name="T0" fmla="*/ 31 w 39"/>
                <a:gd name="T1" fmla="*/ 1 h 34"/>
                <a:gd name="T2" fmla="*/ 31 w 39"/>
                <a:gd name="T3" fmla="*/ 1 h 34"/>
                <a:gd name="T4" fmla="*/ 21 w 39"/>
                <a:gd name="T5" fmla="*/ 9 h 34"/>
                <a:gd name="T6" fmla="*/ 11 w 39"/>
                <a:gd name="T7" fmla="*/ 17 h 34"/>
                <a:gd name="T8" fmla="*/ 4 w 39"/>
                <a:gd name="T9" fmla="*/ 24 h 34"/>
                <a:gd name="T10" fmla="*/ 0 w 39"/>
                <a:gd name="T11" fmla="*/ 27 h 34"/>
                <a:gd name="T12" fmla="*/ 7 w 39"/>
                <a:gd name="T13" fmla="*/ 34 h 34"/>
                <a:gd name="T14" fmla="*/ 11 w 39"/>
                <a:gd name="T15" fmla="*/ 31 h 34"/>
                <a:gd name="T16" fmla="*/ 18 w 39"/>
                <a:gd name="T17" fmla="*/ 24 h 34"/>
                <a:gd name="T18" fmla="*/ 28 w 39"/>
                <a:gd name="T19" fmla="*/ 16 h 34"/>
                <a:gd name="T20" fmla="*/ 38 w 39"/>
                <a:gd name="T21" fmla="*/ 8 h 34"/>
                <a:gd name="T22" fmla="*/ 38 w 39"/>
                <a:gd name="T23" fmla="*/ 8 h 34"/>
                <a:gd name="T24" fmla="*/ 38 w 39"/>
                <a:gd name="T25" fmla="*/ 8 h 34"/>
                <a:gd name="T26" fmla="*/ 39 w 39"/>
                <a:gd name="T27" fmla="*/ 4 h 34"/>
                <a:gd name="T28" fmla="*/ 38 w 39"/>
                <a:gd name="T29" fmla="*/ 1 h 34"/>
                <a:gd name="T30" fmla="*/ 34 w 39"/>
                <a:gd name="T31" fmla="*/ 0 h 34"/>
                <a:gd name="T32" fmla="*/ 31 w 39"/>
                <a:gd name="T33" fmla="*/ 1 h 3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9"/>
                <a:gd name="T52" fmla="*/ 0 h 34"/>
                <a:gd name="T53" fmla="*/ 39 w 39"/>
                <a:gd name="T54" fmla="*/ 34 h 3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9" h="34">
                  <a:moveTo>
                    <a:pt x="31" y="1"/>
                  </a:moveTo>
                  <a:lnTo>
                    <a:pt x="31" y="1"/>
                  </a:lnTo>
                  <a:lnTo>
                    <a:pt x="21" y="9"/>
                  </a:lnTo>
                  <a:lnTo>
                    <a:pt x="11" y="17"/>
                  </a:lnTo>
                  <a:lnTo>
                    <a:pt x="4" y="24"/>
                  </a:lnTo>
                  <a:lnTo>
                    <a:pt x="0" y="27"/>
                  </a:lnTo>
                  <a:lnTo>
                    <a:pt x="7" y="34"/>
                  </a:lnTo>
                  <a:lnTo>
                    <a:pt x="11" y="31"/>
                  </a:lnTo>
                  <a:lnTo>
                    <a:pt x="18" y="24"/>
                  </a:lnTo>
                  <a:lnTo>
                    <a:pt x="28" y="16"/>
                  </a:lnTo>
                  <a:lnTo>
                    <a:pt x="38" y="8"/>
                  </a:lnTo>
                  <a:lnTo>
                    <a:pt x="39" y="4"/>
                  </a:lnTo>
                  <a:lnTo>
                    <a:pt x="38" y="1"/>
                  </a:lnTo>
                  <a:lnTo>
                    <a:pt x="34" y="0"/>
                  </a:lnTo>
                  <a:lnTo>
                    <a:pt x="31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1" name="Freeform 113"/>
            <p:cNvSpPr>
              <a:spLocks/>
            </p:cNvSpPr>
            <p:nvPr/>
          </p:nvSpPr>
          <p:spPr bwMode="auto">
            <a:xfrm>
              <a:off x="3780" y="2881"/>
              <a:ext cx="171" cy="121"/>
            </a:xfrm>
            <a:custGeom>
              <a:avLst/>
              <a:gdLst>
                <a:gd name="T0" fmla="*/ 163 w 171"/>
                <a:gd name="T1" fmla="*/ 4 h 121"/>
                <a:gd name="T2" fmla="*/ 170 w 171"/>
                <a:gd name="T3" fmla="*/ 4 h 121"/>
                <a:gd name="T4" fmla="*/ 162 w 171"/>
                <a:gd name="T5" fmla="*/ 0 h 121"/>
                <a:gd name="T6" fmla="*/ 154 w 171"/>
                <a:gd name="T7" fmla="*/ 1 h 121"/>
                <a:gd name="T8" fmla="*/ 144 w 171"/>
                <a:gd name="T9" fmla="*/ 6 h 121"/>
                <a:gd name="T10" fmla="*/ 130 w 171"/>
                <a:gd name="T11" fmla="*/ 15 h 121"/>
                <a:gd name="T12" fmla="*/ 110 w 171"/>
                <a:gd name="T13" fmla="*/ 29 h 121"/>
                <a:gd name="T14" fmla="*/ 81 w 171"/>
                <a:gd name="T15" fmla="*/ 51 h 121"/>
                <a:gd name="T16" fmla="*/ 45 w 171"/>
                <a:gd name="T17" fmla="*/ 79 h 121"/>
                <a:gd name="T18" fmla="*/ 0 w 171"/>
                <a:gd name="T19" fmla="*/ 114 h 121"/>
                <a:gd name="T20" fmla="*/ 7 w 171"/>
                <a:gd name="T21" fmla="*/ 121 h 121"/>
                <a:gd name="T22" fmla="*/ 53 w 171"/>
                <a:gd name="T23" fmla="*/ 86 h 121"/>
                <a:gd name="T24" fmla="*/ 88 w 171"/>
                <a:gd name="T25" fmla="*/ 58 h 121"/>
                <a:gd name="T26" fmla="*/ 115 w 171"/>
                <a:gd name="T27" fmla="*/ 39 h 121"/>
                <a:gd name="T28" fmla="*/ 135 w 171"/>
                <a:gd name="T29" fmla="*/ 25 h 121"/>
                <a:gd name="T30" fmla="*/ 149 w 171"/>
                <a:gd name="T31" fmla="*/ 15 h 121"/>
                <a:gd name="T32" fmla="*/ 157 w 171"/>
                <a:gd name="T33" fmla="*/ 11 h 121"/>
                <a:gd name="T34" fmla="*/ 162 w 171"/>
                <a:gd name="T35" fmla="*/ 9 h 121"/>
                <a:gd name="T36" fmla="*/ 163 w 171"/>
                <a:gd name="T37" fmla="*/ 11 h 121"/>
                <a:gd name="T38" fmla="*/ 170 w 171"/>
                <a:gd name="T39" fmla="*/ 11 h 121"/>
                <a:gd name="T40" fmla="*/ 163 w 171"/>
                <a:gd name="T41" fmla="*/ 11 h 121"/>
                <a:gd name="T42" fmla="*/ 166 w 171"/>
                <a:gd name="T43" fmla="*/ 12 h 121"/>
                <a:gd name="T44" fmla="*/ 170 w 171"/>
                <a:gd name="T45" fmla="*/ 11 h 121"/>
                <a:gd name="T46" fmla="*/ 171 w 171"/>
                <a:gd name="T47" fmla="*/ 7 h 121"/>
                <a:gd name="T48" fmla="*/ 170 w 171"/>
                <a:gd name="T49" fmla="*/ 4 h 121"/>
                <a:gd name="T50" fmla="*/ 163 w 171"/>
                <a:gd name="T51" fmla="*/ 4 h 12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71"/>
                <a:gd name="T79" fmla="*/ 0 h 121"/>
                <a:gd name="T80" fmla="*/ 171 w 171"/>
                <a:gd name="T81" fmla="*/ 121 h 121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71" h="121">
                  <a:moveTo>
                    <a:pt x="163" y="4"/>
                  </a:moveTo>
                  <a:lnTo>
                    <a:pt x="170" y="4"/>
                  </a:lnTo>
                  <a:lnTo>
                    <a:pt x="162" y="0"/>
                  </a:lnTo>
                  <a:lnTo>
                    <a:pt x="154" y="1"/>
                  </a:lnTo>
                  <a:lnTo>
                    <a:pt x="144" y="6"/>
                  </a:lnTo>
                  <a:lnTo>
                    <a:pt x="130" y="15"/>
                  </a:lnTo>
                  <a:lnTo>
                    <a:pt x="110" y="29"/>
                  </a:lnTo>
                  <a:lnTo>
                    <a:pt x="81" y="51"/>
                  </a:lnTo>
                  <a:lnTo>
                    <a:pt x="45" y="79"/>
                  </a:lnTo>
                  <a:lnTo>
                    <a:pt x="0" y="114"/>
                  </a:lnTo>
                  <a:lnTo>
                    <a:pt x="7" y="121"/>
                  </a:lnTo>
                  <a:lnTo>
                    <a:pt x="53" y="86"/>
                  </a:lnTo>
                  <a:lnTo>
                    <a:pt x="88" y="58"/>
                  </a:lnTo>
                  <a:lnTo>
                    <a:pt x="115" y="39"/>
                  </a:lnTo>
                  <a:lnTo>
                    <a:pt x="135" y="25"/>
                  </a:lnTo>
                  <a:lnTo>
                    <a:pt x="149" y="15"/>
                  </a:lnTo>
                  <a:lnTo>
                    <a:pt x="157" y="11"/>
                  </a:lnTo>
                  <a:lnTo>
                    <a:pt x="162" y="9"/>
                  </a:lnTo>
                  <a:lnTo>
                    <a:pt x="163" y="11"/>
                  </a:lnTo>
                  <a:lnTo>
                    <a:pt x="170" y="11"/>
                  </a:lnTo>
                  <a:lnTo>
                    <a:pt x="163" y="11"/>
                  </a:lnTo>
                  <a:lnTo>
                    <a:pt x="166" y="12"/>
                  </a:lnTo>
                  <a:lnTo>
                    <a:pt x="170" y="11"/>
                  </a:lnTo>
                  <a:lnTo>
                    <a:pt x="171" y="7"/>
                  </a:lnTo>
                  <a:lnTo>
                    <a:pt x="170" y="4"/>
                  </a:lnTo>
                  <a:lnTo>
                    <a:pt x="163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" name="Freeform 114"/>
            <p:cNvSpPr>
              <a:spLocks/>
            </p:cNvSpPr>
            <p:nvPr/>
          </p:nvSpPr>
          <p:spPr bwMode="auto">
            <a:xfrm>
              <a:off x="3943" y="2865"/>
              <a:ext cx="31" cy="27"/>
            </a:xfrm>
            <a:custGeom>
              <a:avLst/>
              <a:gdLst>
                <a:gd name="T0" fmla="*/ 30 w 31"/>
                <a:gd name="T1" fmla="*/ 1 h 27"/>
                <a:gd name="T2" fmla="*/ 23 w 31"/>
                <a:gd name="T3" fmla="*/ 1 h 27"/>
                <a:gd name="T4" fmla="*/ 0 w 31"/>
                <a:gd name="T5" fmla="*/ 20 h 27"/>
                <a:gd name="T6" fmla="*/ 7 w 31"/>
                <a:gd name="T7" fmla="*/ 27 h 27"/>
                <a:gd name="T8" fmla="*/ 30 w 31"/>
                <a:gd name="T9" fmla="*/ 8 h 27"/>
                <a:gd name="T10" fmla="*/ 23 w 31"/>
                <a:gd name="T11" fmla="*/ 8 h 27"/>
                <a:gd name="T12" fmla="*/ 30 w 31"/>
                <a:gd name="T13" fmla="*/ 8 h 27"/>
                <a:gd name="T14" fmla="*/ 31 w 31"/>
                <a:gd name="T15" fmla="*/ 4 h 27"/>
                <a:gd name="T16" fmla="*/ 30 w 31"/>
                <a:gd name="T17" fmla="*/ 1 h 27"/>
                <a:gd name="T18" fmla="*/ 27 w 31"/>
                <a:gd name="T19" fmla="*/ 0 h 27"/>
                <a:gd name="T20" fmla="*/ 23 w 31"/>
                <a:gd name="T21" fmla="*/ 1 h 27"/>
                <a:gd name="T22" fmla="*/ 30 w 31"/>
                <a:gd name="T23" fmla="*/ 1 h 2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1"/>
                <a:gd name="T37" fmla="*/ 0 h 27"/>
                <a:gd name="T38" fmla="*/ 31 w 31"/>
                <a:gd name="T39" fmla="*/ 27 h 27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1" h="27">
                  <a:moveTo>
                    <a:pt x="30" y="1"/>
                  </a:moveTo>
                  <a:lnTo>
                    <a:pt x="23" y="1"/>
                  </a:lnTo>
                  <a:lnTo>
                    <a:pt x="0" y="20"/>
                  </a:lnTo>
                  <a:lnTo>
                    <a:pt x="7" y="27"/>
                  </a:lnTo>
                  <a:lnTo>
                    <a:pt x="30" y="8"/>
                  </a:lnTo>
                  <a:lnTo>
                    <a:pt x="23" y="8"/>
                  </a:lnTo>
                  <a:lnTo>
                    <a:pt x="30" y="8"/>
                  </a:lnTo>
                  <a:lnTo>
                    <a:pt x="31" y="4"/>
                  </a:lnTo>
                  <a:lnTo>
                    <a:pt x="30" y="1"/>
                  </a:lnTo>
                  <a:lnTo>
                    <a:pt x="27" y="0"/>
                  </a:lnTo>
                  <a:lnTo>
                    <a:pt x="23" y="1"/>
                  </a:lnTo>
                  <a:lnTo>
                    <a:pt x="30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" name="Freeform 115"/>
            <p:cNvSpPr>
              <a:spLocks/>
            </p:cNvSpPr>
            <p:nvPr/>
          </p:nvSpPr>
          <p:spPr bwMode="auto">
            <a:xfrm>
              <a:off x="3966" y="2866"/>
              <a:ext cx="21" cy="23"/>
            </a:xfrm>
            <a:custGeom>
              <a:avLst/>
              <a:gdLst>
                <a:gd name="T0" fmla="*/ 20 w 21"/>
                <a:gd name="T1" fmla="*/ 22 h 23"/>
                <a:gd name="T2" fmla="*/ 20 w 21"/>
                <a:gd name="T3" fmla="*/ 15 h 23"/>
                <a:gd name="T4" fmla="*/ 7 w 21"/>
                <a:gd name="T5" fmla="*/ 0 h 23"/>
                <a:gd name="T6" fmla="*/ 0 w 21"/>
                <a:gd name="T7" fmla="*/ 7 h 23"/>
                <a:gd name="T8" fmla="*/ 13 w 21"/>
                <a:gd name="T9" fmla="*/ 22 h 23"/>
                <a:gd name="T10" fmla="*/ 13 w 21"/>
                <a:gd name="T11" fmla="*/ 15 h 23"/>
                <a:gd name="T12" fmla="*/ 13 w 21"/>
                <a:gd name="T13" fmla="*/ 22 h 23"/>
                <a:gd name="T14" fmla="*/ 17 w 21"/>
                <a:gd name="T15" fmla="*/ 23 h 23"/>
                <a:gd name="T16" fmla="*/ 20 w 21"/>
                <a:gd name="T17" fmla="*/ 22 h 23"/>
                <a:gd name="T18" fmla="*/ 21 w 21"/>
                <a:gd name="T19" fmla="*/ 19 h 23"/>
                <a:gd name="T20" fmla="*/ 20 w 21"/>
                <a:gd name="T21" fmla="*/ 15 h 23"/>
                <a:gd name="T22" fmla="*/ 20 w 21"/>
                <a:gd name="T23" fmla="*/ 22 h 2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1"/>
                <a:gd name="T37" fmla="*/ 0 h 23"/>
                <a:gd name="T38" fmla="*/ 21 w 21"/>
                <a:gd name="T39" fmla="*/ 23 h 2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1" h="23">
                  <a:moveTo>
                    <a:pt x="20" y="22"/>
                  </a:moveTo>
                  <a:lnTo>
                    <a:pt x="20" y="15"/>
                  </a:lnTo>
                  <a:lnTo>
                    <a:pt x="7" y="0"/>
                  </a:lnTo>
                  <a:lnTo>
                    <a:pt x="0" y="7"/>
                  </a:lnTo>
                  <a:lnTo>
                    <a:pt x="13" y="22"/>
                  </a:lnTo>
                  <a:lnTo>
                    <a:pt x="13" y="15"/>
                  </a:lnTo>
                  <a:lnTo>
                    <a:pt x="13" y="22"/>
                  </a:lnTo>
                  <a:lnTo>
                    <a:pt x="17" y="23"/>
                  </a:lnTo>
                  <a:lnTo>
                    <a:pt x="20" y="22"/>
                  </a:lnTo>
                  <a:lnTo>
                    <a:pt x="21" y="19"/>
                  </a:lnTo>
                  <a:lnTo>
                    <a:pt x="20" y="15"/>
                  </a:lnTo>
                  <a:lnTo>
                    <a:pt x="20" y="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4" name="Freeform 116"/>
            <p:cNvSpPr>
              <a:spLocks/>
            </p:cNvSpPr>
            <p:nvPr/>
          </p:nvSpPr>
          <p:spPr bwMode="auto">
            <a:xfrm>
              <a:off x="3954" y="2881"/>
              <a:ext cx="32" cy="27"/>
            </a:xfrm>
            <a:custGeom>
              <a:avLst/>
              <a:gdLst>
                <a:gd name="T0" fmla="*/ 10 w 32"/>
                <a:gd name="T1" fmla="*/ 20 h 27"/>
                <a:gd name="T2" fmla="*/ 9 w 32"/>
                <a:gd name="T3" fmla="*/ 26 h 27"/>
                <a:gd name="T4" fmla="*/ 32 w 32"/>
                <a:gd name="T5" fmla="*/ 7 h 27"/>
                <a:gd name="T6" fmla="*/ 25 w 32"/>
                <a:gd name="T7" fmla="*/ 0 h 27"/>
                <a:gd name="T8" fmla="*/ 2 w 32"/>
                <a:gd name="T9" fmla="*/ 19 h 27"/>
                <a:gd name="T10" fmla="*/ 0 w 32"/>
                <a:gd name="T11" fmla="*/ 25 h 27"/>
                <a:gd name="T12" fmla="*/ 2 w 32"/>
                <a:gd name="T13" fmla="*/ 19 h 27"/>
                <a:gd name="T14" fmla="*/ 0 w 32"/>
                <a:gd name="T15" fmla="*/ 22 h 27"/>
                <a:gd name="T16" fmla="*/ 2 w 32"/>
                <a:gd name="T17" fmla="*/ 26 h 27"/>
                <a:gd name="T18" fmla="*/ 5 w 32"/>
                <a:gd name="T19" fmla="*/ 27 h 27"/>
                <a:gd name="T20" fmla="*/ 9 w 32"/>
                <a:gd name="T21" fmla="*/ 26 h 27"/>
                <a:gd name="T22" fmla="*/ 10 w 32"/>
                <a:gd name="T23" fmla="*/ 20 h 2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2"/>
                <a:gd name="T37" fmla="*/ 0 h 27"/>
                <a:gd name="T38" fmla="*/ 32 w 32"/>
                <a:gd name="T39" fmla="*/ 27 h 27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2" h="27">
                  <a:moveTo>
                    <a:pt x="10" y="20"/>
                  </a:moveTo>
                  <a:lnTo>
                    <a:pt x="9" y="26"/>
                  </a:lnTo>
                  <a:lnTo>
                    <a:pt x="32" y="7"/>
                  </a:lnTo>
                  <a:lnTo>
                    <a:pt x="25" y="0"/>
                  </a:lnTo>
                  <a:lnTo>
                    <a:pt x="2" y="19"/>
                  </a:lnTo>
                  <a:lnTo>
                    <a:pt x="0" y="25"/>
                  </a:lnTo>
                  <a:lnTo>
                    <a:pt x="2" y="19"/>
                  </a:lnTo>
                  <a:lnTo>
                    <a:pt x="0" y="22"/>
                  </a:lnTo>
                  <a:lnTo>
                    <a:pt x="2" y="26"/>
                  </a:lnTo>
                  <a:lnTo>
                    <a:pt x="5" y="27"/>
                  </a:lnTo>
                  <a:lnTo>
                    <a:pt x="9" y="26"/>
                  </a:lnTo>
                  <a:lnTo>
                    <a:pt x="10" y="2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5" name="Freeform 117"/>
            <p:cNvSpPr>
              <a:spLocks/>
            </p:cNvSpPr>
            <p:nvPr/>
          </p:nvSpPr>
          <p:spPr bwMode="auto">
            <a:xfrm>
              <a:off x="3810" y="2901"/>
              <a:ext cx="155" cy="141"/>
            </a:xfrm>
            <a:custGeom>
              <a:avLst/>
              <a:gdLst>
                <a:gd name="T0" fmla="*/ 8 w 155"/>
                <a:gd name="T1" fmla="*/ 140 h 141"/>
                <a:gd name="T2" fmla="*/ 8 w 155"/>
                <a:gd name="T3" fmla="*/ 140 h 141"/>
                <a:gd name="T4" fmla="*/ 52 w 155"/>
                <a:gd name="T5" fmla="*/ 102 h 141"/>
                <a:gd name="T6" fmla="*/ 86 w 155"/>
                <a:gd name="T7" fmla="*/ 74 h 141"/>
                <a:gd name="T8" fmla="*/ 113 w 155"/>
                <a:gd name="T9" fmla="*/ 52 h 141"/>
                <a:gd name="T10" fmla="*/ 132 w 155"/>
                <a:gd name="T11" fmla="*/ 35 h 141"/>
                <a:gd name="T12" fmla="*/ 143 w 155"/>
                <a:gd name="T13" fmla="*/ 25 h 141"/>
                <a:gd name="T14" fmla="*/ 150 w 155"/>
                <a:gd name="T15" fmla="*/ 15 h 141"/>
                <a:gd name="T16" fmla="*/ 155 w 155"/>
                <a:gd name="T17" fmla="*/ 8 h 141"/>
                <a:gd name="T18" fmla="*/ 154 w 155"/>
                <a:gd name="T19" fmla="*/ 0 h 141"/>
                <a:gd name="T20" fmla="*/ 144 w 155"/>
                <a:gd name="T21" fmla="*/ 5 h 141"/>
                <a:gd name="T22" fmla="*/ 146 w 155"/>
                <a:gd name="T23" fmla="*/ 6 h 141"/>
                <a:gd name="T24" fmla="*/ 143 w 155"/>
                <a:gd name="T25" fmla="*/ 11 h 141"/>
                <a:gd name="T26" fmla="*/ 136 w 155"/>
                <a:gd name="T27" fmla="*/ 18 h 141"/>
                <a:gd name="T28" fmla="*/ 124 w 155"/>
                <a:gd name="T29" fmla="*/ 28 h 141"/>
                <a:gd name="T30" fmla="*/ 106 w 155"/>
                <a:gd name="T31" fmla="*/ 45 h 141"/>
                <a:gd name="T32" fmla="*/ 79 w 155"/>
                <a:gd name="T33" fmla="*/ 67 h 141"/>
                <a:gd name="T34" fmla="*/ 45 w 155"/>
                <a:gd name="T35" fmla="*/ 95 h 141"/>
                <a:gd name="T36" fmla="*/ 1 w 155"/>
                <a:gd name="T37" fmla="*/ 133 h 141"/>
                <a:gd name="T38" fmla="*/ 1 w 155"/>
                <a:gd name="T39" fmla="*/ 133 h 141"/>
                <a:gd name="T40" fmla="*/ 1 w 155"/>
                <a:gd name="T41" fmla="*/ 133 h 141"/>
                <a:gd name="T42" fmla="*/ 0 w 155"/>
                <a:gd name="T43" fmla="*/ 136 h 141"/>
                <a:gd name="T44" fmla="*/ 1 w 155"/>
                <a:gd name="T45" fmla="*/ 140 h 141"/>
                <a:gd name="T46" fmla="*/ 5 w 155"/>
                <a:gd name="T47" fmla="*/ 141 h 141"/>
                <a:gd name="T48" fmla="*/ 8 w 155"/>
                <a:gd name="T49" fmla="*/ 140 h 14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55"/>
                <a:gd name="T76" fmla="*/ 0 h 141"/>
                <a:gd name="T77" fmla="*/ 155 w 155"/>
                <a:gd name="T78" fmla="*/ 141 h 14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55" h="141">
                  <a:moveTo>
                    <a:pt x="8" y="140"/>
                  </a:moveTo>
                  <a:lnTo>
                    <a:pt x="8" y="140"/>
                  </a:lnTo>
                  <a:lnTo>
                    <a:pt x="52" y="102"/>
                  </a:lnTo>
                  <a:lnTo>
                    <a:pt x="86" y="74"/>
                  </a:lnTo>
                  <a:lnTo>
                    <a:pt x="113" y="52"/>
                  </a:lnTo>
                  <a:lnTo>
                    <a:pt x="132" y="35"/>
                  </a:lnTo>
                  <a:lnTo>
                    <a:pt x="143" y="25"/>
                  </a:lnTo>
                  <a:lnTo>
                    <a:pt x="150" y="15"/>
                  </a:lnTo>
                  <a:lnTo>
                    <a:pt x="155" y="8"/>
                  </a:lnTo>
                  <a:lnTo>
                    <a:pt x="154" y="0"/>
                  </a:lnTo>
                  <a:lnTo>
                    <a:pt x="144" y="5"/>
                  </a:lnTo>
                  <a:lnTo>
                    <a:pt x="146" y="6"/>
                  </a:lnTo>
                  <a:lnTo>
                    <a:pt x="143" y="11"/>
                  </a:lnTo>
                  <a:lnTo>
                    <a:pt x="136" y="18"/>
                  </a:lnTo>
                  <a:lnTo>
                    <a:pt x="124" y="28"/>
                  </a:lnTo>
                  <a:lnTo>
                    <a:pt x="106" y="45"/>
                  </a:lnTo>
                  <a:lnTo>
                    <a:pt x="79" y="67"/>
                  </a:lnTo>
                  <a:lnTo>
                    <a:pt x="45" y="95"/>
                  </a:lnTo>
                  <a:lnTo>
                    <a:pt x="1" y="133"/>
                  </a:lnTo>
                  <a:lnTo>
                    <a:pt x="0" y="136"/>
                  </a:lnTo>
                  <a:lnTo>
                    <a:pt x="1" y="140"/>
                  </a:lnTo>
                  <a:lnTo>
                    <a:pt x="5" y="141"/>
                  </a:lnTo>
                  <a:lnTo>
                    <a:pt x="8" y="14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6" name="Freeform 118"/>
            <p:cNvSpPr>
              <a:spLocks/>
            </p:cNvSpPr>
            <p:nvPr/>
          </p:nvSpPr>
          <p:spPr bwMode="auto">
            <a:xfrm>
              <a:off x="3779" y="3034"/>
              <a:ext cx="39" cy="32"/>
            </a:xfrm>
            <a:custGeom>
              <a:avLst/>
              <a:gdLst>
                <a:gd name="T0" fmla="*/ 8 w 39"/>
                <a:gd name="T1" fmla="*/ 31 h 32"/>
                <a:gd name="T2" fmla="*/ 8 w 39"/>
                <a:gd name="T3" fmla="*/ 31 h 32"/>
                <a:gd name="T4" fmla="*/ 11 w 39"/>
                <a:gd name="T5" fmla="*/ 29 h 32"/>
                <a:gd name="T6" fmla="*/ 18 w 39"/>
                <a:gd name="T7" fmla="*/ 22 h 32"/>
                <a:gd name="T8" fmla="*/ 30 w 39"/>
                <a:gd name="T9" fmla="*/ 15 h 32"/>
                <a:gd name="T10" fmla="*/ 39 w 39"/>
                <a:gd name="T11" fmla="*/ 7 h 32"/>
                <a:gd name="T12" fmla="*/ 32 w 39"/>
                <a:gd name="T13" fmla="*/ 0 h 32"/>
                <a:gd name="T14" fmla="*/ 23 w 39"/>
                <a:gd name="T15" fmla="*/ 8 h 32"/>
                <a:gd name="T16" fmla="*/ 14 w 39"/>
                <a:gd name="T17" fmla="*/ 15 h 32"/>
                <a:gd name="T18" fmla="*/ 4 w 39"/>
                <a:gd name="T19" fmla="*/ 22 h 32"/>
                <a:gd name="T20" fmla="*/ 1 w 39"/>
                <a:gd name="T21" fmla="*/ 24 h 32"/>
                <a:gd name="T22" fmla="*/ 1 w 39"/>
                <a:gd name="T23" fmla="*/ 24 h 32"/>
                <a:gd name="T24" fmla="*/ 1 w 39"/>
                <a:gd name="T25" fmla="*/ 24 h 32"/>
                <a:gd name="T26" fmla="*/ 0 w 39"/>
                <a:gd name="T27" fmla="*/ 28 h 32"/>
                <a:gd name="T28" fmla="*/ 1 w 39"/>
                <a:gd name="T29" fmla="*/ 31 h 32"/>
                <a:gd name="T30" fmla="*/ 4 w 39"/>
                <a:gd name="T31" fmla="*/ 32 h 32"/>
                <a:gd name="T32" fmla="*/ 8 w 39"/>
                <a:gd name="T33" fmla="*/ 31 h 3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9"/>
                <a:gd name="T52" fmla="*/ 0 h 32"/>
                <a:gd name="T53" fmla="*/ 39 w 39"/>
                <a:gd name="T54" fmla="*/ 32 h 3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9" h="32">
                  <a:moveTo>
                    <a:pt x="8" y="31"/>
                  </a:moveTo>
                  <a:lnTo>
                    <a:pt x="8" y="31"/>
                  </a:lnTo>
                  <a:lnTo>
                    <a:pt x="11" y="29"/>
                  </a:lnTo>
                  <a:lnTo>
                    <a:pt x="18" y="22"/>
                  </a:lnTo>
                  <a:lnTo>
                    <a:pt x="30" y="15"/>
                  </a:lnTo>
                  <a:lnTo>
                    <a:pt x="39" y="7"/>
                  </a:lnTo>
                  <a:lnTo>
                    <a:pt x="32" y="0"/>
                  </a:lnTo>
                  <a:lnTo>
                    <a:pt x="23" y="8"/>
                  </a:lnTo>
                  <a:lnTo>
                    <a:pt x="14" y="15"/>
                  </a:lnTo>
                  <a:lnTo>
                    <a:pt x="4" y="22"/>
                  </a:lnTo>
                  <a:lnTo>
                    <a:pt x="1" y="24"/>
                  </a:lnTo>
                  <a:lnTo>
                    <a:pt x="0" y="28"/>
                  </a:lnTo>
                  <a:lnTo>
                    <a:pt x="1" y="31"/>
                  </a:lnTo>
                  <a:lnTo>
                    <a:pt x="4" y="32"/>
                  </a:lnTo>
                  <a:lnTo>
                    <a:pt x="8" y="3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7" name="Freeform 119"/>
            <p:cNvSpPr>
              <a:spLocks/>
            </p:cNvSpPr>
            <p:nvPr/>
          </p:nvSpPr>
          <p:spPr bwMode="auto">
            <a:xfrm>
              <a:off x="3441" y="3058"/>
              <a:ext cx="346" cy="255"/>
            </a:xfrm>
            <a:custGeom>
              <a:avLst/>
              <a:gdLst>
                <a:gd name="T0" fmla="*/ 1 w 346"/>
                <a:gd name="T1" fmla="*/ 246 h 255"/>
                <a:gd name="T2" fmla="*/ 7 w 346"/>
                <a:gd name="T3" fmla="*/ 255 h 255"/>
                <a:gd name="T4" fmla="*/ 43 w 346"/>
                <a:gd name="T5" fmla="*/ 230 h 255"/>
                <a:gd name="T6" fmla="*/ 79 w 346"/>
                <a:gd name="T7" fmla="*/ 208 h 255"/>
                <a:gd name="T8" fmla="*/ 111 w 346"/>
                <a:gd name="T9" fmla="*/ 184 h 255"/>
                <a:gd name="T10" fmla="*/ 142 w 346"/>
                <a:gd name="T11" fmla="*/ 163 h 255"/>
                <a:gd name="T12" fmla="*/ 170 w 346"/>
                <a:gd name="T13" fmla="*/ 143 h 255"/>
                <a:gd name="T14" fmla="*/ 197 w 346"/>
                <a:gd name="T15" fmla="*/ 122 h 255"/>
                <a:gd name="T16" fmla="*/ 222 w 346"/>
                <a:gd name="T17" fmla="*/ 105 h 255"/>
                <a:gd name="T18" fmla="*/ 245 w 346"/>
                <a:gd name="T19" fmla="*/ 88 h 255"/>
                <a:gd name="T20" fmla="*/ 266 w 346"/>
                <a:gd name="T21" fmla="*/ 72 h 255"/>
                <a:gd name="T22" fmla="*/ 285 w 346"/>
                <a:gd name="T23" fmla="*/ 56 h 255"/>
                <a:gd name="T24" fmla="*/ 300 w 346"/>
                <a:gd name="T25" fmla="*/ 45 h 255"/>
                <a:gd name="T26" fmla="*/ 314 w 346"/>
                <a:gd name="T27" fmla="*/ 33 h 255"/>
                <a:gd name="T28" fmla="*/ 326 w 346"/>
                <a:gd name="T29" fmla="*/ 24 h 255"/>
                <a:gd name="T30" fmla="*/ 335 w 346"/>
                <a:gd name="T31" fmla="*/ 17 h 255"/>
                <a:gd name="T32" fmla="*/ 341 w 346"/>
                <a:gd name="T33" fmla="*/ 11 h 255"/>
                <a:gd name="T34" fmla="*/ 346 w 346"/>
                <a:gd name="T35" fmla="*/ 7 h 255"/>
                <a:gd name="T36" fmla="*/ 339 w 346"/>
                <a:gd name="T37" fmla="*/ 0 h 255"/>
                <a:gd name="T38" fmla="*/ 334 w 346"/>
                <a:gd name="T39" fmla="*/ 4 h 255"/>
                <a:gd name="T40" fmla="*/ 328 w 346"/>
                <a:gd name="T41" fmla="*/ 10 h 255"/>
                <a:gd name="T42" fmla="*/ 319 w 346"/>
                <a:gd name="T43" fmla="*/ 17 h 255"/>
                <a:gd name="T44" fmla="*/ 307 w 346"/>
                <a:gd name="T45" fmla="*/ 26 h 255"/>
                <a:gd name="T46" fmla="*/ 293 w 346"/>
                <a:gd name="T47" fmla="*/ 38 h 255"/>
                <a:gd name="T48" fmla="*/ 278 w 346"/>
                <a:gd name="T49" fmla="*/ 49 h 255"/>
                <a:gd name="T50" fmla="*/ 259 w 346"/>
                <a:gd name="T51" fmla="*/ 65 h 255"/>
                <a:gd name="T52" fmla="*/ 240 w 346"/>
                <a:gd name="T53" fmla="*/ 79 h 255"/>
                <a:gd name="T54" fmla="*/ 217 w 346"/>
                <a:gd name="T55" fmla="*/ 95 h 255"/>
                <a:gd name="T56" fmla="*/ 192 w 346"/>
                <a:gd name="T57" fmla="*/ 115 h 255"/>
                <a:gd name="T58" fmla="*/ 165 w 346"/>
                <a:gd name="T59" fmla="*/ 134 h 255"/>
                <a:gd name="T60" fmla="*/ 137 w 346"/>
                <a:gd name="T61" fmla="*/ 154 h 255"/>
                <a:gd name="T62" fmla="*/ 107 w 346"/>
                <a:gd name="T63" fmla="*/ 175 h 255"/>
                <a:gd name="T64" fmla="*/ 74 w 346"/>
                <a:gd name="T65" fmla="*/ 198 h 255"/>
                <a:gd name="T66" fmla="*/ 39 w 346"/>
                <a:gd name="T67" fmla="*/ 221 h 255"/>
                <a:gd name="T68" fmla="*/ 2 w 346"/>
                <a:gd name="T69" fmla="*/ 245 h 255"/>
                <a:gd name="T70" fmla="*/ 8 w 346"/>
                <a:gd name="T71" fmla="*/ 253 h 255"/>
                <a:gd name="T72" fmla="*/ 2 w 346"/>
                <a:gd name="T73" fmla="*/ 245 h 255"/>
                <a:gd name="T74" fmla="*/ 0 w 346"/>
                <a:gd name="T75" fmla="*/ 248 h 255"/>
                <a:gd name="T76" fmla="*/ 0 w 346"/>
                <a:gd name="T77" fmla="*/ 251 h 255"/>
                <a:gd name="T78" fmla="*/ 4 w 346"/>
                <a:gd name="T79" fmla="*/ 255 h 255"/>
                <a:gd name="T80" fmla="*/ 7 w 346"/>
                <a:gd name="T81" fmla="*/ 255 h 255"/>
                <a:gd name="T82" fmla="*/ 1 w 346"/>
                <a:gd name="T83" fmla="*/ 246 h 255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346"/>
                <a:gd name="T127" fmla="*/ 0 h 255"/>
                <a:gd name="T128" fmla="*/ 346 w 346"/>
                <a:gd name="T129" fmla="*/ 255 h 255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346" h="255">
                  <a:moveTo>
                    <a:pt x="1" y="246"/>
                  </a:moveTo>
                  <a:lnTo>
                    <a:pt x="7" y="255"/>
                  </a:lnTo>
                  <a:lnTo>
                    <a:pt x="43" y="230"/>
                  </a:lnTo>
                  <a:lnTo>
                    <a:pt x="79" y="208"/>
                  </a:lnTo>
                  <a:lnTo>
                    <a:pt x="111" y="184"/>
                  </a:lnTo>
                  <a:lnTo>
                    <a:pt x="142" y="163"/>
                  </a:lnTo>
                  <a:lnTo>
                    <a:pt x="170" y="143"/>
                  </a:lnTo>
                  <a:lnTo>
                    <a:pt x="197" y="122"/>
                  </a:lnTo>
                  <a:lnTo>
                    <a:pt x="222" y="105"/>
                  </a:lnTo>
                  <a:lnTo>
                    <a:pt x="245" y="88"/>
                  </a:lnTo>
                  <a:lnTo>
                    <a:pt x="266" y="72"/>
                  </a:lnTo>
                  <a:lnTo>
                    <a:pt x="285" y="56"/>
                  </a:lnTo>
                  <a:lnTo>
                    <a:pt x="300" y="45"/>
                  </a:lnTo>
                  <a:lnTo>
                    <a:pt x="314" y="33"/>
                  </a:lnTo>
                  <a:lnTo>
                    <a:pt x="326" y="24"/>
                  </a:lnTo>
                  <a:lnTo>
                    <a:pt x="335" y="17"/>
                  </a:lnTo>
                  <a:lnTo>
                    <a:pt x="341" y="11"/>
                  </a:lnTo>
                  <a:lnTo>
                    <a:pt x="346" y="7"/>
                  </a:lnTo>
                  <a:lnTo>
                    <a:pt x="339" y="0"/>
                  </a:lnTo>
                  <a:lnTo>
                    <a:pt x="334" y="4"/>
                  </a:lnTo>
                  <a:lnTo>
                    <a:pt x="328" y="10"/>
                  </a:lnTo>
                  <a:lnTo>
                    <a:pt x="319" y="17"/>
                  </a:lnTo>
                  <a:lnTo>
                    <a:pt x="307" y="26"/>
                  </a:lnTo>
                  <a:lnTo>
                    <a:pt x="293" y="38"/>
                  </a:lnTo>
                  <a:lnTo>
                    <a:pt x="278" y="49"/>
                  </a:lnTo>
                  <a:lnTo>
                    <a:pt x="259" y="65"/>
                  </a:lnTo>
                  <a:lnTo>
                    <a:pt x="240" y="79"/>
                  </a:lnTo>
                  <a:lnTo>
                    <a:pt x="217" y="95"/>
                  </a:lnTo>
                  <a:lnTo>
                    <a:pt x="192" y="115"/>
                  </a:lnTo>
                  <a:lnTo>
                    <a:pt x="165" y="134"/>
                  </a:lnTo>
                  <a:lnTo>
                    <a:pt x="137" y="154"/>
                  </a:lnTo>
                  <a:lnTo>
                    <a:pt x="107" y="175"/>
                  </a:lnTo>
                  <a:lnTo>
                    <a:pt x="74" y="198"/>
                  </a:lnTo>
                  <a:lnTo>
                    <a:pt x="39" y="221"/>
                  </a:lnTo>
                  <a:lnTo>
                    <a:pt x="2" y="245"/>
                  </a:lnTo>
                  <a:lnTo>
                    <a:pt x="8" y="253"/>
                  </a:lnTo>
                  <a:lnTo>
                    <a:pt x="2" y="245"/>
                  </a:lnTo>
                  <a:lnTo>
                    <a:pt x="0" y="248"/>
                  </a:lnTo>
                  <a:lnTo>
                    <a:pt x="0" y="251"/>
                  </a:lnTo>
                  <a:lnTo>
                    <a:pt x="4" y="255"/>
                  </a:lnTo>
                  <a:lnTo>
                    <a:pt x="7" y="255"/>
                  </a:lnTo>
                  <a:lnTo>
                    <a:pt x="1" y="24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" name="Freeform 120"/>
            <p:cNvSpPr>
              <a:spLocks/>
            </p:cNvSpPr>
            <p:nvPr/>
          </p:nvSpPr>
          <p:spPr bwMode="auto">
            <a:xfrm>
              <a:off x="3753" y="2998"/>
              <a:ext cx="62" cy="64"/>
            </a:xfrm>
            <a:custGeom>
              <a:avLst/>
              <a:gdLst>
                <a:gd name="T0" fmla="*/ 30 w 62"/>
                <a:gd name="T1" fmla="*/ 64 h 64"/>
                <a:gd name="T2" fmla="*/ 34 w 62"/>
                <a:gd name="T3" fmla="*/ 61 h 64"/>
                <a:gd name="T4" fmla="*/ 42 w 62"/>
                <a:gd name="T5" fmla="*/ 54 h 64"/>
                <a:gd name="T6" fmla="*/ 53 w 62"/>
                <a:gd name="T7" fmla="*/ 47 h 64"/>
                <a:gd name="T8" fmla="*/ 62 w 62"/>
                <a:gd name="T9" fmla="*/ 39 h 64"/>
                <a:gd name="T10" fmla="*/ 30 w 62"/>
                <a:gd name="T11" fmla="*/ 0 h 64"/>
                <a:gd name="T12" fmla="*/ 21 w 62"/>
                <a:gd name="T13" fmla="*/ 9 h 64"/>
                <a:gd name="T14" fmla="*/ 10 w 62"/>
                <a:gd name="T15" fmla="*/ 17 h 64"/>
                <a:gd name="T16" fmla="*/ 3 w 62"/>
                <a:gd name="T17" fmla="*/ 24 h 64"/>
                <a:gd name="T18" fmla="*/ 0 w 62"/>
                <a:gd name="T19" fmla="*/ 26 h 64"/>
                <a:gd name="T20" fmla="*/ 30 w 62"/>
                <a:gd name="T21" fmla="*/ 64 h 6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2"/>
                <a:gd name="T34" fmla="*/ 0 h 64"/>
                <a:gd name="T35" fmla="*/ 62 w 62"/>
                <a:gd name="T36" fmla="*/ 64 h 6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2" h="64">
                  <a:moveTo>
                    <a:pt x="30" y="64"/>
                  </a:moveTo>
                  <a:lnTo>
                    <a:pt x="34" y="61"/>
                  </a:lnTo>
                  <a:lnTo>
                    <a:pt x="42" y="54"/>
                  </a:lnTo>
                  <a:lnTo>
                    <a:pt x="53" y="47"/>
                  </a:lnTo>
                  <a:lnTo>
                    <a:pt x="62" y="39"/>
                  </a:lnTo>
                  <a:lnTo>
                    <a:pt x="30" y="0"/>
                  </a:lnTo>
                  <a:lnTo>
                    <a:pt x="21" y="9"/>
                  </a:lnTo>
                  <a:lnTo>
                    <a:pt x="10" y="17"/>
                  </a:lnTo>
                  <a:lnTo>
                    <a:pt x="3" y="24"/>
                  </a:lnTo>
                  <a:lnTo>
                    <a:pt x="0" y="26"/>
                  </a:lnTo>
                  <a:lnTo>
                    <a:pt x="30" y="6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9" name="Freeform 121"/>
            <p:cNvSpPr>
              <a:spLocks/>
            </p:cNvSpPr>
            <p:nvPr/>
          </p:nvSpPr>
          <p:spPr bwMode="auto">
            <a:xfrm>
              <a:off x="3780" y="3032"/>
              <a:ext cx="40" cy="33"/>
            </a:xfrm>
            <a:custGeom>
              <a:avLst/>
              <a:gdLst>
                <a:gd name="T0" fmla="*/ 31 w 40"/>
                <a:gd name="T1" fmla="*/ 9 h 33"/>
                <a:gd name="T2" fmla="*/ 31 w 40"/>
                <a:gd name="T3" fmla="*/ 2 h 33"/>
                <a:gd name="T4" fmla="*/ 22 w 40"/>
                <a:gd name="T5" fmla="*/ 10 h 33"/>
                <a:gd name="T6" fmla="*/ 13 w 40"/>
                <a:gd name="T7" fmla="*/ 17 h 33"/>
                <a:gd name="T8" fmla="*/ 3 w 40"/>
                <a:gd name="T9" fmla="*/ 24 h 33"/>
                <a:gd name="T10" fmla="*/ 0 w 40"/>
                <a:gd name="T11" fmla="*/ 26 h 33"/>
                <a:gd name="T12" fmla="*/ 7 w 40"/>
                <a:gd name="T13" fmla="*/ 33 h 33"/>
                <a:gd name="T14" fmla="*/ 10 w 40"/>
                <a:gd name="T15" fmla="*/ 31 h 33"/>
                <a:gd name="T16" fmla="*/ 17 w 40"/>
                <a:gd name="T17" fmla="*/ 24 h 33"/>
                <a:gd name="T18" fmla="*/ 29 w 40"/>
                <a:gd name="T19" fmla="*/ 17 h 33"/>
                <a:gd name="T20" fmla="*/ 38 w 40"/>
                <a:gd name="T21" fmla="*/ 9 h 33"/>
                <a:gd name="T22" fmla="*/ 38 w 40"/>
                <a:gd name="T23" fmla="*/ 2 h 33"/>
                <a:gd name="T24" fmla="*/ 38 w 40"/>
                <a:gd name="T25" fmla="*/ 9 h 33"/>
                <a:gd name="T26" fmla="*/ 40 w 40"/>
                <a:gd name="T27" fmla="*/ 5 h 33"/>
                <a:gd name="T28" fmla="*/ 38 w 40"/>
                <a:gd name="T29" fmla="*/ 2 h 33"/>
                <a:gd name="T30" fmla="*/ 35 w 40"/>
                <a:gd name="T31" fmla="*/ 0 h 33"/>
                <a:gd name="T32" fmla="*/ 31 w 40"/>
                <a:gd name="T33" fmla="*/ 2 h 33"/>
                <a:gd name="T34" fmla="*/ 31 w 40"/>
                <a:gd name="T35" fmla="*/ 9 h 3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40"/>
                <a:gd name="T55" fmla="*/ 0 h 33"/>
                <a:gd name="T56" fmla="*/ 40 w 40"/>
                <a:gd name="T57" fmla="*/ 33 h 3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40" h="33">
                  <a:moveTo>
                    <a:pt x="31" y="9"/>
                  </a:moveTo>
                  <a:lnTo>
                    <a:pt x="31" y="2"/>
                  </a:lnTo>
                  <a:lnTo>
                    <a:pt x="22" y="10"/>
                  </a:lnTo>
                  <a:lnTo>
                    <a:pt x="13" y="17"/>
                  </a:lnTo>
                  <a:lnTo>
                    <a:pt x="3" y="24"/>
                  </a:lnTo>
                  <a:lnTo>
                    <a:pt x="0" y="26"/>
                  </a:lnTo>
                  <a:lnTo>
                    <a:pt x="7" y="33"/>
                  </a:lnTo>
                  <a:lnTo>
                    <a:pt x="10" y="31"/>
                  </a:lnTo>
                  <a:lnTo>
                    <a:pt x="17" y="24"/>
                  </a:lnTo>
                  <a:lnTo>
                    <a:pt x="29" y="17"/>
                  </a:lnTo>
                  <a:lnTo>
                    <a:pt x="38" y="9"/>
                  </a:lnTo>
                  <a:lnTo>
                    <a:pt x="38" y="2"/>
                  </a:lnTo>
                  <a:lnTo>
                    <a:pt x="38" y="9"/>
                  </a:lnTo>
                  <a:lnTo>
                    <a:pt x="40" y="5"/>
                  </a:lnTo>
                  <a:lnTo>
                    <a:pt x="38" y="2"/>
                  </a:lnTo>
                  <a:lnTo>
                    <a:pt x="35" y="0"/>
                  </a:lnTo>
                  <a:lnTo>
                    <a:pt x="31" y="2"/>
                  </a:lnTo>
                  <a:lnTo>
                    <a:pt x="31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0" name="Freeform 122"/>
            <p:cNvSpPr>
              <a:spLocks/>
            </p:cNvSpPr>
            <p:nvPr/>
          </p:nvSpPr>
          <p:spPr bwMode="auto">
            <a:xfrm>
              <a:off x="3779" y="2994"/>
              <a:ext cx="39" cy="47"/>
            </a:xfrm>
            <a:custGeom>
              <a:avLst/>
              <a:gdLst>
                <a:gd name="T0" fmla="*/ 8 w 39"/>
                <a:gd name="T1" fmla="*/ 8 h 47"/>
                <a:gd name="T2" fmla="*/ 1 w 39"/>
                <a:gd name="T3" fmla="*/ 8 h 47"/>
                <a:gd name="T4" fmla="*/ 32 w 39"/>
                <a:gd name="T5" fmla="*/ 47 h 47"/>
                <a:gd name="T6" fmla="*/ 39 w 39"/>
                <a:gd name="T7" fmla="*/ 40 h 47"/>
                <a:gd name="T8" fmla="*/ 8 w 39"/>
                <a:gd name="T9" fmla="*/ 1 h 47"/>
                <a:gd name="T10" fmla="*/ 1 w 39"/>
                <a:gd name="T11" fmla="*/ 1 h 47"/>
                <a:gd name="T12" fmla="*/ 8 w 39"/>
                <a:gd name="T13" fmla="*/ 1 h 47"/>
                <a:gd name="T14" fmla="*/ 4 w 39"/>
                <a:gd name="T15" fmla="*/ 0 h 47"/>
                <a:gd name="T16" fmla="*/ 1 w 39"/>
                <a:gd name="T17" fmla="*/ 1 h 47"/>
                <a:gd name="T18" fmla="*/ 0 w 39"/>
                <a:gd name="T19" fmla="*/ 4 h 47"/>
                <a:gd name="T20" fmla="*/ 1 w 39"/>
                <a:gd name="T21" fmla="*/ 8 h 47"/>
                <a:gd name="T22" fmla="*/ 8 w 39"/>
                <a:gd name="T23" fmla="*/ 8 h 4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9"/>
                <a:gd name="T37" fmla="*/ 0 h 47"/>
                <a:gd name="T38" fmla="*/ 39 w 39"/>
                <a:gd name="T39" fmla="*/ 47 h 47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9" h="47">
                  <a:moveTo>
                    <a:pt x="8" y="8"/>
                  </a:moveTo>
                  <a:lnTo>
                    <a:pt x="1" y="8"/>
                  </a:lnTo>
                  <a:lnTo>
                    <a:pt x="32" y="47"/>
                  </a:lnTo>
                  <a:lnTo>
                    <a:pt x="39" y="40"/>
                  </a:lnTo>
                  <a:lnTo>
                    <a:pt x="8" y="1"/>
                  </a:lnTo>
                  <a:lnTo>
                    <a:pt x="1" y="1"/>
                  </a:lnTo>
                  <a:lnTo>
                    <a:pt x="8" y="1"/>
                  </a:lnTo>
                  <a:lnTo>
                    <a:pt x="4" y="0"/>
                  </a:lnTo>
                  <a:lnTo>
                    <a:pt x="1" y="1"/>
                  </a:lnTo>
                  <a:lnTo>
                    <a:pt x="0" y="4"/>
                  </a:lnTo>
                  <a:lnTo>
                    <a:pt x="1" y="8"/>
                  </a:lnTo>
                  <a:lnTo>
                    <a:pt x="8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1" name="Freeform 123"/>
            <p:cNvSpPr>
              <a:spLocks/>
            </p:cNvSpPr>
            <p:nvPr/>
          </p:nvSpPr>
          <p:spPr bwMode="auto">
            <a:xfrm>
              <a:off x="3748" y="2995"/>
              <a:ext cx="39" cy="34"/>
            </a:xfrm>
            <a:custGeom>
              <a:avLst/>
              <a:gdLst>
                <a:gd name="T0" fmla="*/ 8 w 39"/>
                <a:gd name="T1" fmla="*/ 26 h 34"/>
                <a:gd name="T2" fmla="*/ 8 w 39"/>
                <a:gd name="T3" fmla="*/ 33 h 34"/>
                <a:gd name="T4" fmla="*/ 12 w 39"/>
                <a:gd name="T5" fmla="*/ 30 h 34"/>
                <a:gd name="T6" fmla="*/ 19 w 39"/>
                <a:gd name="T7" fmla="*/ 23 h 34"/>
                <a:gd name="T8" fmla="*/ 29 w 39"/>
                <a:gd name="T9" fmla="*/ 15 h 34"/>
                <a:gd name="T10" fmla="*/ 39 w 39"/>
                <a:gd name="T11" fmla="*/ 7 h 34"/>
                <a:gd name="T12" fmla="*/ 32 w 39"/>
                <a:gd name="T13" fmla="*/ 0 h 34"/>
                <a:gd name="T14" fmla="*/ 22 w 39"/>
                <a:gd name="T15" fmla="*/ 8 h 34"/>
                <a:gd name="T16" fmla="*/ 12 w 39"/>
                <a:gd name="T17" fmla="*/ 16 h 34"/>
                <a:gd name="T18" fmla="*/ 5 w 39"/>
                <a:gd name="T19" fmla="*/ 23 h 34"/>
                <a:gd name="T20" fmla="*/ 1 w 39"/>
                <a:gd name="T21" fmla="*/ 26 h 34"/>
                <a:gd name="T22" fmla="*/ 1 w 39"/>
                <a:gd name="T23" fmla="*/ 33 h 34"/>
                <a:gd name="T24" fmla="*/ 1 w 39"/>
                <a:gd name="T25" fmla="*/ 26 h 34"/>
                <a:gd name="T26" fmla="*/ 0 w 39"/>
                <a:gd name="T27" fmla="*/ 29 h 34"/>
                <a:gd name="T28" fmla="*/ 1 w 39"/>
                <a:gd name="T29" fmla="*/ 33 h 34"/>
                <a:gd name="T30" fmla="*/ 5 w 39"/>
                <a:gd name="T31" fmla="*/ 34 h 34"/>
                <a:gd name="T32" fmla="*/ 8 w 39"/>
                <a:gd name="T33" fmla="*/ 33 h 34"/>
                <a:gd name="T34" fmla="*/ 8 w 39"/>
                <a:gd name="T35" fmla="*/ 26 h 3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39"/>
                <a:gd name="T55" fmla="*/ 0 h 34"/>
                <a:gd name="T56" fmla="*/ 39 w 39"/>
                <a:gd name="T57" fmla="*/ 34 h 3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39" h="34">
                  <a:moveTo>
                    <a:pt x="8" y="26"/>
                  </a:moveTo>
                  <a:lnTo>
                    <a:pt x="8" y="33"/>
                  </a:lnTo>
                  <a:lnTo>
                    <a:pt x="12" y="30"/>
                  </a:lnTo>
                  <a:lnTo>
                    <a:pt x="19" y="23"/>
                  </a:lnTo>
                  <a:lnTo>
                    <a:pt x="29" y="15"/>
                  </a:lnTo>
                  <a:lnTo>
                    <a:pt x="39" y="7"/>
                  </a:lnTo>
                  <a:lnTo>
                    <a:pt x="32" y="0"/>
                  </a:lnTo>
                  <a:lnTo>
                    <a:pt x="22" y="8"/>
                  </a:lnTo>
                  <a:lnTo>
                    <a:pt x="12" y="16"/>
                  </a:lnTo>
                  <a:lnTo>
                    <a:pt x="5" y="23"/>
                  </a:lnTo>
                  <a:lnTo>
                    <a:pt x="1" y="26"/>
                  </a:lnTo>
                  <a:lnTo>
                    <a:pt x="1" y="33"/>
                  </a:lnTo>
                  <a:lnTo>
                    <a:pt x="1" y="26"/>
                  </a:lnTo>
                  <a:lnTo>
                    <a:pt x="0" y="29"/>
                  </a:lnTo>
                  <a:lnTo>
                    <a:pt x="1" y="33"/>
                  </a:lnTo>
                  <a:lnTo>
                    <a:pt x="5" y="34"/>
                  </a:lnTo>
                  <a:lnTo>
                    <a:pt x="8" y="33"/>
                  </a:lnTo>
                  <a:lnTo>
                    <a:pt x="8" y="2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2" name="Freeform 124"/>
            <p:cNvSpPr>
              <a:spLocks/>
            </p:cNvSpPr>
            <p:nvPr/>
          </p:nvSpPr>
          <p:spPr bwMode="auto">
            <a:xfrm>
              <a:off x="3749" y="3021"/>
              <a:ext cx="39" cy="45"/>
            </a:xfrm>
            <a:custGeom>
              <a:avLst/>
              <a:gdLst>
                <a:gd name="T0" fmla="*/ 31 w 39"/>
                <a:gd name="T1" fmla="*/ 37 h 45"/>
                <a:gd name="T2" fmla="*/ 38 w 39"/>
                <a:gd name="T3" fmla="*/ 37 h 45"/>
                <a:gd name="T4" fmla="*/ 7 w 39"/>
                <a:gd name="T5" fmla="*/ 0 h 45"/>
                <a:gd name="T6" fmla="*/ 0 w 39"/>
                <a:gd name="T7" fmla="*/ 7 h 45"/>
                <a:gd name="T8" fmla="*/ 31 w 39"/>
                <a:gd name="T9" fmla="*/ 44 h 45"/>
                <a:gd name="T10" fmla="*/ 38 w 39"/>
                <a:gd name="T11" fmla="*/ 44 h 45"/>
                <a:gd name="T12" fmla="*/ 31 w 39"/>
                <a:gd name="T13" fmla="*/ 44 h 45"/>
                <a:gd name="T14" fmla="*/ 34 w 39"/>
                <a:gd name="T15" fmla="*/ 45 h 45"/>
                <a:gd name="T16" fmla="*/ 38 w 39"/>
                <a:gd name="T17" fmla="*/ 44 h 45"/>
                <a:gd name="T18" fmla="*/ 39 w 39"/>
                <a:gd name="T19" fmla="*/ 41 h 45"/>
                <a:gd name="T20" fmla="*/ 38 w 39"/>
                <a:gd name="T21" fmla="*/ 37 h 45"/>
                <a:gd name="T22" fmla="*/ 31 w 39"/>
                <a:gd name="T23" fmla="*/ 37 h 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9"/>
                <a:gd name="T37" fmla="*/ 0 h 45"/>
                <a:gd name="T38" fmla="*/ 39 w 39"/>
                <a:gd name="T39" fmla="*/ 45 h 4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9" h="45">
                  <a:moveTo>
                    <a:pt x="31" y="37"/>
                  </a:moveTo>
                  <a:lnTo>
                    <a:pt x="38" y="37"/>
                  </a:lnTo>
                  <a:lnTo>
                    <a:pt x="7" y="0"/>
                  </a:lnTo>
                  <a:lnTo>
                    <a:pt x="0" y="7"/>
                  </a:lnTo>
                  <a:lnTo>
                    <a:pt x="31" y="44"/>
                  </a:lnTo>
                  <a:lnTo>
                    <a:pt x="38" y="44"/>
                  </a:lnTo>
                  <a:lnTo>
                    <a:pt x="31" y="44"/>
                  </a:lnTo>
                  <a:lnTo>
                    <a:pt x="34" y="45"/>
                  </a:lnTo>
                  <a:lnTo>
                    <a:pt x="38" y="44"/>
                  </a:lnTo>
                  <a:lnTo>
                    <a:pt x="39" y="41"/>
                  </a:lnTo>
                  <a:lnTo>
                    <a:pt x="38" y="37"/>
                  </a:lnTo>
                  <a:lnTo>
                    <a:pt x="31" y="3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" name="Freeform 125"/>
            <p:cNvSpPr>
              <a:spLocks/>
            </p:cNvSpPr>
            <p:nvPr/>
          </p:nvSpPr>
          <p:spPr bwMode="auto">
            <a:xfrm>
              <a:off x="3954" y="2899"/>
              <a:ext cx="9" cy="8"/>
            </a:xfrm>
            <a:custGeom>
              <a:avLst/>
              <a:gdLst>
                <a:gd name="T0" fmla="*/ 9 w 9"/>
                <a:gd name="T1" fmla="*/ 1 h 8"/>
                <a:gd name="T2" fmla="*/ 5 w 9"/>
                <a:gd name="T3" fmla="*/ 0 h 8"/>
                <a:gd name="T4" fmla="*/ 2 w 9"/>
                <a:gd name="T5" fmla="*/ 1 h 8"/>
                <a:gd name="T6" fmla="*/ 0 w 9"/>
                <a:gd name="T7" fmla="*/ 4 h 8"/>
                <a:gd name="T8" fmla="*/ 2 w 9"/>
                <a:gd name="T9" fmla="*/ 8 h 8"/>
                <a:gd name="T10" fmla="*/ 9 w 9"/>
                <a:gd name="T11" fmla="*/ 1 h 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"/>
                <a:gd name="T19" fmla="*/ 0 h 8"/>
                <a:gd name="T20" fmla="*/ 9 w 9"/>
                <a:gd name="T21" fmla="*/ 8 h 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" h="8">
                  <a:moveTo>
                    <a:pt x="9" y="1"/>
                  </a:moveTo>
                  <a:lnTo>
                    <a:pt x="5" y="0"/>
                  </a:lnTo>
                  <a:lnTo>
                    <a:pt x="2" y="1"/>
                  </a:lnTo>
                  <a:lnTo>
                    <a:pt x="0" y="4"/>
                  </a:lnTo>
                  <a:lnTo>
                    <a:pt x="2" y="8"/>
                  </a:lnTo>
                  <a:lnTo>
                    <a:pt x="9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4" name="Freeform 126"/>
            <p:cNvSpPr>
              <a:spLocks/>
            </p:cNvSpPr>
            <p:nvPr/>
          </p:nvSpPr>
          <p:spPr bwMode="auto">
            <a:xfrm>
              <a:off x="3861" y="2900"/>
              <a:ext cx="110" cy="124"/>
            </a:xfrm>
            <a:custGeom>
              <a:avLst/>
              <a:gdLst>
                <a:gd name="T0" fmla="*/ 7 w 110"/>
                <a:gd name="T1" fmla="*/ 124 h 124"/>
                <a:gd name="T2" fmla="*/ 48 w 110"/>
                <a:gd name="T3" fmla="*/ 91 h 124"/>
                <a:gd name="T4" fmla="*/ 76 w 110"/>
                <a:gd name="T5" fmla="*/ 66 h 124"/>
                <a:gd name="T6" fmla="*/ 95 w 110"/>
                <a:gd name="T7" fmla="*/ 47 h 124"/>
                <a:gd name="T8" fmla="*/ 106 w 110"/>
                <a:gd name="T9" fmla="*/ 32 h 124"/>
                <a:gd name="T10" fmla="*/ 110 w 110"/>
                <a:gd name="T11" fmla="*/ 21 h 124"/>
                <a:gd name="T12" fmla="*/ 110 w 110"/>
                <a:gd name="T13" fmla="*/ 12 h 124"/>
                <a:gd name="T14" fmla="*/ 105 w 110"/>
                <a:gd name="T15" fmla="*/ 6 h 124"/>
                <a:gd name="T16" fmla="*/ 102 w 110"/>
                <a:gd name="T17" fmla="*/ 0 h 124"/>
                <a:gd name="T18" fmla="*/ 95 w 110"/>
                <a:gd name="T19" fmla="*/ 7 h 124"/>
                <a:gd name="T20" fmla="*/ 98 w 110"/>
                <a:gd name="T21" fmla="*/ 10 h 124"/>
                <a:gd name="T22" fmla="*/ 100 w 110"/>
                <a:gd name="T23" fmla="*/ 14 h 124"/>
                <a:gd name="T24" fmla="*/ 100 w 110"/>
                <a:gd name="T25" fmla="*/ 19 h 124"/>
                <a:gd name="T26" fmla="*/ 97 w 110"/>
                <a:gd name="T27" fmla="*/ 27 h 124"/>
                <a:gd name="T28" fmla="*/ 88 w 110"/>
                <a:gd name="T29" fmla="*/ 40 h 124"/>
                <a:gd name="T30" fmla="*/ 69 w 110"/>
                <a:gd name="T31" fmla="*/ 58 h 124"/>
                <a:gd name="T32" fmla="*/ 41 w 110"/>
                <a:gd name="T33" fmla="*/ 84 h 124"/>
                <a:gd name="T34" fmla="*/ 0 w 110"/>
                <a:gd name="T35" fmla="*/ 117 h 124"/>
                <a:gd name="T36" fmla="*/ 7 w 110"/>
                <a:gd name="T37" fmla="*/ 124 h 12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10"/>
                <a:gd name="T58" fmla="*/ 0 h 124"/>
                <a:gd name="T59" fmla="*/ 110 w 110"/>
                <a:gd name="T60" fmla="*/ 124 h 124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10" h="124">
                  <a:moveTo>
                    <a:pt x="7" y="124"/>
                  </a:moveTo>
                  <a:lnTo>
                    <a:pt x="48" y="91"/>
                  </a:lnTo>
                  <a:lnTo>
                    <a:pt x="76" y="66"/>
                  </a:lnTo>
                  <a:lnTo>
                    <a:pt x="95" y="47"/>
                  </a:lnTo>
                  <a:lnTo>
                    <a:pt x="106" y="32"/>
                  </a:lnTo>
                  <a:lnTo>
                    <a:pt x="110" y="21"/>
                  </a:lnTo>
                  <a:lnTo>
                    <a:pt x="110" y="12"/>
                  </a:lnTo>
                  <a:lnTo>
                    <a:pt x="105" y="6"/>
                  </a:lnTo>
                  <a:lnTo>
                    <a:pt x="102" y="0"/>
                  </a:lnTo>
                  <a:lnTo>
                    <a:pt x="95" y="7"/>
                  </a:lnTo>
                  <a:lnTo>
                    <a:pt x="98" y="10"/>
                  </a:lnTo>
                  <a:lnTo>
                    <a:pt x="100" y="14"/>
                  </a:lnTo>
                  <a:lnTo>
                    <a:pt x="100" y="19"/>
                  </a:lnTo>
                  <a:lnTo>
                    <a:pt x="97" y="27"/>
                  </a:lnTo>
                  <a:lnTo>
                    <a:pt x="88" y="40"/>
                  </a:lnTo>
                  <a:lnTo>
                    <a:pt x="69" y="58"/>
                  </a:lnTo>
                  <a:lnTo>
                    <a:pt x="41" y="84"/>
                  </a:lnTo>
                  <a:lnTo>
                    <a:pt x="0" y="117"/>
                  </a:lnTo>
                  <a:lnTo>
                    <a:pt x="7" y="12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5" name="Freeform 127"/>
            <p:cNvSpPr>
              <a:spLocks/>
            </p:cNvSpPr>
            <p:nvPr/>
          </p:nvSpPr>
          <p:spPr bwMode="auto">
            <a:xfrm>
              <a:off x="3859" y="3017"/>
              <a:ext cx="9" cy="8"/>
            </a:xfrm>
            <a:custGeom>
              <a:avLst/>
              <a:gdLst>
                <a:gd name="T0" fmla="*/ 2 w 9"/>
                <a:gd name="T1" fmla="*/ 0 h 8"/>
                <a:gd name="T2" fmla="*/ 0 w 9"/>
                <a:gd name="T3" fmla="*/ 4 h 8"/>
                <a:gd name="T4" fmla="*/ 2 w 9"/>
                <a:gd name="T5" fmla="*/ 7 h 8"/>
                <a:gd name="T6" fmla="*/ 5 w 9"/>
                <a:gd name="T7" fmla="*/ 8 h 8"/>
                <a:gd name="T8" fmla="*/ 9 w 9"/>
                <a:gd name="T9" fmla="*/ 7 h 8"/>
                <a:gd name="T10" fmla="*/ 2 w 9"/>
                <a:gd name="T11" fmla="*/ 0 h 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"/>
                <a:gd name="T19" fmla="*/ 0 h 8"/>
                <a:gd name="T20" fmla="*/ 9 w 9"/>
                <a:gd name="T21" fmla="*/ 8 h 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" h="8">
                  <a:moveTo>
                    <a:pt x="2" y="0"/>
                  </a:moveTo>
                  <a:lnTo>
                    <a:pt x="0" y="4"/>
                  </a:lnTo>
                  <a:lnTo>
                    <a:pt x="2" y="7"/>
                  </a:lnTo>
                  <a:lnTo>
                    <a:pt x="5" y="8"/>
                  </a:lnTo>
                  <a:lnTo>
                    <a:pt x="9" y="7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126" name="Picture 6" descr="butterfly55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4786322"/>
            <a:ext cx="2357454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7" name="Прямоугольник 126"/>
          <p:cNvSpPr/>
          <p:nvPr/>
        </p:nvSpPr>
        <p:spPr>
          <a:xfrm>
            <a:off x="1285852" y="785794"/>
            <a:ext cx="721523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kk-KZ" sz="4000" b="1" i="1" dirty="0" smtClean="0">
                <a:latin typeface="Times New Roman" pitchFamily="18" charset="0"/>
                <a:cs typeface="Times New Roman" pitchFamily="18" charset="0"/>
              </a:rPr>
              <a:t>15. 04.14 ж</a:t>
            </a:r>
          </a:p>
          <a:p>
            <a:pPr algn="ctr">
              <a:buNone/>
            </a:pPr>
            <a:endParaRPr lang="kk-KZ" sz="4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kk-KZ" sz="4000" b="1" i="1" dirty="0" smtClean="0">
                <a:latin typeface="Times New Roman" pitchFamily="18" charset="0"/>
                <a:cs typeface="Times New Roman" pitchFamily="18" charset="0"/>
              </a:rPr>
              <a:t>Процент. Берілген санның процентін табу.</a:t>
            </a:r>
          </a:p>
          <a:p>
            <a:pPr algn="ctr">
              <a:buNone/>
            </a:pPr>
            <a:endParaRPr lang="kk-KZ" sz="4000" b="1" i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Rectangle 2" descr="1"/>
          <p:cNvSpPr>
            <a:spLocks noChangeArrowheads="1"/>
          </p:cNvSpPr>
          <p:nvPr/>
        </p:nvSpPr>
        <p:spPr bwMode="auto">
          <a:xfrm>
            <a:off x="0" y="0"/>
            <a:ext cx="9286908" cy="6858000"/>
          </a:xfrm>
          <a:prstGeom prst="rect">
            <a:avLst/>
          </a:prstGeom>
          <a:blipFill dpi="0" rotWithShape="1">
            <a:blip r:embed="rId2" cstate="print">
              <a:lum bright="-12000" contrast="6000"/>
            </a:blip>
            <a:srcRect/>
            <a:stretch>
              <a:fillRect/>
            </a:stretch>
          </a:blip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kk-KZ" sz="3200" dirty="0" smtClean="0"/>
              <a:t> </a:t>
            </a:r>
            <a:endParaRPr lang="ru-RU" sz="3200" dirty="0"/>
          </a:p>
        </p:txBody>
      </p:sp>
      <p:pic>
        <p:nvPicPr>
          <p:cNvPr id="5" name="Picture 3" descr="C:\Documents and Settings\1\Рабочий стол\Новая папка\Miki maus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32" y="4214819"/>
            <a:ext cx="3340495" cy="2643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C:\Documents and Settings\Loner\Мои документы\Мои рисунки\B_Fly07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58082" y="142852"/>
            <a:ext cx="12731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C:\Documents and Settings\Loner\Мои документы\Мои рисунки\B_Fly07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908" y="5715000"/>
            <a:ext cx="12731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571440" y="1857364"/>
            <a:ext cx="85725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5400" b="1" dirty="0" smtClean="0">
                <a:ln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“Процент” – “</a:t>
            </a:r>
            <a:r>
              <a:rPr lang="en-US" sz="5400" b="1" dirty="0" smtClean="0">
                <a:ln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 centum</a:t>
            </a:r>
            <a:r>
              <a:rPr lang="kk-KZ" sz="5400" b="1" dirty="0" smtClean="0">
                <a:ln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332656"/>
            <a:ext cx="8352928" cy="633670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-514350" algn="ctr"/>
            <a:r>
              <a:rPr lang="kk-KZ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Кез келген тұтас шама – 1 бүтін , 100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%</a:t>
            </a:r>
            <a:r>
              <a:rPr lang="kk-KZ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</a:p>
          <a:p>
            <a:pPr marL="514350" indent="-514350" algn="ctr"/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1 % =      = 0</a:t>
            </a:r>
            <a:r>
              <a:rPr lang="kk-KZ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01</a:t>
            </a:r>
            <a:endParaRPr lang="kk-KZ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/>
            <a:r>
              <a:rPr lang="kk-KZ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Жүзден бір бөлігі</a:t>
            </a:r>
          </a:p>
          <a:p>
            <a:pPr marL="514350" indent="-514350" algn="ctr"/>
            <a:endParaRPr lang="kk-KZ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/>
            <a:r>
              <a:rPr lang="kk-KZ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метр                                         1см</a:t>
            </a:r>
          </a:p>
          <a:p>
            <a:pPr marL="514350" indent="-514350" algn="ctr"/>
            <a:endParaRPr lang="kk-KZ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/>
            <a:r>
              <a:rPr lang="kk-KZ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бір проценті</a:t>
            </a:r>
          </a:p>
        </p:txBody>
      </p:sp>
      <p:pic>
        <p:nvPicPr>
          <p:cNvPr id="6" name="Picture 6" descr="C:\Documents and Settings\Loner\Мои документы\Мои рисунки\30_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4643446"/>
            <a:ext cx="1428760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Прямая соединительная линия 7"/>
          <p:cNvCxnSpPr/>
          <p:nvPr/>
        </p:nvCxnSpPr>
        <p:spPr>
          <a:xfrm flipV="1">
            <a:off x="2857488" y="3500438"/>
            <a:ext cx="714380" cy="500066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857488" y="4000504"/>
            <a:ext cx="714380" cy="500066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5929322" y="4000504"/>
            <a:ext cx="785818" cy="500066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5929322" y="3500438"/>
            <a:ext cx="785818" cy="500066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4929190" y="3500438"/>
            <a:ext cx="1000132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4929190" y="4500570"/>
            <a:ext cx="1000132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3571868" y="3500438"/>
            <a:ext cx="1357322" cy="158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3571868" y="4500570"/>
            <a:ext cx="1428760" cy="158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Содержимое 37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48" y="2285992"/>
            <a:ext cx="557212" cy="7143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548680"/>
            <a:ext cx="7964388" cy="583264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-514350" algn="ctr"/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% - </a:t>
            </a:r>
            <a:r>
              <a:rPr lang="kk-KZ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“процент” сөзінің белгісі</a:t>
            </a:r>
          </a:p>
          <a:p>
            <a:pPr marL="514350" indent="-514350" algn="ctr"/>
            <a:endParaRPr lang="kk-KZ" sz="32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/>
            <a:r>
              <a:rPr lang="kk-KZ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Мысалы   20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% ,   5%  </a:t>
            </a:r>
          </a:p>
          <a:p>
            <a:pPr marL="514350" indent="-514350" algn="ctr"/>
            <a:endParaRPr lang="en-US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/>
            <a:endParaRPr lang="en-US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/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</a:p>
        </p:txBody>
      </p:sp>
      <p:pic>
        <p:nvPicPr>
          <p:cNvPr id="6" name="Picture 6" descr="C:\Documents and Settings\Loner\Мои документы\Мои рисунки\30_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4643446"/>
            <a:ext cx="1428760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357290" y="500042"/>
          <a:ext cx="642942" cy="50006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642942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Содержимое 5"/>
          <p:cNvGraphicFramePr>
            <a:graphicFrameLocks/>
          </p:cNvGraphicFramePr>
          <p:nvPr/>
        </p:nvGraphicFramePr>
        <p:xfrm>
          <a:off x="2643174" y="500042"/>
          <a:ext cx="652466" cy="50006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652466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Содержимое 5"/>
          <p:cNvGraphicFramePr>
            <a:graphicFrameLocks/>
          </p:cNvGraphicFramePr>
          <p:nvPr/>
        </p:nvGraphicFramePr>
        <p:xfrm>
          <a:off x="2000232" y="500042"/>
          <a:ext cx="642942" cy="50006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642942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Содержимое 5"/>
          <p:cNvGraphicFramePr>
            <a:graphicFrameLocks/>
          </p:cNvGraphicFramePr>
          <p:nvPr/>
        </p:nvGraphicFramePr>
        <p:xfrm>
          <a:off x="3286116" y="500042"/>
          <a:ext cx="642942" cy="50006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642942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Содержимое 5"/>
          <p:cNvGraphicFramePr>
            <a:graphicFrameLocks/>
          </p:cNvGraphicFramePr>
          <p:nvPr/>
        </p:nvGraphicFramePr>
        <p:xfrm>
          <a:off x="4572000" y="500042"/>
          <a:ext cx="642942" cy="50006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642942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Содержимое 5"/>
          <p:cNvGraphicFramePr>
            <a:graphicFrameLocks/>
          </p:cNvGraphicFramePr>
          <p:nvPr/>
        </p:nvGraphicFramePr>
        <p:xfrm>
          <a:off x="3929058" y="500042"/>
          <a:ext cx="642942" cy="50006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642942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Содержимое 5"/>
          <p:cNvGraphicFramePr>
            <a:graphicFrameLocks/>
          </p:cNvGraphicFramePr>
          <p:nvPr/>
        </p:nvGraphicFramePr>
        <p:xfrm>
          <a:off x="5857884" y="500042"/>
          <a:ext cx="642942" cy="50006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642942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Содержимое 5"/>
          <p:cNvGraphicFramePr>
            <a:graphicFrameLocks/>
          </p:cNvGraphicFramePr>
          <p:nvPr/>
        </p:nvGraphicFramePr>
        <p:xfrm>
          <a:off x="5214942" y="500042"/>
          <a:ext cx="642942" cy="50006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642942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Содержимое 5"/>
          <p:cNvGraphicFramePr>
            <a:graphicFrameLocks/>
          </p:cNvGraphicFramePr>
          <p:nvPr/>
        </p:nvGraphicFramePr>
        <p:xfrm>
          <a:off x="7143768" y="500042"/>
          <a:ext cx="642942" cy="50006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642942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Содержимое 5"/>
          <p:cNvGraphicFramePr>
            <a:graphicFrameLocks/>
          </p:cNvGraphicFramePr>
          <p:nvPr/>
        </p:nvGraphicFramePr>
        <p:xfrm>
          <a:off x="6500826" y="500042"/>
          <a:ext cx="642942" cy="50006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642942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Содержимое 5"/>
          <p:cNvGraphicFramePr>
            <a:graphicFrameLocks/>
          </p:cNvGraphicFramePr>
          <p:nvPr/>
        </p:nvGraphicFramePr>
        <p:xfrm>
          <a:off x="1357290" y="1500174"/>
          <a:ext cx="642942" cy="50006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642942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Содержимое 5"/>
          <p:cNvGraphicFramePr>
            <a:graphicFrameLocks/>
          </p:cNvGraphicFramePr>
          <p:nvPr/>
        </p:nvGraphicFramePr>
        <p:xfrm>
          <a:off x="1357290" y="1000108"/>
          <a:ext cx="642942" cy="50006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642942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Содержимое 5"/>
          <p:cNvGraphicFramePr>
            <a:graphicFrameLocks/>
          </p:cNvGraphicFramePr>
          <p:nvPr/>
        </p:nvGraphicFramePr>
        <p:xfrm>
          <a:off x="1357290" y="2500306"/>
          <a:ext cx="642942" cy="50006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642942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" name="Содержимое 5"/>
          <p:cNvGraphicFramePr>
            <a:graphicFrameLocks/>
          </p:cNvGraphicFramePr>
          <p:nvPr/>
        </p:nvGraphicFramePr>
        <p:xfrm>
          <a:off x="1357290" y="2000240"/>
          <a:ext cx="642942" cy="50006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642942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0" name="Содержимое 5"/>
          <p:cNvGraphicFramePr>
            <a:graphicFrameLocks/>
          </p:cNvGraphicFramePr>
          <p:nvPr/>
        </p:nvGraphicFramePr>
        <p:xfrm>
          <a:off x="1357290" y="3500438"/>
          <a:ext cx="642942" cy="50006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642942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1" name="Содержимое 5"/>
          <p:cNvGraphicFramePr>
            <a:graphicFrameLocks/>
          </p:cNvGraphicFramePr>
          <p:nvPr/>
        </p:nvGraphicFramePr>
        <p:xfrm>
          <a:off x="1357290" y="3000372"/>
          <a:ext cx="642942" cy="50006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642942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2" name="Содержимое 5"/>
          <p:cNvGraphicFramePr>
            <a:graphicFrameLocks/>
          </p:cNvGraphicFramePr>
          <p:nvPr/>
        </p:nvGraphicFramePr>
        <p:xfrm>
          <a:off x="1357290" y="4500570"/>
          <a:ext cx="642942" cy="50006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642942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3" name="Содержимое 5"/>
          <p:cNvGraphicFramePr>
            <a:graphicFrameLocks/>
          </p:cNvGraphicFramePr>
          <p:nvPr/>
        </p:nvGraphicFramePr>
        <p:xfrm>
          <a:off x="1357290" y="4000504"/>
          <a:ext cx="642942" cy="50006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642942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4" name="Содержимое 5"/>
          <p:cNvGraphicFramePr>
            <a:graphicFrameLocks/>
          </p:cNvGraphicFramePr>
          <p:nvPr/>
        </p:nvGraphicFramePr>
        <p:xfrm>
          <a:off x="1357290" y="5000636"/>
          <a:ext cx="642942" cy="50006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642942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5" name="Содержимое 5"/>
          <p:cNvGraphicFramePr>
            <a:graphicFrameLocks/>
          </p:cNvGraphicFramePr>
          <p:nvPr/>
        </p:nvGraphicFramePr>
        <p:xfrm>
          <a:off x="2000232" y="1000108"/>
          <a:ext cx="642942" cy="50006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642942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7" name="Содержимое 5"/>
          <p:cNvGraphicFramePr>
            <a:graphicFrameLocks/>
          </p:cNvGraphicFramePr>
          <p:nvPr/>
        </p:nvGraphicFramePr>
        <p:xfrm>
          <a:off x="2643174" y="4500570"/>
          <a:ext cx="642942" cy="50006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642942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8" name="Содержимое 5"/>
          <p:cNvGraphicFramePr>
            <a:graphicFrameLocks/>
          </p:cNvGraphicFramePr>
          <p:nvPr/>
        </p:nvGraphicFramePr>
        <p:xfrm>
          <a:off x="2643174" y="3500438"/>
          <a:ext cx="652466" cy="50006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652466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9" name="Содержимое 5"/>
          <p:cNvGraphicFramePr>
            <a:graphicFrameLocks/>
          </p:cNvGraphicFramePr>
          <p:nvPr/>
        </p:nvGraphicFramePr>
        <p:xfrm>
          <a:off x="2643174" y="4000504"/>
          <a:ext cx="642942" cy="50006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642942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0" name="Содержимое 5"/>
          <p:cNvGraphicFramePr>
            <a:graphicFrameLocks/>
          </p:cNvGraphicFramePr>
          <p:nvPr/>
        </p:nvGraphicFramePr>
        <p:xfrm>
          <a:off x="2643174" y="3000372"/>
          <a:ext cx="642942" cy="50006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642942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1" name="Содержимое 5"/>
          <p:cNvGraphicFramePr>
            <a:graphicFrameLocks/>
          </p:cNvGraphicFramePr>
          <p:nvPr/>
        </p:nvGraphicFramePr>
        <p:xfrm>
          <a:off x="2643174" y="2000240"/>
          <a:ext cx="642942" cy="50006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642942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2" name="Содержимое 5"/>
          <p:cNvGraphicFramePr>
            <a:graphicFrameLocks/>
          </p:cNvGraphicFramePr>
          <p:nvPr/>
        </p:nvGraphicFramePr>
        <p:xfrm>
          <a:off x="2643174" y="2500306"/>
          <a:ext cx="642942" cy="50006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642942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3" name="Содержимое 5"/>
          <p:cNvGraphicFramePr>
            <a:graphicFrameLocks/>
          </p:cNvGraphicFramePr>
          <p:nvPr/>
        </p:nvGraphicFramePr>
        <p:xfrm>
          <a:off x="2643174" y="1000108"/>
          <a:ext cx="642942" cy="50006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642942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4" name="Содержимое 5"/>
          <p:cNvGraphicFramePr>
            <a:graphicFrameLocks/>
          </p:cNvGraphicFramePr>
          <p:nvPr/>
        </p:nvGraphicFramePr>
        <p:xfrm>
          <a:off x="2643174" y="1500174"/>
          <a:ext cx="642942" cy="50006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642942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5" name="Содержимое 5"/>
          <p:cNvGraphicFramePr>
            <a:graphicFrameLocks/>
          </p:cNvGraphicFramePr>
          <p:nvPr/>
        </p:nvGraphicFramePr>
        <p:xfrm>
          <a:off x="3929058" y="1000108"/>
          <a:ext cx="642942" cy="50006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642942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6" name="Содержимое 5"/>
          <p:cNvGraphicFramePr>
            <a:graphicFrameLocks/>
          </p:cNvGraphicFramePr>
          <p:nvPr/>
        </p:nvGraphicFramePr>
        <p:xfrm>
          <a:off x="3286116" y="1000108"/>
          <a:ext cx="642942" cy="50006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642942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7" name="Содержимое 5"/>
          <p:cNvGraphicFramePr>
            <a:graphicFrameLocks/>
          </p:cNvGraphicFramePr>
          <p:nvPr/>
        </p:nvGraphicFramePr>
        <p:xfrm>
          <a:off x="2000232" y="2000240"/>
          <a:ext cx="642942" cy="50006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642942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8" name="Содержимое 5"/>
          <p:cNvGraphicFramePr>
            <a:graphicFrameLocks/>
          </p:cNvGraphicFramePr>
          <p:nvPr/>
        </p:nvGraphicFramePr>
        <p:xfrm>
          <a:off x="2000232" y="1500174"/>
          <a:ext cx="642942" cy="50006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642942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9" name="Содержимое 5"/>
          <p:cNvGraphicFramePr>
            <a:graphicFrameLocks/>
          </p:cNvGraphicFramePr>
          <p:nvPr/>
        </p:nvGraphicFramePr>
        <p:xfrm>
          <a:off x="2000232" y="3000372"/>
          <a:ext cx="642942" cy="50006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642942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0" name="Содержимое 5"/>
          <p:cNvGraphicFramePr>
            <a:graphicFrameLocks/>
          </p:cNvGraphicFramePr>
          <p:nvPr/>
        </p:nvGraphicFramePr>
        <p:xfrm>
          <a:off x="2000232" y="2500306"/>
          <a:ext cx="642942" cy="50006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642942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1" name="Содержимое 5"/>
          <p:cNvGraphicFramePr>
            <a:graphicFrameLocks/>
          </p:cNvGraphicFramePr>
          <p:nvPr/>
        </p:nvGraphicFramePr>
        <p:xfrm>
          <a:off x="2000232" y="4000504"/>
          <a:ext cx="642942" cy="50006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642942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2" name="Содержимое 5"/>
          <p:cNvGraphicFramePr>
            <a:graphicFrameLocks/>
          </p:cNvGraphicFramePr>
          <p:nvPr/>
        </p:nvGraphicFramePr>
        <p:xfrm>
          <a:off x="2000232" y="3500438"/>
          <a:ext cx="642942" cy="50006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642942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3" name="Содержимое 5"/>
          <p:cNvGraphicFramePr>
            <a:graphicFrameLocks/>
          </p:cNvGraphicFramePr>
          <p:nvPr/>
        </p:nvGraphicFramePr>
        <p:xfrm>
          <a:off x="2000232" y="5000636"/>
          <a:ext cx="642942" cy="50006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642942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4" name="Содержимое 5"/>
          <p:cNvGraphicFramePr>
            <a:graphicFrameLocks/>
          </p:cNvGraphicFramePr>
          <p:nvPr/>
        </p:nvGraphicFramePr>
        <p:xfrm>
          <a:off x="2000232" y="4500570"/>
          <a:ext cx="642942" cy="50006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642942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5" name="Содержимое 5"/>
          <p:cNvGraphicFramePr>
            <a:graphicFrameLocks/>
          </p:cNvGraphicFramePr>
          <p:nvPr/>
        </p:nvGraphicFramePr>
        <p:xfrm>
          <a:off x="2643174" y="5000636"/>
          <a:ext cx="642942" cy="50006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642942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6" name="Содержимое 5"/>
          <p:cNvGraphicFramePr>
            <a:graphicFrameLocks/>
          </p:cNvGraphicFramePr>
          <p:nvPr/>
        </p:nvGraphicFramePr>
        <p:xfrm>
          <a:off x="3929058" y="3500438"/>
          <a:ext cx="642942" cy="50006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642942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7" name="Содержимое 5"/>
          <p:cNvGraphicFramePr>
            <a:graphicFrameLocks/>
          </p:cNvGraphicFramePr>
          <p:nvPr/>
        </p:nvGraphicFramePr>
        <p:xfrm>
          <a:off x="3929058" y="4000504"/>
          <a:ext cx="652466" cy="50006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652466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8" name="Содержимое 5"/>
          <p:cNvGraphicFramePr>
            <a:graphicFrameLocks/>
          </p:cNvGraphicFramePr>
          <p:nvPr/>
        </p:nvGraphicFramePr>
        <p:xfrm>
          <a:off x="3286116" y="4000504"/>
          <a:ext cx="642942" cy="50006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642942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9" name="Содержимое 5"/>
          <p:cNvGraphicFramePr>
            <a:graphicFrameLocks/>
          </p:cNvGraphicFramePr>
          <p:nvPr/>
        </p:nvGraphicFramePr>
        <p:xfrm>
          <a:off x="3286116" y="4500570"/>
          <a:ext cx="642942" cy="50006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642942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0" name="Содержимое 5"/>
          <p:cNvGraphicFramePr>
            <a:graphicFrameLocks/>
          </p:cNvGraphicFramePr>
          <p:nvPr/>
        </p:nvGraphicFramePr>
        <p:xfrm>
          <a:off x="3286116" y="5000636"/>
          <a:ext cx="642942" cy="50006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642942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1" name="Содержимое 5"/>
          <p:cNvGraphicFramePr>
            <a:graphicFrameLocks/>
          </p:cNvGraphicFramePr>
          <p:nvPr/>
        </p:nvGraphicFramePr>
        <p:xfrm>
          <a:off x="3929058" y="4500570"/>
          <a:ext cx="642942" cy="50006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642942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2" name="Содержимое 5"/>
          <p:cNvGraphicFramePr>
            <a:graphicFrameLocks/>
          </p:cNvGraphicFramePr>
          <p:nvPr/>
        </p:nvGraphicFramePr>
        <p:xfrm>
          <a:off x="4572000" y="1000108"/>
          <a:ext cx="642942" cy="50006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642942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3" name="Содержимое 5"/>
          <p:cNvGraphicFramePr>
            <a:graphicFrameLocks/>
          </p:cNvGraphicFramePr>
          <p:nvPr/>
        </p:nvGraphicFramePr>
        <p:xfrm>
          <a:off x="3929058" y="5000636"/>
          <a:ext cx="642942" cy="50006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642942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4" name="Содержимое 5"/>
          <p:cNvGraphicFramePr>
            <a:graphicFrameLocks/>
          </p:cNvGraphicFramePr>
          <p:nvPr/>
        </p:nvGraphicFramePr>
        <p:xfrm>
          <a:off x="5857884" y="1000108"/>
          <a:ext cx="642942" cy="50006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642942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5" name="Содержимое 5"/>
          <p:cNvGraphicFramePr>
            <a:graphicFrameLocks/>
          </p:cNvGraphicFramePr>
          <p:nvPr/>
        </p:nvGraphicFramePr>
        <p:xfrm>
          <a:off x="5214942" y="1000108"/>
          <a:ext cx="642942" cy="50006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642942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6" name="Содержимое 5"/>
          <p:cNvGraphicFramePr>
            <a:graphicFrameLocks/>
          </p:cNvGraphicFramePr>
          <p:nvPr/>
        </p:nvGraphicFramePr>
        <p:xfrm>
          <a:off x="3929058" y="3000372"/>
          <a:ext cx="642942" cy="50006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642942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7" name="Содержимое 5"/>
          <p:cNvGraphicFramePr>
            <a:graphicFrameLocks/>
          </p:cNvGraphicFramePr>
          <p:nvPr/>
        </p:nvGraphicFramePr>
        <p:xfrm>
          <a:off x="3286116" y="3500438"/>
          <a:ext cx="642942" cy="50006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642942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8" name="Содержимое 5"/>
          <p:cNvGraphicFramePr>
            <a:graphicFrameLocks/>
          </p:cNvGraphicFramePr>
          <p:nvPr/>
        </p:nvGraphicFramePr>
        <p:xfrm>
          <a:off x="3929058" y="2500306"/>
          <a:ext cx="642942" cy="50006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642942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9" name="Содержимое 5"/>
          <p:cNvGraphicFramePr>
            <a:graphicFrameLocks/>
          </p:cNvGraphicFramePr>
          <p:nvPr/>
        </p:nvGraphicFramePr>
        <p:xfrm>
          <a:off x="3286116" y="3000372"/>
          <a:ext cx="642942" cy="50006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642942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0" name="Содержимое 5"/>
          <p:cNvGraphicFramePr>
            <a:graphicFrameLocks/>
          </p:cNvGraphicFramePr>
          <p:nvPr/>
        </p:nvGraphicFramePr>
        <p:xfrm>
          <a:off x="3929058" y="2000240"/>
          <a:ext cx="642942" cy="50006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642942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1" name="Содержимое 5"/>
          <p:cNvGraphicFramePr>
            <a:graphicFrameLocks/>
          </p:cNvGraphicFramePr>
          <p:nvPr/>
        </p:nvGraphicFramePr>
        <p:xfrm>
          <a:off x="3286116" y="2500306"/>
          <a:ext cx="642942" cy="50006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642942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2" name="Содержимое 5"/>
          <p:cNvGraphicFramePr>
            <a:graphicFrameLocks/>
          </p:cNvGraphicFramePr>
          <p:nvPr/>
        </p:nvGraphicFramePr>
        <p:xfrm>
          <a:off x="3929058" y="1500174"/>
          <a:ext cx="642942" cy="50006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642942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3" name="Содержимое 5"/>
          <p:cNvGraphicFramePr>
            <a:graphicFrameLocks/>
          </p:cNvGraphicFramePr>
          <p:nvPr/>
        </p:nvGraphicFramePr>
        <p:xfrm>
          <a:off x="3286116" y="2000240"/>
          <a:ext cx="642942" cy="50006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642942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4" name="Содержимое 5"/>
          <p:cNvGraphicFramePr>
            <a:graphicFrameLocks/>
          </p:cNvGraphicFramePr>
          <p:nvPr/>
        </p:nvGraphicFramePr>
        <p:xfrm>
          <a:off x="3286116" y="1500174"/>
          <a:ext cx="642942" cy="50006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642942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5" name="Содержимое 5"/>
          <p:cNvGraphicFramePr>
            <a:graphicFrameLocks/>
          </p:cNvGraphicFramePr>
          <p:nvPr/>
        </p:nvGraphicFramePr>
        <p:xfrm>
          <a:off x="5857884" y="1500174"/>
          <a:ext cx="642942" cy="50006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642942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6" name="Содержимое 5"/>
          <p:cNvGraphicFramePr>
            <a:graphicFrameLocks/>
          </p:cNvGraphicFramePr>
          <p:nvPr/>
        </p:nvGraphicFramePr>
        <p:xfrm>
          <a:off x="4572000" y="5000636"/>
          <a:ext cx="652466" cy="50006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652466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7" name="Содержимое 5"/>
          <p:cNvGraphicFramePr>
            <a:graphicFrameLocks/>
          </p:cNvGraphicFramePr>
          <p:nvPr/>
        </p:nvGraphicFramePr>
        <p:xfrm>
          <a:off x="5214942" y="1500174"/>
          <a:ext cx="642942" cy="50006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642942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8" name="Содержимое 5"/>
          <p:cNvGraphicFramePr>
            <a:graphicFrameLocks/>
          </p:cNvGraphicFramePr>
          <p:nvPr/>
        </p:nvGraphicFramePr>
        <p:xfrm>
          <a:off x="4572000" y="4500570"/>
          <a:ext cx="642942" cy="50006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642942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9" name="Содержимое 5"/>
          <p:cNvGraphicFramePr>
            <a:graphicFrameLocks/>
          </p:cNvGraphicFramePr>
          <p:nvPr/>
        </p:nvGraphicFramePr>
        <p:xfrm>
          <a:off x="4572000" y="3500438"/>
          <a:ext cx="642942" cy="50006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642942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0" name="Содержимое 5"/>
          <p:cNvGraphicFramePr>
            <a:graphicFrameLocks/>
          </p:cNvGraphicFramePr>
          <p:nvPr/>
        </p:nvGraphicFramePr>
        <p:xfrm>
          <a:off x="4572000" y="4000504"/>
          <a:ext cx="642942" cy="50006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642942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1" name="Содержимое 5"/>
          <p:cNvGraphicFramePr>
            <a:graphicFrameLocks/>
          </p:cNvGraphicFramePr>
          <p:nvPr/>
        </p:nvGraphicFramePr>
        <p:xfrm>
          <a:off x="4572000" y="2500306"/>
          <a:ext cx="642942" cy="50006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642942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2" name="Содержимое 5"/>
          <p:cNvGraphicFramePr>
            <a:graphicFrameLocks/>
          </p:cNvGraphicFramePr>
          <p:nvPr/>
        </p:nvGraphicFramePr>
        <p:xfrm>
          <a:off x="4572000" y="3000372"/>
          <a:ext cx="642942" cy="50006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642942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3" name="Содержимое 5"/>
          <p:cNvGraphicFramePr>
            <a:graphicFrameLocks/>
          </p:cNvGraphicFramePr>
          <p:nvPr/>
        </p:nvGraphicFramePr>
        <p:xfrm>
          <a:off x="4572000" y="1500174"/>
          <a:ext cx="642942" cy="50006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642942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4" name="Содержимое 5"/>
          <p:cNvGraphicFramePr>
            <a:graphicFrameLocks/>
          </p:cNvGraphicFramePr>
          <p:nvPr/>
        </p:nvGraphicFramePr>
        <p:xfrm>
          <a:off x="4572000" y="2000240"/>
          <a:ext cx="642942" cy="50006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642942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5" name="Содержимое 5"/>
          <p:cNvGraphicFramePr>
            <a:graphicFrameLocks/>
          </p:cNvGraphicFramePr>
          <p:nvPr/>
        </p:nvGraphicFramePr>
        <p:xfrm>
          <a:off x="7143768" y="1000108"/>
          <a:ext cx="642942" cy="50006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642942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6" name="Содержимое 5"/>
          <p:cNvGraphicFramePr>
            <a:graphicFrameLocks/>
          </p:cNvGraphicFramePr>
          <p:nvPr/>
        </p:nvGraphicFramePr>
        <p:xfrm>
          <a:off x="6500826" y="1000108"/>
          <a:ext cx="642942" cy="50006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642942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7" name="Содержимое 5"/>
          <p:cNvGraphicFramePr>
            <a:graphicFrameLocks/>
          </p:cNvGraphicFramePr>
          <p:nvPr/>
        </p:nvGraphicFramePr>
        <p:xfrm>
          <a:off x="7143768" y="1500174"/>
          <a:ext cx="642942" cy="50006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642942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8" name="Содержимое 5"/>
          <p:cNvGraphicFramePr>
            <a:graphicFrameLocks/>
          </p:cNvGraphicFramePr>
          <p:nvPr/>
        </p:nvGraphicFramePr>
        <p:xfrm>
          <a:off x="6500826" y="1500174"/>
          <a:ext cx="642942" cy="50006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642942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9" name="Содержимое 5"/>
          <p:cNvGraphicFramePr>
            <a:graphicFrameLocks/>
          </p:cNvGraphicFramePr>
          <p:nvPr/>
        </p:nvGraphicFramePr>
        <p:xfrm>
          <a:off x="5857884" y="2000240"/>
          <a:ext cx="642942" cy="50006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642942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0" name="Содержимое 5"/>
          <p:cNvGraphicFramePr>
            <a:graphicFrameLocks/>
          </p:cNvGraphicFramePr>
          <p:nvPr/>
        </p:nvGraphicFramePr>
        <p:xfrm>
          <a:off x="5214942" y="2000240"/>
          <a:ext cx="642942" cy="50006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642942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1" name="Содержимое 5"/>
          <p:cNvGraphicFramePr>
            <a:graphicFrameLocks/>
          </p:cNvGraphicFramePr>
          <p:nvPr/>
        </p:nvGraphicFramePr>
        <p:xfrm>
          <a:off x="7143768" y="2000240"/>
          <a:ext cx="642942" cy="50006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642942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2" name="Содержимое 5"/>
          <p:cNvGraphicFramePr>
            <a:graphicFrameLocks/>
          </p:cNvGraphicFramePr>
          <p:nvPr/>
        </p:nvGraphicFramePr>
        <p:xfrm>
          <a:off x="6500826" y="2000240"/>
          <a:ext cx="642942" cy="50006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642942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3" name="Содержимое 5"/>
          <p:cNvGraphicFramePr>
            <a:graphicFrameLocks/>
          </p:cNvGraphicFramePr>
          <p:nvPr/>
        </p:nvGraphicFramePr>
        <p:xfrm>
          <a:off x="5214942" y="2500306"/>
          <a:ext cx="642942" cy="50006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642942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4" name="Содержимое 5"/>
          <p:cNvGraphicFramePr>
            <a:graphicFrameLocks/>
          </p:cNvGraphicFramePr>
          <p:nvPr/>
        </p:nvGraphicFramePr>
        <p:xfrm>
          <a:off x="5857884" y="3500438"/>
          <a:ext cx="642942" cy="50006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642942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5" name="Содержимое 5"/>
          <p:cNvGraphicFramePr>
            <a:graphicFrameLocks/>
          </p:cNvGraphicFramePr>
          <p:nvPr/>
        </p:nvGraphicFramePr>
        <p:xfrm>
          <a:off x="5214942" y="5000636"/>
          <a:ext cx="652466" cy="50006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652466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6" name="Содержимое 5"/>
          <p:cNvGraphicFramePr>
            <a:graphicFrameLocks/>
          </p:cNvGraphicFramePr>
          <p:nvPr/>
        </p:nvGraphicFramePr>
        <p:xfrm>
          <a:off x="5857884" y="3000372"/>
          <a:ext cx="642942" cy="50006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642942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7" name="Содержимое 5"/>
          <p:cNvGraphicFramePr>
            <a:graphicFrameLocks/>
          </p:cNvGraphicFramePr>
          <p:nvPr/>
        </p:nvGraphicFramePr>
        <p:xfrm>
          <a:off x="5214942" y="4500570"/>
          <a:ext cx="642942" cy="50006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642942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8" name="Содержимое 5"/>
          <p:cNvGraphicFramePr>
            <a:graphicFrameLocks/>
          </p:cNvGraphicFramePr>
          <p:nvPr/>
        </p:nvGraphicFramePr>
        <p:xfrm>
          <a:off x="5214942" y="3500438"/>
          <a:ext cx="642942" cy="50006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642942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9" name="Содержимое 5"/>
          <p:cNvGraphicFramePr>
            <a:graphicFrameLocks/>
          </p:cNvGraphicFramePr>
          <p:nvPr/>
        </p:nvGraphicFramePr>
        <p:xfrm>
          <a:off x="5214942" y="4000504"/>
          <a:ext cx="642942" cy="50006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642942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0" name="Содержимое 5"/>
          <p:cNvGraphicFramePr>
            <a:graphicFrameLocks/>
          </p:cNvGraphicFramePr>
          <p:nvPr/>
        </p:nvGraphicFramePr>
        <p:xfrm>
          <a:off x="7143768" y="2500306"/>
          <a:ext cx="642942" cy="50006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642942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1" name="Содержимое 5"/>
          <p:cNvGraphicFramePr>
            <a:graphicFrameLocks/>
          </p:cNvGraphicFramePr>
          <p:nvPr/>
        </p:nvGraphicFramePr>
        <p:xfrm>
          <a:off x="5214942" y="3000372"/>
          <a:ext cx="642942" cy="50006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642942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2" name="Содержимое 5"/>
          <p:cNvGraphicFramePr>
            <a:graphicFrameLocks/>
          </p:cNvGraphicFramePr>
          <p:nvPr/>
        </p:nvGraphicFramePr>
        <p:xfrm>
          <a:off x="5857884" y="2500306"/>
          <a:ext cx="642942" cy="50006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642942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3" name="Содержимое 5"/>
          <p:cNvGraphicFramePr>
            <a:graphicFrameLocks/>
          </p:cNvGraphicFramePr>
          <p:nvPr/>
        </p:nvGraphicFramePr>
        <p:xfrm>
          <a:off x="6500826" y="2500306"/>
          <a:ext cx="642942" cy="50006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642942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4" name="Содержимое 5"/>
          <p:cNvGraphicFramePr>
            <a:graphicFrameLocks/>
          </p:cNvGraphicFramePr>
          <p:nvPr/>
        </p:nvGraphicFramePr>
        <p:xfrm>
          <a:off x="5857884" y="4500570"/>
          <a:ext cx="642942" cy="50006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642942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5" name="Содержимое 5"/>
          <p:cNvGraphicFramePr>
            <a:graphicFrameLocks/>
          </p:cNvGraphicFramePr>
          <p:nvPr/>
        </p:nvGraphicFramePr>
        <p:xfrm>
          <a:off x="5857884" y="4000504"/>
          <a:ext cx="642942" cy="50006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642942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6" name="Содержимое 5"/>
          <p:cNvGraphicFramePr>
            <a:graphicFrameLocks/>
          </p:cNvGraphicFramePr>
          <p:nvPr/>
        </p:nvGraphicFramePr>
        <p:xfrm>
          <a:off x="6500826" y="3000372"/>
          <a:ext cx="642942" cy="50006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642942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7" name="Содержимое 5"/>
          <p:cNvGraphicFramePr>
            <a:graphicFrameLocks/>
          </p:cNvGraphicFramePr>
          <p:nvPr/>
        </p:nvGraphicFramePr>
        <p:xfrm>
          <a:off x="5857884" y="5000636"/>
          <a:ext cx="642942" cy="50006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642942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8" name="Содержимое 5"/>
          <p:cNvGraphicFramePr>
            <a:graphicFrameLocks/>
          </p:cNvGraphicFramePr>
          <p:nvPr/>
        </p:nvGraphicFramePr>
        <p:xfrm>
          <a:off x="6500826" y="4000504"/>
          <a:ext cx="642942" cy="50006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642942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9" name="Содержимое 5"/>
          <p:cNvGraphicFramePr>
            <a:graphicFrameLocks/>
          </p:cNvGraphicFramePr>
          <p:nvPr/>
        </p:nvGraphicFramePr>
        <p:xfrm>
          <a:off x="6500826" y="3500438"/>
          <a:ext cx="642942" cy="50006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642942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0" name="Содержимое 5"/>
          <p:cNvGraphicFramePr>
            <a:graphicFrameLocks/>
          </p:cNvGraphicFramePr>
          <p:nvPr/>
        </p:nvGraphicFramePr>
        <p:xfrm>
          <a:off x="6500826" y="5000636"/>
          <a:ext cx="642942" cy="50006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642942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1" name="Содержимое 5"/>
          <p:cNvGraphicFramePr>
            <a:graphicFrameLocks/>
          </p:cNvGraphicFramePr>
          <p:nvPr/>
        </p:nvGraphicFramePr>
        <p:xfrm>
          <a:off x="6500826" y="4500570"/>
          <a:ext cx="642942" cy="50006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642942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2" name="Содержимое 5"/>
          <p:cNvGraphicFramePr>
            <a:graphicFrameLocks/>
          </p:cNvGraphicFramePr>
          <p:nvPr/>
        </p:nvGraphicFramePr>
        <p:xfrm>
          <a:off x="7143768" y="3000372"/>
          <a:ext cx="642942" cy="50006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642942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3" name="Содержимое 5"/>
          <p:cNvGraphicFramePr>
            <a:graphicFrameLocks/>
          </p:cNvGraphicFramePr>
          <p:nvPr/>
        </p:nvGraphicFramePr>
        <p:xfrm>
          <a:off x="7143768" y="3500438"/>
          <a:ext cx="642942" cy="50006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642942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4" name="Содержимое 5"/>
          <p:cNvGraphicFramePr>
            <a:graphicFrameLocks/>
          </p:cNvGraphicFramePr>
          <p:nvPr/>
        </p:nvGraphicFramePr>
        <p:xfrm>
          <a:off x="7143768" y="4000504"/>
          <a:ext cx="642942" cy="50006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642942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5" name="Содержимое 5"/>
          <p:cNvGraphicFramePr>
            <a:graphicFrameLocks/>
          </p:cNvGraphicFramePr>
          <p:nvPr/>
        </p:nvGraphicFramePr>
        <p:xfrm>
          <a:off x="7143768" y="4500570"/>
          <a:ext cx="642942" cy="50006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642942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6" name="Содержимое 5"/>
          <p:cNvGraphicFramePr>
            <a:graphicFrameLocks/>
          </p:cNvGraphicFramePr>
          <p:nvPr/>
        </p:nvGraphicFramePr>
        <p:xfrm>
          <a:off x="7143768" y="5000636"/>
          <a:ext cx="642942" cy="50006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642942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7" name="Прямоугольник 106"/>
          <p:cNvSpPr/>
          <p:nvPr/>
        </p:nvSpPr>
        <p:spPr>
          <a:xfrm>
            <a:off x="0" y="5473005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/>
            <a:endParaRPr lang="kk-KZ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1% =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   ;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9% -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боялған,        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= 91% -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боялмаған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pic>
        <p:nvPicPr>
          <p:cNvPr id="108" name="Объект 107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5857892"/>
            <a:ext cx="571504" cy="642942"/>
          </a:xfrm>
          <a:prstGeom prst="rect">
            <a:avLst/>
          </a:prstGeom>
          <a:noFill/>
        </p:spPr>
      </p:pic>
      <p:pic>
        <p:nvPicPr>
          <p:cNvPr id="109" name="Объект 108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08" y="5857892"/>
            <a:ext cx="500066" cy="642942"/>
          </a:xfrm>
          <a:prstGeom prst="rect">
            <a:avLst/>
          </a:prstGeom>
          <a:noFill/>
        </p:spPr>
      </p:pic>
      <p:pic>
        <p:nvPicPr>
          <p:cNvPr id="110" name="Объект 109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0694" y="5857892"/>
            <a:ext cx="571504" cy="5715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1669" y="428604"/>
            <a:ext cx="8982331" cy="5509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 algn="just"/>
            <a:r>
              <a:rPr lang="kk-KZ" sz="4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Процентті бөлшекпен (натурал санмен) </a:t>
            </a:r>
            <a:endParaRPr lang="en-US" sz="40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/>
            <a:r>
              <a:rPr lang="kk-KZ" sz="4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жазу үшін, процент белгісі (</a:t>
            </a:r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%</a:t>
            </a:r>
            <a:r>
              <a:rPr lang="kk-KZ" sz="4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en-US" sz="40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/>
            <a:r>
              <a:rPr lang="kk-KZ" sz="4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алдындағы процент</a:t>
            </a:r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4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санын 100-ге </a:t>
            </a:r>
            <a:endParaRPr lang="en-US" sz="40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/>
            <a:r>
              <a:rPr lang="kk-KZ" sz="4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бөлу керек.</a:t>
            </a:r>
          </a:p>
          <a:p>
            <a:pPr marL="514350" indent="-514350" algn="ctr"/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>Мысалы,   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% =</a:t>
            </a:r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;    7% = 0,07</a:t>
            </a:r>
            <a:endParaRPr lang="kk-KZ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/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300% = </a:t>
            </a:r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= 3;</a:t>
            </a:r>
            <a:endParaRPr lang="kk-KZ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/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15% = </a:t>
            </a:r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/>
            <a:endParaRPr lang="kk-K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15% = 0,15</a:t>
            </a:r>
          </a:p>
        </p:txBody>
      </p:sp>
      <p:pic>
        <p:nvPicPr>
          <p:cNvPr id="6" name="Объект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2857496"/>
            <a:ext cx="571504" cy="714380"/>
          </a:xfrm>
          <a:prstGeom prst="rect">
            <a:avLst/>
          </a:prstGeom>
          <a:noFill/>
        </p:spPr>
      </p:pic>
      <p:pic>
        <p:nvPicPr>
          <p:cNvPr id="7" name="Объект 6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57818" y="3643314"/>
            <a:ext cx="714380" cy="714380"/>
          </a:xfrm>
          <a:prstGeom prst="rect">
            <a:avLst/>
          </a:prstGeom>
          <a:noFill/>
        </p:spPr>
      </p:pic>
      <p:pic>
        <p:nvPicPr>
          <p:cNvPr id="8" name="Объект 7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628" y="4500570"/>
            <a:ext cx="714380" cy="714380"/>
          </a:xfrm>
          <a:prstGeom prst="rect">
            <a:avLst/>
          </a:prstGeom>
          <a:noFill/>
        </p:spPr>
      </p:pic>
      <p:pic>
        <p:nvPicPr>
          <p:cNvPr id="9" name="Объект 8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43636" y="4500570"/>
            <a:ext cx="714380" cy="7143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/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kk-KZ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% = 1                 25% =</a:t>
            </a:r>
            <a:r>
              <a:rPr lang="kk-KZ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=0,25 </a:t>
            </a:r>
            <a:b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10% =</a:t>
            </a:r>
            <a:r>
              <a:rPr lang="kk-KZ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= 0,1     50% = </a:t>
            </a:r>
            <a:r>
              <a:rPr lang="kk-KZ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= 0,5 </a:t>
            </a:r>
            <a:b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20% = </a:t>
            </a:r>
            <a:r>
              <a:rPr lang="kk-KZ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= 0,2      </a:t>
            </a:r>
            <a:r>
              <a:rPr lang="kk-KZ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75% = </a:t>
            </a:r>
            <a:r>
              <a:rPr lang="kk-KZ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= 0,75</a:t>
            </a:r>
            <a:b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solidFill>
                <a:schemeClr val="tx1"/>
              </a:solidFill>
            </a:endParaRPr>
          </a:p>
        </p:txBody>
      </p:sp>
      <p:pic>
        <p:nvPicPr>
          <p:cNvPr id="4" name="Picture 4" descr="03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571472" y="5643578"/>
            <a:ext cx="38862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03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4357686" y="5643578"/>
            <a:ext cx="4246563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03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1" y="214290"/>
            <a:ext cx="38862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 descr="03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48" y="214290"/>
            <a:ext cx="4246563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Объект 7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702" y="1357298"/>
            <a:ext cx="642942" cy="1071570"/>
          </a:xfrm>
          <a:prstGeom prst="rect">
            <a:avLst/>
          </a:prstGeom>
          <a:noFill/>
        </p:spPr>
      </p:pic>
      <p:pic>
        <p:nvPicPr>
          <p:cNvPr id="9" name="Объект 8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0298" y="2643182"/>
            <a:ext cx="857256" cy="1071570"/>
          </a:xfrm>
          <a:prstGeom prst="rect">
            <a:avLst/>
          </a:prstGeom>
          <a:noFill/>
        </p:spPr>
      </p:pic>
      <p:pic>
        <p:nvPicPr>
          <p:cNvPr id="20483" name="Object 3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86578" y="2571744"/>
            <a:ext cx="642937" cy="1071562"/>
          </a:xfrm>
          <a:prstGeom prst="rect">
            <a:avLst/>
          </a:prstGeom>
          <a:noFill/>
        </p:spPr>
      </p:pic>
      <p:pic>
        <p:nvPicPr>
          <p:cNvPr id="20484" name="Object 4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68588" y="3786188"/>
            <a:ext cx="590550" cy="1071562"/>
          </a:xfrm>
          <a:prstGeom prst="rect">
            <a:avLst/>
          </a:prstGeom>
          <a:noFill/>
        </p:spPr>
      </p:pic>
      <p:pic>
        <p:nvPicPr>
          <p:cNvPr id="20485" name="Object 5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715140" y="3786190"/>
            <a:ext cx="642937" cy="10715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553</TotalTime>
  <Words>541</Words>
  <Application>Microsoft Office PowerPoint</Application>
  <PresentationFormat>Экран (4:3)</PresentationFormat>
  <Paragraphs>122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 </vt:lpstr>
      <vt:lpstr>Слайд 8</vt:lpstr>
      <vt:lpstr>    100% = 1                 25% =     =0,25   10% =         = 0,1     50% =      = 0,5    20% =      = 0,2        75% =     = 0,75 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Айнур</dc:creator>
  <cp:lastModifiedBy>ww</cp:lastModifiedBy>
  <cp:revision>91</cp:revision>
  <dcterms:created xsi:type="dcterms:W3CDTF">2011-04-18T13:10:05Z</dcterms:created>
  <dcterms:modified xsi:type="dcterms:W3CDTF">2015-01-27T11:38:03Z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1152084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