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7" r:id="rId1"/>
  </p:sldMasterIdLst>
  <p:notesMasterIdLst>
    <p:notesMasterId r:id="rId25"/>
  </p:notesMasterIdLst>
  <p:handoutMasterIdLst>
    <p:handoutMasterId r:id="rId26"/>
  </p:handoutMasterIdLst>
  <p:sldIdLst>
    <p:sldId id="467" r:id="rId2"/>
    <p:sldId id="483" r:id="rId3"/>
    <p:sldId id="573" r:id="rId4"/>
    <p:sldId id="574" r:id="rId5"/>
    <p:sldId id="569" r:id="rId6"/>
    <p:sldId id="572" r:id="rId7"/>
    <p:sldId id="571" r:id="rId8"/>
    <p:sldId id="570" r:id="rId9"/>
    <p:sldId id="575" r:id="rId10"/>
    <p:sldId id="562" r:id="rId11"/>
    <p:sldId id="557" r:id="rId12"/>
    <p:sldId id="561" r:id="rId13"/>
    <p:sldId id="578" r:id="rId14"/>
    <p:sldId id="579" r:id="rId15"/>
    <p:sldId id="556" r:id="rId16"/>
    <p:sldId id="565" r:id="rId17"/>
    <p:sldId id="577" r:id="rId18"/>
    <p:sldId id="576" r:id="rId19"/>
    <p:sldId id="580" r:id="rId20"/>
    <p:sldId id="497" r:id="rId21"/>
    <p:sldId id="538" r:id="rId22"/>
    <p:sldId id="548" r:id="rId23"/>
    <p:sldId id="510" r:id="rId24"/>
  </p:sldIdLst>
  <p:sldSz cx="9144000" cy="6858000" type="screen4x3"/>
  <p:notesSz cx="7100888" cy="10233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FF3300"/>
    <a:srgbClr val="FF66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50" autoAdjust="0"/>
    <p:restoredTop sz="94728" autoAdjust="0"/>
  </p:normalViewPr>
  <p:slideViewPr>
    <p:cSldViewPr>
      <p:cViewPr>
        <p:scale>
          <a:sx n="66" d="100"/>
          <a:sy n="66" d="100"/>
        </p:scale>
        <p:origin x="-126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3012" y="-120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015CAA8-FC7A-40AD-B346-830686D0D5B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005990-C7D4-4EE0-9715-30C1D00D8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77ACDB5-703D-4D2E-B9A7-E2FC18D53CF6}" type="datetimeFigureOut">
              <a:rPr lang="ru-RU"/>
              <a:pPr>
                <a:defRPr/>
              </a:pPr>
              <a:t>19.11.2014</a:t>
            </a:fld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1662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5F13EC6-718E-4328-A4F4-35D27A1AB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576CB-F159-456D-9033-F3DAB19A2BD8}" type="slidenum">
              <a:rPr lang="ru-RU" smtClean="0">
                <a:latin typeface="Arial" charset="0"/>
              </a:rPr>
              <a:pPr/>
              <a:t>16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3285CB69-D7BA-4839-B2F9-C0CC206F20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2568E-4B8C-4DEA-9453-C2FA736C58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85C2F-7C53-44E2-87E8-DE4AD3CA2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B1F5E079-B3C1-4543-AF27-82A89D3147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666D731-452B-47D7-877C-665E203900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1800B-0B25-4F1B-9FF8-C08B8D5B58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EC3B8-6E08-45DE-AA1F-14B0E8DAC6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2659FB4-17F9-4FF0-A70D-E524A5AD95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46370-A1A1-406F-9A9C-9F942FBB53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6017F7AD-3445-429C-B0F9-F0C7DE0E50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31D2069-9B67-4BE0-A550-EF02A6C995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7A0293-E848-4562-B3F8-319C071624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  <p:sldLayoutId id="2147484713" r:id="rId6"/>
    <p:sldLayoutId id="2147484714" r:id="rId7"/>
    <p:sldLayoutId id="2147484715" r:id="rId8"/>
    <p:sldLayoutId id="2147484716" r:id="rId9"/>
    <p:sldLayoutId id="2147484717" r:id="rId10"/>
    <p:sldLayoutId id="2147484718" r:id="rId11"/>
  </p:sldLayoutIdLst>
  <p:transition spd="slow">
    <p:split orient="vert" dir="in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8-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488" y="-188913"/>
            <a:ext cx="9234488" cy="6938963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5943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73"/>
              </a:avLst>
            </a:prstTxWarp>
          </a:bodyPr>
          <a:lstStyle/>
          <a:p>
            <a:pPr algn="ctr">
              <a:defRPr/>
            </a:pPr>
            <a:endParaRPr lang="ru-RU" sz="2400" b="1" kern="10" spc="280" dirty="0">
              <a:ln w="9525">
                <a:noFill/>
                <a:round/>
                <a:headEnd/>
                <a:tailEnd/>
              </a:ln>
              <a:solidFill>
                <a:schemeClr val="bg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2400" b="1" kern="10" spc="280" dirty="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“№13 жалпы білім беретін бастауыш </a:t>
            </a:r>
          </a:p>
          <a:p>
            <a:pPr algn="ctr">
              <a:defRPr/>
            </a:pPr>
            <a:r>
              <a:rPr lang="kk-KZ" sz="2400" b="1" kern="10" spc="280" dirty="0">
                <a:ln w="9525">
                  <a:noFill/>
                  <a:round/>
                  <a:headEnd/>
                  <a:tailEnd/>
                </a:ln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мектеп” мемлекеттік мекемесі</a:t>
            </a:r>
          </a:p>
          <a:p>
            <a:pPr algn="ctr">
              <a:defRPr/>
            </a:pPr>
            <a:endParaRPr lang="kk-KZ" sz="2400" b="1" kern="10" spc="280" dirty="0">
              <a:ln w="9525">
                <a:noFill/>
                <a:round/>
                <a:headEnd/>
                <a:tailEnd/>
              </a:ln>
              <a:solidFill>
                <a:schemeClr val="bg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kern="10" spc="28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1400" kern="10" spc="28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    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981200" y="2895600"/>
            <a:ext cx="5562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2895600" y="55626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>
                <a:solidFill>
                  <a:schemeClr val="bg1"/>
                </a:solidFill>
              </a:rPr>
              <a:t>2014/2015 оқу жылы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8" name="Рисунок 7" descr="animaciya-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228600"/>
            <a:ext cx="9220200" cy="70866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2209800"/>
            <a:ext cx="8686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Ашық сабақ</a:t>
            </a:r>
            <a:r>
              <a:rPr lang="kk-KZ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Тақырыбы: “Г </a:t>
            </a:r>
            <a:r>
              <a:rPr lang="kk-KZ" sz="4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дыбысы мен </a:t>
            </a:r>
            <a:r>
              <a:rPr lang="kk-KZ" sz="4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әрпі”</a:t>
            </a:r>
            <a:endParaRPr lang="ru-RU" sz="4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3400" y="4038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“Г” сынып жетекшісі: </a:t>
            </a:r>
            <a:br>
              <a:rPr lang="kk-KZ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Джилгельдыева Т.Д.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04800"/>
            <a:ext cx="900438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k-KZ" sz="6600" b="1" cap="none" spc="0" dirty="0" smtClean="0">
                <a:ln w="50800"/>
                <a:solidFill>
                  <a:srgbClr val="FF0000"/>
                </a:solidFill>
                <a:effectLst/>
              </a:rPr>
              <a:t>Жаңа сабақ</a:t>
            </a:r>
          </a:p>
          <a:p>
            <a:pPr algn="ctr"/>
            <a:r>
              <a:rPr lang="kk-KZ" sz="6600" b="1" cap="none" spc="0" dirty="0" smtClean="0">
                <a:ln w="50800"/>
                <a:solidFill>
                  <a:schemeClr val="tx2">
                    <a:lumMod val="50000"/>
                  </a:schemeClr>
                </a:solidFill>
                <a:effectLst/>
              </a:rPr>
              <a:t>Г г дыбысы мен әрпі</a:t>
            </a:r>
            <a:endParaRPr lang="ru-RU" sz="6600" b="1" cap="none" spc="0" dirty="0">
              <a:ln w="5080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7" name="Рисунок 6" descr="13085991377500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8610600" cy="4165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352800" y="1371600"/>
            <a:ext cx="2514600" cy="2971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b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дыбысы </a:t>
            </a: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</a:p>
          <a:p>
            <a:pPr algn="ctr">
              <a:defRPr/>
            </a:pP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әрпі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33400"/>
            <a:ext cx="21336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Дауыссыз дыбыс</a:t>
            </a:r>
            <a:endParaRPr lang="ru-RU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895600" y="1524000"/>
            <a:ext cx="533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791200" y="1447800"/>
            <a:ext cx="533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72200" y="685800"/>
            <a:ext cx="137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k-KZ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Ұяң</a:t>
            </a:r>
            <a:endParaRPr lang="ru-RU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endCxn id="30" idx="1"/>
          </p:cNvCxnSpPr>
          <p:nvPr/>
        </p:nvCxnSpPr>
        <p:spPr>
          <a:xfrm>
            <a:off x="5715000" y="3505200"/>
            <a:ext cx="762000" cy="6148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286000" y="35052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5800" y="3733800"/>
            <a:ext cx="25908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24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сөздің басында</a:t>
            </a:r>
            <a:endParaRPr lang="ru-RU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7000" y="3581400"/>
            <a:ext cx="24384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сөздің ортасында</a:t>
            </a:r>
            <a:endParaRPr lang="ru-RU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>
            <a:stCxn id="4" idx="4"/>
          </p:cNvCxnSpPr>
          <p:nvPr/>
        </p:nvCxnSpPr>
        <p:spPr>
          <a:xfrm flipH="1">
            <a:off x="4572000" y="4343400"/>
            <a:ext cx="381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200400" y="5562600"/>
            <a:ext cx="3021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k-KZ" sz="2800" b="1" cap="none" spc="0" dirty="0" smtClean="0">
                <a:ln w="50800"/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Ғ әрпіне ұқсайды</a:t>
            </a:r>
            <a:endParaRPr lang="ru-RU" sz="2800" b="1" cap="none" spc="0" dirty="0">
              <a:ln w="50800"/>
              <a:solidFill>
                <a:srgbClr val="FF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21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cr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800600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9478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8006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6018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276600"/>
            <a:ext cx="44958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364749432_hrizantem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0"/>
            <a:ext cx="4495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69741003_da14178e3f75f611a17faf451e9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3400" y="2438400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72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Сергіту сәті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72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72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7200" b="1" i="1" u="none" strike="noStrike" kern="1200" cap="small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600" y="1600200"/>
            <a:ext cx="6781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Шаршағанда ырғалып</a:t>
            </a:r>
            <a:b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Гүлге ұқсап дем алам</a:t>
            </a:r>
            <a:b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Қолымызды қозғалтып</a:t>
            </a:r>
            <a:b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Гүлдей болып жайқалам.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cr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9" y="1"/>
            <a:ext cx="91338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21101082">
            <a:off x="618074" y="2779142"/>
            <a:ext cx="8001000" cy="17526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Оқулықпен жұмыс</a:t>
            </a:r>
            <a:endParaRPr kumimoji="0" lang="ru-RU" sz="6600" b="1" i="1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4" descr="GUEST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85800"/>
            <a:ext cx="60721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3d3LnNkZWxhbm91bmFzLnJ1L3VwbG9hZHMvNi8zLzYzOTEzNDA4MTY2NjMuanBlZz9fX2lkPTE4OT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15400" cy="3581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000" y="152400"/>
            <a:ext cx="22284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80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Егін</a:t>
            </a:r>
            <a:endParaRPr lang="ru-RU" sz="80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657600"/>
            <a:ext cx="24506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80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Егеу</a:t>
            </a:r>
            <a:endParaRPr lang="ru-RU" sz="80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6963" y="5105400"/>
            <a:ext cx="77219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үйге қажетті қолданылатын</a:t>
            </a:r>
            <a:br>
              <a:rPr lang="kk-KZ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құрал</a:t>
            </a:r>
            <a:endParaRPr lang="ru-RU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53000" y="-1066800"/>
            <a:ext cx="4038600" cy="82176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k-KZ" sz="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k-KZ" sz="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k-KZ" sz="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kk-KZ" sz="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4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3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28blizne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148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09600" y="5934670"/>
            <a:ext cx="7029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k-KZ" sz="5400" b="1" cap="none" spc="0" dirty="0" smtClean="0">
                <a:ln w="50800"/>
                <a:solidFill>
                  <a:srgbClr val="FF3300"/>
                </a:solidFill>
                <a:effectLst/>
              </a:rPr>
              <a:t>Егіз</a:t>
            </a:r>
            <a:r>
              <a:rPr lang="kk-KZ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                 </a:t>
            </a:r>
            <a:r>
              <a:rPr lang="kk-KZ" sz="5400" b="1" cap="none" spc="0" dirty="0" smtClean="0">
                <a:ln w="50800"/>
                <a:solidFill>
                  <a:srgbClr val="FF3300"/>
                </a:solidFill>
                <a:effectLst/>
              </a:rPr>
              <a:t>Сегіз</a:t>
            </a:r>
            <a:endParaRPr lang="ru-RU" sz="5400" b="1" cap="none" spc="0" dirty="0">
              <a:ln w="50800"/>
              <a:solidFill>
                <a:srgbClr val="FF3300"/>
              </a:solidFill>
              <a:effectLst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265238"/>
          </a:xfrm>
        </p:spPr>
        <p:txBody>
          <a:bodyPr>
            <a:no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</a:rPr>
              <a:t>   Кереге                        Бетеге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70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3962400" cy="5562600"/>
          </a:xfrm>
        </p:spPr>
      </p:pic>
      <p:pic>
        <p:nvPicPr>
          <p:cNvPr id="6" name="Рисунок 5" descr="470026_html_25e75ab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676400"/>
            <a:ext cx="3810000" cy="4876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a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44958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09600" y="304800"/>
            <a:ext cx="7162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k-KZ" sz="6600" b="1" cap="none" spc="0" dirty="0" smtClean="0">
                <a:ln w="50800"/>
                <a:solidFill>
                  <a:srgbClr val="FF3300"/>
                </a:solidFill>
                <a:effectLst/>
              </a:rPr>
              <a:t>Шеге         Неге</a:t>
            </a:r>
            <a:r>
              <a:rPr lang="kk-KZ" sz="6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0600" y="2819400"/>
            <a:ext cx="37688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Сұрақ </a:t>
            </a:r>
            <a:br>
              <a:rPr lang="kk-KZ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609600" y="1066800"/>
            <a:ext cx="74444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Тікенді</a:t>
            </a:r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өсімдік</a:t>
            </a:r>
            <a:endParaRPr lang="kk-KZ" sz="48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447800" y="0"/>
            <a:ext cx="744441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Шеңгел</a:t>
            </a:r>
            <a:endParaRPr lang="kk-KZ" sz="60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327ed299aa757e371dfc9253ba7649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57400"/>
            <a:ext cx="8458200" cy="45719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600" y="5181600"/>
            <a:ext cx="87130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Мезгіл – уақыт, жылдың төрт </a:t>
            </a:r>
            <a:br>
              <a:rPr lang="kk-KZ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мезгілін білдіреді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 rot="5400000">
            <a:off x="2400300" y="-876300"/>
            <a:ext cx="4343400" cy="8229600"/>
          </a:xfrm>
          <a:prstGeom prst="wedgeRectCallout">
            <a:avLst>
              <a:gd name="adj1" fmla="val -49235"/>
              <a:gd name="adj2" fmla="val 14640"/>
            </a:avLst>
          </a:prstGeom>
          <a:solidFill>
            <a:srgbClr val="FFFF00"/>
          </a:solidFill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vert="eaVert"/>
          <a:lstStyle/>
          <a:p>
            <a:pPr algn="just">
              <a:defRPr/>
            </a:pPr>
            <a:endParaRPr lang="ru-RU" sz="4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4400" dirty="0"/>
          </a:p>
        </p:txBody>
      </p:sp>
      <p:pic>
        <p:nvPicPr>
          <p:cNvPr id="16387" name="Picture 15" descr="D:\Users\User\Documents\animazia\115813298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343622">
            <a:off x="233363" y="5324475"/>
            <a:ext cx="14478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5" descr="D:\Users\User\Documents\animazia\115813298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3119">
            <a:off x="7262813" y="5399088"/>
            <a:ext cx="14478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9efccd1a1a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67000" y="1981200"/>
            <a:ext cx="6477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Психологиялық дайындық</a:t>
            </a:r>
            <a:endParaRPr lang="kk-KZ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Қуанамын менде,</a:t>
            </a:r>
            <a:b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Қуанасың сенде.</a:t>
            </a:r>
            <a:b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Қуанайық достарым</a:t>
            </a:r>
            <a:b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Арайлап атқан күнге!</a:t>
            </a:r>
            <a:endParaRPr lang="kk-KZ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1" descr="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5" cy="7061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rgbClr val="004C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524000"/>
            <a:ext cx="8382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 Баймұхамедовтің «Ақ көгершін» өлеңін мәнерлеп оқу.</a:t>
            </a:r>
            <a:r>
              <a:rPr lang="kk-KZ" sz="2800" dirty="0" smtClean="0"/>
              <a:t/>
            </a:r>
            <a:br>
              <a:rPr lang="kk-KZ" sz="2800" dirty="0" smtClean="0"/>
            </a:br>
            <a:r>
              <a:rPr lang="kk-KZ" sz="2800" dirty="0" smtClean="0"/>
              <a:t>     </a:t>
            </a:r>
            <a:r>
              <a:rPr lang="kk-KZ" sz="2800" b="1" i="1" dirty="0" smtClean="0">
                <a:solidFill>
                  <a:srgbClr val="7030A0"/>
                </a:solidFill>
              </a:rPr>
              <a:t>Ақ көгершін, көгершін,</a:t>
            </a:r>
            <a:br>
              <a:rPr lang="kk-KZ" sz="2800" b="1" i="1" dirty="0" smtClean="0">
                <a:solidFill>
                  <a:srgbClr val="7030A0"/>
                </a:solidFill>
              </a:rPr>
            </a:br>
            <a:r>
              <a:rPr lang="kk-KZ" sz="2800" b="1" i="1" dirty="0" smtClean="0">
                <a:solidFill>
                  <a:srgbClr val="7030A0"/>
                </a:solidFill>
              </a:rPr>
              <a:t>     Қолғанат құс сен едің.</a:t>
            </a:r>
            <a:br>
              <a:rPr lang="kk-KZ" sz="2800" b="1" i="1" dirty="0" smtClean="0">
                <a:solidFill>
                  <a:srgbClr val="7030A0"/>
                </a:solidFill>
              </a:rPr>
            </a:br>
            <a:r>
              <a:rPr lang="kk-KZ" sz="2800" b="1" i="1" dirty="0" smtClean="0">
                <a:solidFill>
                  <a:srgbClr val="7030A0"/>
                </a:solidFill>
              </a:rPr>
              <a:t>     Бар, кезіп қайт ел үшін,</a:t>
            </a:r>
            <a:br>
              <a:rPr lang="kk-KZ" sz="2800" b="1" i="1" dirty="0" smtClean="0">
                <a:solidFill>
                  <a:srgbClr val="7030A0"/>
                </a:solidFill>
              </a:rPr>
            </a:br>
            <a:r>
              <a:rPr lang="kk-KZ" sz="2800" b="1" i="1" dirty="0" smtClean="0">
                <a:solidFill>
                  <a:srgbClr val="7030A0"/>
                </a:solidFill>
              </a:rPr>
              <a:t>     Кең дүниенің көлемін.</a:t>
            </a:r>
            <a:br>
              <a:rPr lang="kk-KZ" sz="2800" b="1" i="1" dirty="0" smtClean="0">
                <a:solidFill>
                  <a:srgbClr val="7030A0"/>
                </a:solidFill>
              </a:rPr>
            </a:br>
            <a:r>
              <a:rPr lang="kk-KZ" sz="2800" b="1" i="1" dirty="0" smtClean="0">
                <a:solidFill>
                  <a:srgbClr val="7030A0"/>
                </a:solidFill>
              </a:rPr>
              <a:t>     Әділеттің құсы деп,</a:t>
            </a:r>
            <a:br>
              <a:rPr lang="kk-KZ" sz="2800" b="1" i="1" dirty="0" smtClean="0">
                <a:solidFill>
                  <a:srgbClr val="7030A0"/>
                </a:solidFill>
              </a:rPr>
            </a:br>
            <a:r>
              <a:rPr lang="kk-KZ" sz="2800" b="1" i="1" dirty="0" smtClean="0">
                <a:solidFill>
                  <a:srgbClr val="7030A0"/>
                </a:solidFill>
              </a:rPr>
              <a:t>    Көз алмастан жолыңнан,</a:t>
            </a:r>
            <a:br>
              <a:rPr lang="kk-KZ" sz="2800" b="1" i="1" dirty="0" smtClean="0">
                <a:solidFill>
                  <a:srgbClr val="7030A0"/>
                </a:solidFill>
              </a:rPr>
            </a:br>
            <a:r>
              <a:rPr lang="kk-KZ" sz="2800" b="1" i="1" dirty="0" smtClean="0">
                <a:solidFill>
                  <a:srgbClr val="7030A0"/>
                </a:solidFill>
              </a:rPr>
              <a:t>    Бақыт құсы болсын деп,</a:t>
            </a:r>
            <a:br>
              <a:rPr lang="kk-KZ" sz="2800" b="1" i="1" dirty="0" smtClean="0">
                <a:solidFill>
                  <a:srgbClr val="7030A0"/>
                </a:solidFill>
              </a:rPr>
            </a:br>
            <a:r>
              <a:rPr lang="kk-KZ" sz="2800" b="1" i="1" dirty="0" smtClean="0">
                <a:solidFill>
                  <a:srgbClr val="7030A0"/>
                </a:solidFill>
              </a:rPr>
              <a:t>    Ұшырамын қолымнан. </a:t>
            </a:r>
            <a:r>
              <a:rPr lang="kk-KZ" b="1" i="1" dirty="0" smtClean="0">
                <a:solidFill>
                  <a:srgbClr val="7030A0"/>
                </a:solidFill>
              </a:rPr>
              <a:t/>
            </a:r>
            <a:br>
              <a:rPr lang="kk-KZ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75fddabcec900f3c48467bd3369df3fb0484ac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3000" y="0"/>
            <a:ext cx="10439400" cy="7162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" y="990600"/>
            <a:ext cx="8382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 Баймұхамедовтің «Ақ көгершін» өлеңін мәнерлеп оқу.</a:t>
            </a:r>
            <a:r>
              <a:rPr lang="kk-KZ" sz="2800" dirty="0" smtClean="0"/>
              <a:t/>
            </a:r>
            <a:br>
              <a:rPr lang="kk-KZ" sz="2800" dirty="0" smtClean="0"/>
            </a:br>
            <a:r>
              <a:rPr lang="kk-KZ" sz="2800" dirty="0" smtClean="0"/>
              <a:t>  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</a:t>
            </a:r>
            <a:r>
              <a:rPr lang="kk-KZ" sz="2800" dirty="0" smtClean="0"/>
              <a:t> </a:t>
            </a:r>
            <a:r>
              <a:rPr lang="kk-KZ" sz="2800" b="1" i="1" dirty="0" smtClean="0">
                <a:solidFill>
                  <a:srgbClr val="FF0000"/>
                </a:solidFill>
              </a:rPr>
              <a:t>Ақ көгершін, көгершін,</a:t>
            </a:r>
            <a:br>
              <a:rPr lang="kk-KZ" sz="2800" b="1" i="1" dirty="0" smtClean="0">
                <a:solidFill>
                  <a:srgbClr val="FF0000"/>
                </a:solidFill>
              </a:rPr>
            </a:br>
            <a:r>
              <a:rPr lang="kk-KZ" sz="2800" b="1" i="1" dirty="0" smtClean="0">
                <a:solidFill>
                  <a:srgbClr val="FF0000"/>
                </a:solidFill>
              </a:rPr>
              <a:t>     Қолғанат құс сен едің.</a:t>
            </a:r>
            <a:br>
              <a:rPr lang="kk-KZ" sz="2800" b="1" i="1" dirty="0" smtClean="0">
                <a:solidFill>
                  <a:srgbClr val="FF0000"/>
                </a:solidFill>
              </a:rPr>
            </a:br>
            <a:r>
              <a:rPr lang="kk-KZ" sz="2800" b="1" i="1" dirty="0" smtClean="0">
                <a:solidFill>
                  <a:srgbClr val="FF0000"/>
                </a:solidFill>
              </a:rPr>
              <a:t>     Бар, кезіп қайт ел үшін,</a:t>
            </a:r>
            <a:br>
              <a:rPr lang="kk-KZ" sz="2800" b="1" i="1" dirty="0" smtClean="0">
                <a:solidFill>
                  <a:srgbClr val="FF0000"/>
                </a:solidFill>
              </a:rPr>
            </a:br>
            <a:r>
              <a:rPr lang="kk-KZ" sz="2800" b="1" i="1" dirty="0" smtClean="0">
                <a:solidFill>
                  <a:srgbClr val="FF0000"/>
                </a:solidFill>
              </a:rPr>
              <a:t>     Кең дүниенің көлемін.</a:t>
            </a:r>
            <a:br>
              <a:rPr lang="kk-KZ" sz="2800" b="1" i="1" dirty="0" smtClean="0">
                <a:solidFill>
                  <a:srgbClr val="FF0000"/>
                </a:solidFill>
              </a:rPr>
            </a:br>
            <a:r>
              <a:rPr lang="kk-KZ" sz="2800" b="1" i="1" dirty="0" smtClean="0">
                <a:solidFill>
                  <a:srgbClr val="FF0000"/>
                </a:solidFill>
              </a:rPr>
              <a:t>     Әділеттің құсы деп,</a:t>
            </a:r>
            <a:br>
              <a:rPr lang="kk-KZ" sz="2800" b="1" i="1" dirty="0" smtClean="0">
                <a:solidFill>
                  <a:srgbClr val="FF0000"/>
                </a:solidFill>
              </a:rPr>
            </a:br>
            <a:r>
              <a:rPr lang="kk-KZ" sz="2800" b="1" i="1" dirty="0" smtClean="0">
                <a:solidFill>
                  <a:srgbClr val="FF0000"/>
                </a:solidFill>
              </a:rPr>
              <a:t>    Көз алмастан жолыңнан,</a:t>
            </a:r>
            <a:br>
              <a:rPr lang="kk-KZ" sz="2800" b="1" i="1" dirty="0" smtClean="0">
                <a:solidFill>
                  <a:srgbClr val="FF0000"/>
                </a:solidFill>
              </a:rPr>
            </a:br>
            <a:r>
              <a:rPr lang="kk-KZ" sz="2800" b="1" i="1" dirty="0" smtClean="0">
                <a:solidFill>
                  <a:srgbClr val="FF0000"/>
                </a:solidFill>
              </a:rPr>
              <a:t>    Бақыт құсы болсын деп,</a:t>
            </a:r>
            <a:br>
              <a:rPr lang="kk-KZ" sz="2800" b="1" i="1" dirty="0" smtClean="0">
                <a:solidFill>
                  <a:srgbClr val="FF0000"/>
                </a:solidFill>
              </a:rPr>
            </a:br>
            <a:r>
              <a:rPr lang="kk-KZ" sz="2800" b="1" i="1" dirty="0" smtClean="0">
                <a:solidFill>
                  <a:srgbClr val="FF0000"/>
                </a:solidFill>
              </a:rPr>
              <a:t>    Ұшырамын қолымнан. </a:t>
            </a:r>
            <a:r>
              <a:rPr lang="kk-KZ" b="1" i="1" dirty="0" smtClean="0">
                <a:solidFill>
                  <a:srgbClr val="7030A0"/>
                </a:solidFill>
              </a:rPr>
              <a:t/>
            </a:r>
            <a:br>
              <a:rPr lang="kk-KZ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" name="Picture 31" descr="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5" y="-203200"/>
            <a:ext cx="9217025" cy="7061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rgbClr val="004C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38200" y="914400"/>
            <a:ext cx="7543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dirty="0" smtClean="0">
                <a:solidFill>
                  <a:srgbClr val="FF0066"/>
                </a:solidFill>
              </a:rPr>
              <a:t> </a:t>
            </a:r>
            <a:r>
              <a:rPr lang="kk-KZ" sz="6000" b="1" dirty="0" smtClean="0">
                <a:solidFill>
                  <a:srgbClr val="FF0066"/>
                </a:solidFill>
              </a:rPr>
              <a:t>Дәптермен жұмыс</a:t>
            </a:r>
            <a:r>
              <a:rPr lang="kk-KZ" sz="2400" b="1" dirty="0" smtClean="0"/>
              <a:t/>
            </a:r>
            <a:br>
              <a:rPr lang="kk-KZ" sz="2400" b="1" dirty="0" smtClean="0"/>
            </a:br>
            <a:r>
              <a:rPr lang="kk-KZ" sz="2400" dirty="0" smtClean="0"/>
              <a:t>                   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</a:t>
            </a:r>
            <a:r>
              <a:rPr lang="kk-KZ" sz="2400" dirty="0" smtClean="0"/>
              <a:t> </a:t>
            </a:r>
            <a:r>
              <a:rPr lang="kk-KZ" sz="3200" b="1" i="1" dirty="0" smtClean="0">
                <a:solidFill>
                  <a:srgbClr val="FF0000"/>
                </a:solidFill>
              </a:rPr>
              <a:t>Дәптерімізді ашайық,</a:t>
            </a:r>
            <a:br>
              <a:rPr lang="kk-KZ" sz="3200" b="1" i="1" dirty="0" smtClean="0">
                <a:solidFill>
                  <a:srgbClr val="FF0000"/>
                </a:solidFill>
              </a:rPr>
            </a:br>
            <a:r>
              <a:rPr lang="kk-KZ" sz="3200" b="1" i="1" dirty="0" smtClean="0">
                <a:solidFill>
                  <a:srgbClr val="FF0000"/>
                </a:solidFill>
              </a:rPr>
              <a:t>             Қолға  қалам  алайық.</a:t>
            </a:r>
            <a:br>
              <a:rPr lang="kk-KZ" sz="3200" b="1" i="1" dirty="0" smtClean="0">
                <a:solidFill>
                  <a:srgbClr val="FF0000"/>
                </a:solidFill>
              </a:rPr>
            </a:br>
            <a:r>
              <a:rPr lang="kk-KZ" sz="3200" b="1" i="1" dirty="0" smtClean="0">
                <a:solidFill>
                  <a:srgbClr val="FF0000"/>
                </a:solidFill>
              </a:rPr>
              <a:t>            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kk-KZ" sz="3200" b="1" i="1" dirty="0" smtClean="0">
                <a:solidFill>
                  <a:srgbClr val="FF0000"/>
                </a:solidFill>
              </a:rPr>
              <a:t>Салақтықтан қашайық, 	</a:t>
            </a:r>
            <a:br>
              <a:rPr lang="kk-KZ" sz="3200" b="1" i="1" dirty="0" smtClean="0">
                <a:solidFill>
                  <a:srgbClr val="FF0000"/>
                </a:solidFill>
              </a:rPr>
            </a:br>
            <a:r>
              <a:rPr lang="kk-KZ" sz="3200" b="1" i="1" dirty="0" smtClean="0">
                <a:solidFill>
                  <a:srgbClr val="FF0000"/>
                </a:solidFill>
              </a:rPr>
              <a:t>            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kk-KZ" sz="3200" b="1" i="1" dirty="0" smtClean="0">
                <a:solidFill>
                  <a:srgbClr val="FF0000"/>
                </a:solidFill>
              </a:rPr>
              <a:t>Әдемі етіп жазайық.</a:t>
            </a:r>
            <a:r>
              <a:rPr lang="kk-KZ" sz="2400" b="1" dirty="0" smtClean="0">
                <a:solidFill>
                  <a:srgbClr val="FF0000"/>
                </a:solidFill>
              </a:rPr>
              <a:t/>
            </a:r>
            <a:br>
              <a:rPr lang="kk-KZ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15" descr="D:\Users\User\Documents\animazia\115813298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56378">
            <a:off x="721523" y="4518349"/>
            <a:ext cx="1638283" cy="171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D:\Users\User\Documents\animazia\115813298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6203">
            <a:off x="5032365" y="4937038"/>
            <a:ext cx="1992199" cy="208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1905000"/>
            <a:ext cx="133089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228600"/>
            <a:ext cx="7543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Семантикалық карта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38200" y="1524002"/>
          <a:ext cx="7391400" cy="4038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3925"/>
                <a:gridCol w="923925"/>
                <a:gridCol w="923925"/>
                <a:gridCol w="923925"/>
                <a:gridCol w="923925"/>
                <a:gridCol w="923925"/>
                <a:gridCol w="923925"/>
                <a:gridCol w="923925"/>
              </a:tblGrid>
              <a:tr h="498762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i="0" dirty="0" smtClean="0">
                          <a:solidFill>
                            <a:srgbClr val="7030A0"/>
                          </a:solidFill>
                        </a:rPr>
                        <a:t>ге</a:t>
                      </a:r>
                      <a:endParaRPr lang="ru-RU" sz="1800" b="1" i="0" dirty="0">
                        <a:solidFill>
                          <a:srgbClr val="7030A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i="0" dirty="0" smtClean="0">
                          <a:solidFill>
                            <a:srgbClr val="7030A0"/>
                          </a:solidFill>
                        </a:rPr>
                        <a:t>ге</a:t>
                      </a:r>
                      <a:endParaRPr lang="ru-RU" sz="1800" b="1" i="0" dirty="0">
                        <a:solidFill>
                          <a:srgbClr val="7030A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i="0" dirty="0" smtClean="0">
                          <a:solidFill>
                            <a:srgbClr val="7030A0"/>
                          </a:solidFill>
                        </a:rPr>
                        <a:t>ге</a:t>
                      </a:r>
                      <a:endParaRPr lang="ru-RU" sz="1800" b="1" i="0" dirty="0">
                        <a:solidFill>
                          <a:srgbClr val="7030A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i="0" dirty="0" smtClean="0">
                          <a:solidFill>
                            <a:srgbClr val="7030A0"/>
                          </a:solidFill>
                        </a:rPr>
                        <a:t>ге</a:t>
                      </a:r>
                      <a:endParaRPr lang="ru-RU" sz="1800" b="1" i="0" dirty="0">
                        <a:solidFill>
                          <a:srgbClr val="7030A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i="0" dirty="0" smtClean="0">
                          <a:solidFill>
                            <a:srgbClr val="7030A0"/>
                          </a:solidFill>
                        </a:rPr>
                        <a:t>гіл</a:t>
                      </a:r>
                      <a:endParaRPr lang="ru-RU" sz="1800" b="1" i="0" dirty="0">
                        <a:solidFill>
                          <a:srgbClr val="7030A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i="0" dirty="0" smtClean="0">
                          <a:solidFill>
                            <a:srgbClr val="7030A0"/>
                          </a:solidFill>
                        </a:rPr>
                        <a:t>гел</a:t>
                      </a:r>
                      <a:endParaRPr lang="ru-RU" sz="1800" b="1" i="0" dirty="0">
                        <a:solidFill>
                          <a:srgbClr val="7030A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b="1" i="0" dirty="0" smtClean="0">
                          <a:solidFill>
                            <a:srgbClr val="7030A0"/>
                          </a:solidFill>
                        </a:rPr>
                        <a:t>гіз</a:t>
                      </a:r>
                      <a:endParaRPr lang="ru-RU" sz="1800" b="1" i="0" dirty="0">
                        <a:solidFill>
                          <a:srgbClr val="7030A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</a:tr>
              <a:tr h="505691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rgbClr val="7030A0"/>
                          </a:solidFill>
                        </a:rPr>
                        <a:t>не</a:t>
                      </a:r>
                      <a:endParaRPr lang="ru-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</a:tr>
              <a:tr h="505691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rgbClr val="7030A0"/>
                          </a:solidFill>
                        </a:rPr>
                        <a:t>ше</a:t>
                      </a:r>
                      <a:endParaRPr lang="ru-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</a:tr>
              <a:tr h="505691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rgbClr val="7030A0"/>
                          </a:solidFill>
                        </a:rPr>
                        <a:t>кере</a:t>
                      </a:r>
                      <a:endParaRPr lang="ru-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</a:tr>
              <a:tr h="505691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rgbClr val="7030A0"/>
                          </a:solidFill>
                        </a:rPr>
                        <a:t>бете</a:t>
                      </a:r>
                      <a:endParaRPr lang="ru-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</a:tr>
              <a:tr h="505691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rgbClr val="7030A0"/>
                          </a:solidFill>
                        </a:rPr>
                        <a:t>мез</a:t>
                      </a:r>
                      <a:endParaRPr lang="ru-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</a:tr>
              <a:tr h="505691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rgbClr val="7030A0"/>
                          </a:solidFill>
                        </a:rPr>
                        <a:t>шең</a:t>
                      </a:r>
                      <a:endParaRPr lang="ru-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</a:tr>
              <a:tr h="505691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rgbClr val="7030A0"/>
                          </a:solidFill>
                        </a:rPr>
                        <a:t>се</a:t>
                      </a:r>
                      <a:endParaRPr lang="ru-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30" marB="4573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C:\Documents and Settings\Admin\Мои документы\справка\clipart\clipart\Мои рисунки\WCHH_6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95400" y="2057400"/>
            <a:ext cx="6787436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54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Көңіл қойып </a:t>
            </a:r>
          </a:p>
          <a:p>
            <a:pPr algn="ctr">
              <a:defRPr/>
            </a:pPr>
            <a:r>
              <a:rPr lang="kk-KZ" sz="54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тыңғандарыңызға</a:t>
            </a:r>
          </a:p>
          <a:p>
            <a:pPr algn="ctr">
              <a:defRPr/>
            </a:pPr>
            <a:r>
              <a:rPr lang="kk-KZ" sz="54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Рахмет!</a:t>
            </a: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8" descr="76e25b4560173a3d8644556205b85a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685800"/>
            <a:ext cx="1314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76e25b4560173a3d8644556205b85a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066800"/>
            <a:ext cx="1314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76e25b4560173a3d8644556205b85a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609600"/>
            <a:ext cx="1314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76e25b4560173a3d8644556205b85a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95400"/>
            <a:ext cx="1314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0" descr="f1 (29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029200"/>
            <a:ext cx="17335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1" descr="f1 (29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194300"/>
            <a:ext cx="17335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2" descr="f1 (29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5194300"/>
            <a:ext cx="17335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3" descr="f1 (29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194300"/>
            <a:ext cx="17335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4" descr="f1 (29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194300"/>
            <a:ext cx="17335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5" descr="f1 (29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0450" y="5194300"/>
            <a:ext cx="17335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76e25b4560173a3d8644556205b85a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1314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3" descr="аним бутон розы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113" y="4876800"/>
            <a:ext cx="14112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3" descr="аним бутон розы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876800"/>
            <a:ext cx="14112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13" descr="аним бутон розы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876800"/>
            <a:ext cx="14112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13" descr="аним бутон розы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876800"/>
            <a:ext cx="14112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5" name="Picture 13" descr="аним бутон розы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876800"/>
            <a:ext cx="14112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09600" y="0"/>
            <a:ext cx="101346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k-KZ" sz="6000" b="1" cap="none" spc="0" dirty="0" smtClean="0">
                <a:ln w="50800"/>
                <a:solidFill>
                  <a:srgbClr val="FF0066"/>
                </a:solidFill>
                <a:effectLst/>
                <a:latin typeface="Times New Roman" pitchFamily="18" charset="0"/>
                <a:cs typeface="Times New Roman" pitchFamily="18" charset="0"/>
              </a:rPr>
              <a:t>Өткенді пысықтау</a:t>
            </a:r>
            <a:r>
              <a:rPr lang="kk-KZ" sz="6000" b="1" dirty="0" smtClean="0">
                <a:ln w="50800"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6000" b="1" dirty="0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6000" b="1" dirty="0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7200" b="1" dirty="0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 ү </a:t>
            </a:r>
            <a:r>
              <a:rPr lang="kk-KZ" sz="6000" b="1" dirty="0" smtClean="0">
                <a:ln w="50800"/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дыбысы мен әрпі</a:t>
            </a:r>
            <a:endParaRPr lang="ru-RU" sz="16600" b="1" cap="none" spc="0" dirty="0">
              <a:ln w="50800"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 descr="virashivanie-gusei-i-ut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743200"/>
            <a:ext cx="7696200" cy="32004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p55NNH687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600" y="2362200"/>
            <a:ext cx="7670800" cy="39433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4122" y="609600"/>
            <a:ext cx="74492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k-KZ" sz="8000" b="1" cap="none" spc="0" dirty="0" smtClean="0">
                <a:ln w="50800"/>
                <a:solidFill>
                  <a:srgbClr val="0070C0"/>
                </a:solidFill>
                <a:effectLst/>
              </a:rPr>
              <a:t>Кім кінәлі?</a:t>
            </a:r>
            <a:endParaRPr lang="ru-RU" sz="8000" b="1" cap="none" spc="0" dirty="0">
              <a:ln w="50800"/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43000" y="457200"/>
            <a:ext cx="6400800" cy="838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0600" y="457200"/>
            <a:ext cx="6324600" cy="1661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Сөз жұмбақ</a:t>
            </a:r>
            <a:endParaRPr lang="kk-KZ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14399" y="1524000"/>
          <a:ext cx="7391400" cy="4343399"/>
        </p:xfrm>
        <a:graphic>
          <a:graphicData uri="http://schemas.openxmlformats.org/drawingml/2006/table">
            <a:tbl>
              <a:tblPr/>
              <a:tblGrid>
                <a:gridCol w="1144898"/>
                <a:gridCol w="1306772"/>
                <a:gridCol w="1234543"/>
                <a:gridCol w="1160266"/>
                <a:gridCol w="1246344"/>
                <a:gridCol w="1298577"/>
              </a:tblGrid>
              <a:tr h="1370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43000" y="457200"/>
            <a:ext cx="6400800" cy="838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0600" y="457200"/>
            <a:ext cx="6324600" cy="1661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Сөз жұмбақ</a:t>
            </a:r>
            <a:endParaRPr lang="kk-KZ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14399" y="1524000"/>
          <a:ext cx="7391400" cy="4343399"/>
        </p:xfrm>
        <a:graphic>
          <a:graphicData uri="http://schemas.openxmlformats.org/drawingml/2006/table">
            <a:tbl>
              <a:tblPr/>
              <a:tblGrid>
                <a:gridCol w="1144898"/>
                <a:gridCol w="1306772"/>
                <a:gridCol w="1234543"/>
                <a:gridCol w="1160266"/>
                <a:gridCol w="1246344"/>
                <a:gridCol w="1298577"/>
              </a:tblGrid>
              <a:tr h="1370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43000" y="457200"/>
            <a:ext cx="6400800" cy="838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0600" y="457200"/>
            <a:ext cx="6324600" cy="1661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Сөз жұмбақ</a:t>
            </a:r>
            <a:endParaRPr lang="kk-KZ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14399" y="1524000"/>
          <a:ext cx="7391400" cy="4343399"/>
        </p:xfrm>
        <a:graphic>
          <a:graphicData uri="http://schemas.openxmlformats.org/drawingml/2006/table">
            <a:tbl>
              <a:tblPr/>
              <a:tblGrid>
                <a:gridCol w="1144898"/>
                <a:gridCol w="1306772"/>
                <a:gridCol w="1234543"/>
                <a:gridCol w="1160266"/>
                <a:gridCol w="1246344"/>
                <a:gridCol w="1298577"/>
              </a:tblGrid>
              <a:tr h="1370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</a:t>
                      </a: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143000" y="457200"/>
            <a:ext cx="6400800" cy="838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0600" y="457200"/>
            <a:ext cx="6324600" cy="1661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Сөз жұмбақ</a:t>
            </a:r>
            <a:endParaRPr lang="kk-KZ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14399" y="1524000"/>
          <a:ext cx="7391400" cy="4343399"/>
        </p:xfrm>
        <a:graphic>
          <a:graphicData uri="http://schemas.openxmlformats.org/drawingml/2006/table">
            <a:tbl>
              <a:tblPr/>
              <a:tblGrid>
                <a:gridCol w="1144898"/>
                <a:gridCol w="1306772"/>
                <a:gridCol w="1234543"/>
                <a:gridCol w="1160266"/>
                <a:gridCol w="1246344"/>
                <a:gridCol w="1298577"/>
              </a:tblGrid>
              <a:tr h="1370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</a:t>
                      </a:r>
                      <a:endParaRPr lang="ru-RU" sz="66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Ү</a:t>
                      </a:r>
                      <a:endParaRPr lang="ru-RU" sz="6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</a:t>
                      </a: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</a:t>
                      </a: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</a:t>
                      </a: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</a:t>
                      </a:r>
                      <a:endParaRPr lang="ru-RU" sz="66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6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</a:t>
                      </a:r>
                      <a:endParaRPr lang="ru-RU" sz="6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691" marR="456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Yket-rozovyh-roz-38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5562600" y="0"/>
            <a:ext cx="329609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kk-KZ" sz="13800" b="1" cap="none" spc="0" dirty="0" smtClean="0">
                <a:ln w="50800"/>
                <a:solidFill>
                  <a:srgbClr val="FFFF00"/>
                </a:solidFill>
                <a:effectLst/>
              </a:rPr>
              <a:t>Гүл</a:t>
            </a:r>
            <a:endParaRPr lang="ru-RU" sz="138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7067</TotalTime>
  <Words>172</Words>
  <Application>Microsoft Office PowerPoint</Application>
  <PresentationFormat>Экран (4:3)</PresentationFormat>
  <Paragraphs>103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Кереге                        Бетеге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орынбек</dc:creator>
  <cp:lastModifiedBy>Computer.C</cp:lastModifiedBy>
  <cp:revision>1012</cp:revision>
  <cp:lastPrinted>1601-01-01T00:00:00Z</cp:lastPrinted>
  <dcterms:created xsi:type="dcterms:W3CDTF">1601-01-01T00:00:00Z</dcterms:created>
  <dcterms:modified xsi:type="dcterms:W3CDTF">2014-11-19T16:33:06Z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