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0" r:id="rId3"/>
    <p:sldId id="266" r:id="rId4"/>
    <p:sldId id="269" r:id="rId5"/>
    <p:sldId id="267" r:id="rId6"/>
    <p:sldId id="279" r:id="rId7"/>
    <p:sldId id="280" r:id="rId8"/>
    <p:sldId id="273" r:id="rId9"/>
    <p:sldId id="274" r:id="rId10"/>
    <p:sldId id="272" r:id="rId11"/>
    <p:sldId id="275" r:id="rId12"/>
    <p:sldId id="276" r:id="rId13"/>
    <p:sldId id="281" r:id="rId14"/>
    <p:sldId id="283" r:id="rId15"/>
    <p:sldId id="290" r:id="rId16"/>
    <p:sldId id="285" r:id="rId17"/>
    <p:sldId id="278" r:id="rId18"/>
    <p:sldId id="288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>
        <p:scale>
          <a:sx n="90" d="100"/>
          <a:sy n="90" d="100"/>
        </p:scale>
        <p:origin x="-52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010E-AE19-4847-A0B6-7162A94ECA6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F6E0-648E-4EB4-AE99-46BE41A7F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i93.beon.ru/39/21/332139/45/9346245/0_1be4c_75626a7c_L.gif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аблон презентации &quot;Читай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32" y="107154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Алматы облысы</a:t>
            </a: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Ұйғыр ауданы</a:t>
            </a: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Кішідихан ауылы</a:t>
            </a: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М.Таипов атындағы орта мектебі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500306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</a:p>
          <a:p>
            <a:pPr algn="ctr"/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– сынып </a:t>
            </a:r>
          </a:p>
          <a:p>
            <a:endParaRPr lang="kk-KZ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тілі мен әдебиеті пәнінің мұғалімі:</a:t>
            </a:r>
          </a:p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Нуржуманина Марфуга Нуржумаевна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08" y="1357298"/>
            <a:ext cx="71206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Ол кезде күн суыта бастайды.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Қойма астыққа толады.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Ағаштар алтын түске боялады.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28794" y="542926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КҮЗ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5984" y="1285860"/>
            <a:ext cx="6662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Қыста жер бетін басады,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4000" b="1" i="1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Жазда сайға қашады. 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9" y="0"/>
            <a:ext cx="910831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14612" y="5357826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ҚЫС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презентации &quot;Школьная пор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928926" y="1142984"/>
            <a:ext cx="464347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Сонымен балалар бүгінгі өтетін тақырыбымыз:</a:t>
            </a:r>
          </a:p>
          <a:p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 мезгілдері.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2. “Жұмыла көтерген жүк жеңіл”  </a:t>
            </a:r>
            <a:r>
              <a:rPr kumimoji="0" lang="kk-KZ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(Оқушыларды топқа бөлу)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214422"/>
            <a:ext cx="8229600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Сынып оқушылары 4 топ басшысын таңдайды.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Топ</a:t>
            </a:r>
            <a:r>
              <a:rPr kumimoji="0" lang="kk-KZ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басшылары өзінің  тобына топ мүшелерін таңдайды.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3600" b="1" i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Сынып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оқушылары 4 топқа бөлінеді.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Әр</a:t>
            </a:r>
            <a:r>
              <a:rPr kumimoji="0" lang="kk-KZ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топ бір жыл мезгілін өз тобының аты етіп таңдайды.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Әр топқа  өздері таңдаған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жыл мезгілі бойынша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постер қорғауға тапсырма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беріледі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35758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</a:rPr>
              <a:t>. “Білгенге  маржан” </a:t>
            </a:r>
            <a:r>
              <a:rPr lang="kk-KZ" sz="2800" i="1" dirty="0" smtClean="0">
                <a:latin typeface="Times New Roman" pitchFamily="18" charset="0"/>
              </a:rPr>
              <a:t>(Жаңа сабақты түсіндіру)</a:t>
            </a:r>
            <a:endParaRPr lang="kk-KZ" sz="2800" i="1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785794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1000108"/>
            <a:ext cx="6136360" cy="4493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.Сергіту жаттығуын </a:t>
            </a:r>
          </a:p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жасату.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Дала аппақ жапалақтап, 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Қар жауады түнгі аспан.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Қалың орман қар жамылған,</a:t>
            </a:r>
          </a:p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Маужырайды түнгі аспан.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(Маржан Арапбаеваның  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“Иә ,солай” өлеңінің сазына </a:t>
            </a:r>
          </a:p>
          <a:p>
            <a:pPr algn="ctr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салып орындап, би билейді)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 “Бәрін білгім келеді” </a:t>
            </a:r>
          </a:p>
          <a:p>
            <a:r>
              <a:rPr lang="kk-KZ" sz="36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Постермен жұмыс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(Әр топ өзінің салған суреті бойынша постер қорғайды) </a:t>
            </a:r>
          </a:p>
          <a:p>
            <a:r>
              <a:rPr lang="kk-KZ" sz="36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Сөздікпен жұмыс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Мезгіл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Таңертең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Түсте –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Кешке 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Түнде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Қыс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Жаз –                                  </a:t>
            </a: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                     Күз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Көктем –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Шаблоны (фоны) презентаций с Гномами, част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428604"/>
            <a:ext cx="63579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Сөздікпен жұмыс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Мезгіл –  пәсил – времена года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Таңертең –  әтигәнлиги – утро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Түсте –  чүштә – в обед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Кешке –  кәчтә – вечером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Түнде – түндә – ночью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Қыс –  қиш – зима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Жаз –  яз – лето                                 </a:t>
            </a: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Күз –  күз – осень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Көктем –  әтияз – весна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“Жарқыраған шың”  </a:t>
            </a:r>
            <a:r>
              <a:rPr kumimoji="0" lang="kk-KZ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(жаңа сабақты пысықтау)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Оқулықтағы 3 – тапсырмадағы сөздерге жатыс септігінің жалғауларын жалғап,сөйлем ойлап дәптерге жазу.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35821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143512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2. Оқулықтағы 5 – тапсырманы оқу.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357166"/>
            <a:ext cx="8286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ІІІ. “Бейнет түбі зейнет”</a:t>
            </a:r>
          </a:p>
          <a:p>
            <a:endParaRPr lang="kk-KZ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Оқушыларды бағалап, мадақтау.</a:t>
            </a:r>
            <a:endParaRPr lang="ru-RU" sz="3200" dirty="0" smtClean="0">
              <a:solidFill>
                <a:srgbClr val="00B050"/>
              </a:solidFill>
            </a:endParaRPr>
          </a:p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(Мұғалімнің дербес бағасы.</a:t>
            </a:r>
          </a:p>
          <a:p>
            <a:pPr algn="ctr"/>
            <a:r>
              <a:rPr lang="kk-KZ" sz="3200" i="1" dirty="0" smtClean="0">
                <a:latin typeface="Times New Roman" pitchFamily="18" charset="0"/>
                <a:cs typeface="Times New Roman" pitchFamily="18" charset="0"/>
              </a:rPr>
              <a:t>Рефлексия ).</a:t>
            </a:r>
          </a:p>
        </p:txBody>
      </p:sp>
      <p:pic>
        <p:nvPicPr>
          <p:cNvPr id="8" name="Picture 5" descr="malch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428868"/>
            <a:ext cx="3833308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_s1029"/>
          <p:cNvSpPr>
            <a:spLocks noChangeArrowheads="1"/>
          </p:cNvSpPr>
          <p:nvPr/>
        </p:nvSpPr>
        <p:spPr bwMode="auto">
          <a:xfrm>
            <a:off x="3348038" y="2420938"/>
            <a:ext cx="2952750" cy="1439862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ДАМЫТУШЫЛЫҚ: </a:t>
            </a:r>
            <a:endParaRPr lang="kk-KZ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Оқушылардың сөздік қорын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дамытып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жүйрік ойлау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қабілеттерін дамыту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kk-K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07" name="_s1031"/>
          <p:cNvSpPr>
            <a:spLocks noChangeArrowheads="1"/>
          </p:cNvSpPr>
          <p:nvPr/>
        </p:nvSpPr>
        <p:spPr bwMode="auto">
          <a:xfrm>
            <a:off x="6516688" y="2492375"/>
            <a:ext cx="2160587" cy="1368425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ТӘРБИЕЛІК: </a:t>
            </a:r>
            <a:endParaRPr lang="kk-KZ" sz="1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құрметтеуге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сауатты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әрі көркем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жазуға тәрбиелеу;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14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48" name="_s1035"/>
          <p:cNvSpPr>
            <a:spLocks noChangeArrowheads="1"/>
          </p:cNvSpPr>
          <p:nvPr/>
        </p:nvSpPr>
        <p:spPr bwMode="auto">
          <a:xfrm>
            <a:off x="395288" y="2349500"/>
            <a:ext cx="2736850" cy="1439863"/>
          </a:xfrm>
          <a:prstGeom prst="flowChartAlternateProcess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БІЛІМДІЛІК: 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мезгілдері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түсінік беріп,оларды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және екітілділік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принциптерді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қолдана отырып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жаңа тақырыпты кеңінен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таныту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kk-K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510" name="_s1036"/>
          <p:cNvSpPr>
            <a:spLocks noChangeArrowheads="1"/>
          </p:cNvSpPr>
          <p:nvPr/>
        </p:nvSpPr>
        <p:spPr bwMode="auto">
          <a:xfrm>
            <a:off x="468313" y="260350"/>
            <a:ext cx="7848600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folHlink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С А Б А Қ Т Ы Ң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</a:rPr>
              <a:t>М А Қ С А Т Ы :</a:t>
            </a: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  <a:latin typeface="Cooper Black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31752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3" name="Picture 13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4" name="Picture 14" descr="пгшлпгш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55" name="Picture 15" descr="пгшлпг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6" name="_s1035"/>
          <p:cNvSpPr>
            <a:spLocks noChangeArrowheads="1"/>
          </p:cNvSpPr>
          <p:nvPr/>
        </p:nvSpPr>
        <p:spPr bwMode="auto">
          <a:xfrm>
            <a:off x="395288" y="3933825"/>
            <a:ext cx="3600450" cy="647700"/>
          </a:xfrm>
          <a:prstGeom prst="flowChartMagneticTape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типі:</a:t>
            </a:r>
          </a:p>
          <a:p>
            <a:pPr algn="ctr"/>
            <a:r>
              <a:rPr lang="kk-KZ" sz="1600" b="1" i="1" dirty="0">
                <a:latin typeface="Times New Roman" pitchFamily="18" charset="0"/>
              </a:rPr>
              <a:t>Аралас сабақ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31757" name="_s1031"/>
          <p:cNvSpPr>
            <a:spLocks noChangeArrowheads="1"/>
          </p:cNvSpPr>
          <p:nvPr/>
        </p:nvSpPr>
        <p:spPr bwMode="auto">
          <a:xfrm>
            <a:off x="4643438" y="3933825"/>
            <a:ext cx="3600450" cy="719138"/>
          </a:xfrm>
          <a:prstGeom prst="flowChartMagneticTape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түрі:</a:t>
            </a:r>
          </a:p>
          <a:p>
            <a:pPr algn="ctr"/>
            <a:r>
              <a:rPr lang="kk-KZ" sz="1600" b="1" i="1" dirty="0">
                <a:latin typeface="Times New Roman" pitchFamily="18" charset="0"/>
              </a:rPr>
              <a:t>Дәстүрлі </a:t>
            </a:r>
            <a:r>
              <a:rPr lang="kk-KZ" sz="1600" b="1" i="1" dirty="0" smtClean="0">
                <a:latin typeface="Times New Roman" pitchFamily="18" charset="0"/>
              </a:rPr>
              <a:t>емес</a:t>
            </a: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31758" name="_s1029"/>
          <p:cNvSpPr>
            <a:spLocks noChangeArrowheads="1"/>
          </p:cNvSpPr>
          <p:nvPr/>
        </p:nvSpPr>
        <p:spPr bwMode="auto">
          <a:xfrm>
            <a:off x="395288" y="4652963"/>
            <a:ext cx="3600450" cy="720725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Сабақтың  технологиясы:</a:t>
            </a:r>
          </a:p>
          <a:p>
            <a:pPr algn="ctr"/>
            <a:r>
              <a:rPr lang="kk-KZ" sz="1600" b="1" i="1" dirty="0" smtClean="0">
                <a:latin typeface="Times New Roman" pitchFamily="18" charset="0"/>
              </a:rPr>
              <a:t>СТО</a:t>
            </a:r>
            <a:endParaRPr lang="kk-KZ" sz="1600" b="1" i="1" dirty="0">
              <a:latin typeface="Times New Roman" pitchFamily="18" charset="0"/>
            </a:endParaRPr>
          </a:p>
        </p:txBody>
      </p:sp>
      <p:sp>
        <p:nvSpPr>
          <p:cNvPr id="2" name="_s1029"/>
          <p:cNvSpPr>
            <a:spLocks noChangeArrowheads="1"/>
          </p:cNvSpPr>
          <p:nvPr/>
        </p:nvSpPr>
        <p:spPr bwMode="auto">
          <a:xfrm>
            <a:off x="468313" y="5516563"/>
            <a:ext cx="3527425" cy="1077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 eaLnBrk="0" hangingPunct="0"/>
            <a:r>
              <a:rPr lang="kk-KZ" sz="16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kk-K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көрнекілігі: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   интербелсенді тақта,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тірек-сызба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географиялық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карта,</a:t>
            </a:r>
          </a:p>
          <a:p>
            <a:pPr algn="ctr" eaLnBrk="0" hangingPunct="0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плакаттар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т.б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_s1029"/>
          <p:cNvSpPr>
            <a:spLocks noChangeArrowheads="1"/>
          </p:cNvSpPr>
          <p:nvPr/>
        </p:nvSpPr>
        <p:spPr bwMode="auto">
          <a:xfrm>
            <a:off x="4787900" y="4724400"/>
            <a:ext cx="3529013" cy="647700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әдісі: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сұрақ-жауап, кестемен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суретпен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жумыс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топпен </a:t>
            </a:r>
            <a:r>
              <a:rPr lang="kk-KZ" sz="1400" b="1" i="1" dirty="0">
                <a:latin typeface="Times New Roman" pitchFamily="18" charset="0"/>
                <a:cs typeface="Times New Roman" pitchFamily="18" charset="0"/>
              </a:rPr>
              <a:t>жұмыс</a:t>
            </a:r>
          </a:p>
        </p:txBody>
      </p:sp>
      <p:sp>
        <p:nvSpPr>
          <p:cNvPr id="247831" name="Line 23"/>
          <p:cNvSpPr>
            <a:spLocks noChangeShapeType="1"/>
          </p:cNvSpPr>
          <p:nvPr/>
        </p:nvSpPr>
        <p:spPr bwMode="auto">
          <a:xfrm>
            <a:off x="1619250" y="1125538"/>
            <a:ext cx="0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7832" name="Line 24"/>
          <p:cNvSpPr>
            <a:spLocks noChangeShapeType="1"/>
          </p:cNvSpPr>
          <p:nvPr/>
        </p:nvSpPr>
        <p:spPr bwMode="auto">
          <a:xfrm>
            <a:off x="4284663" y="1125538"/>
            <a:ext cx="0" cy="2159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7833" name="Line 25"/>
          <p:cNvSpPr>
            <a:spLocks noChangeShapeType="1"/>
          </p:cNvSpPr>
          <p:nvPr/>
        </p:nvSpPr>
        <p:spPr bwMode="auto">
          <a:xfrm>
            <a:off x="7092950" y="1125538"/>
            <a:ext cx="0" cy="2873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64" name="Picture 5" descr="97c09fa0459e5fcc433e93f7ce4b3ea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6" descr="97c09fa0459e5fcc433e93f7ce4b3ea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40650" y="1889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_s1029"/>
          <p:cNvSpPr>
            <a:spLocks noChangeArrowheads="1"/>
          </p:cNvSpPr>
          <p:nvPr/>
        </p:nvSpPr>
        <p:spPr bwMode="auto">
          <a:xfrm>
            <a:off x="4787900" y="5661025"/>
            <a:ext cx="3529013" cy="9366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Пәнаралық байланыс: </a:t>
            </a:r>
            <a:endParaRPr lang="kk-KZ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ағылшын, дүниетану,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музыка, </a:t>
            </a:r>
          </a:p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ұйғыр тілі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7" name="_s1029"/>
          <p:cNvSpPr>
            <a:spLocks noChangeArrowheads="1"/>
          </p:cNvSpPr>
          <p:nvPr/>
        </p:nvSpPr>
        <p:spPr bwMode="auto">
          <a:xfrm>
            <a:off x="468313" y="981075"/>
            <a:ext cx="7812087" cy="647700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</a:rPr>
              <a:t>Жыл мезгілдері туралы жалпы түсінік беру, жатыс септік туралы </a:t>
            </a:r>
          </a:p>
          <a:p>
            <a:pPr algn="ctr"/>
            <a:r>
              <a:rPr lang="kk-KZ" sz="1600" b="1" dirty="0" smtClean="0">
                <a:latin typeface="Times New Roman" pitchFamily="18" charset="0"/>
              </a:rPr>
              <a:t>білімдерін  </a:t>
            </a:r>
            <a:r>
              <a:rPr lang="kk-KZ" sz="1600" b="1" dirty="0">
                <a:latin typeface="Times New Roman" pitchFamily="18" charset="0"/>
              </a:rPr>
              <a:t>қалыптастыру.</a:t>
            </a:r>
          </a:p>
        </p:txBody>
      </p:sp>
      <p:sp>
        <p:nvSpPr>
          <p:cNvPr id="3" name="_s1036"/>
          <p:cNvSpPr>
            <a:spLocks noChangeArrowheads="1"/>
          </p:cNvSpPr>
          <p:nvPr/>
        </p:nvSpPr>
        <p:spPr bwMode="auto">
          <a:xfrm>
            <a:off x="2700338" y="1773238"/>
            <a:ext cx="4392612" cy="5048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folHlink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</a:t>
            </a: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 І Н Д Е Т Т Е Р І:</a:t>
            </a: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опия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24075" y="1484313"/>
            <a:ext cx="50292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i="1" dirty="0">
              <a:solidFill>
                <a:srgbClr val="000066"/>
              </a:solidFill>
              <a:latin typeface="Algerian" pitchFamily="82" charset="0"/>
            </a:endParaRPr>
          </a:p>
          <a:p>
            <a:pPr algn="ctr"/>
            <a:r>
              <a:rPr lang="en-US" sz="3000" b="1" i="1" dirty="0">
                <a:solidFill>
                  <a:srgbClr val="000066"/>
                </a:solidFill>
                <a:latin typeface="Algerian" pitchFamily="82" charset="0"/>
              </a:rPr>
              <a:t>  </a:t>
            </a:r>
            <a:r>
              <a:rPr lang="kk-KZ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ІХ.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</a:rPr>
              <a:t>йге тапсырма:</a:t>
            </a:r>
          </a:p>
          <a:p>
            <a:pPr algn="ctr"/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</a:rPr>
              <a:t>Өздеріне ұнаған жыл мезгілінің суретін салып келу.</a:t>
            </a:r>
          </a:p>
          <a:p>
            <a:pPr algn="ctr"/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</a:rPr>
              <a:t>Қыс мезгіліне шағын әңгіме жазып келу.</a:t>
            </a:r>
            <a:endParaRPr lang="en-US" sz="2800" b="1" i="1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j039738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Картинка 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0"/>
            <a:ext cx="2438416" cy="22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571480"/>
            <a:ext cx="75009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kk-KZ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24" descr="flowers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400675"/>
            <a:ext cx="116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iv23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5643578"/>
            <a:ext cx="882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76" y="642918"/>
            <a:ext cx="59531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0"/>
            <a:ext cx="59531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butterfly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72396" y="2786058"/>
            <a:ext cx="51594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butterfly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51088">
            <a:off x="740391" y="1482323"/>
            <a:ext cx="5683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butterfly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051088" flipH="1">
            <a:off x="8509124" y="2756185"/>
            <a:ext cx="53272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5575" y="5121275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42910" y="4857760"/>
            <a:ext cx="100013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857892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86" y="5857892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572140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" descr="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929330"/>
            <a:ext cx="7159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571604" y="1714488"/>
            <a:ext cx="50720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 басқа сабақтарға қарағанда ерекше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айтуымызға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 бізде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кіріктірілген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ашық сабақ.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Яғни біз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сендерді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ғана емес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ұйғыр тілі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пәндерінен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білетінідеріңді тексереміз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сабағымызға қонақтар келіп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«Қонақ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көп сынайды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қазақтың мақалы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сабақта білімімізді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көрсетеміз.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Бүгінгі сабағымыздың мақсаты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тақтада жазылып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танысайық.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Шаблон (фон) презентации &quot;Школьны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 барысы</a:t>
            </a:r>
            <a:r>
              <a:rPr lang="ru-RU" sz="5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5400" b="1" i="1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7487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kk-KZ" sz="2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kk-KZ" sz="2000" b="1" i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І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Ұйымдастыру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кезеңі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kk-KZ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ІІ.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“Ер дәулеті – еңбек” </a:t>
            </a:r>
            <a:r>
              <a:rPr lang="kk-KZ" sz="2000" i="1" dirty="0" smtClean="0">
                <a:latin typeface="Times New Roman" pitchFamily="18" charset="0"/>
              </a:rPr>
              <a:t>(Үй тапсырмасын сұрау)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Түсіп қалған сандарды табу.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Кестені толтыру.</a:t>
            </a: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      ІІІ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“Іздесең табасың,талаптансаң – жетесің,зейін салсаң – ұғасың!”   </a:t>
            </a:r>
            <a:endParaRPr lang="kk-KZ" sz="20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Жаңа сабақтың тақырыбын жұмбақтар мен сұрақтар арқылы ашу.</a:t>
            </a:r>
          </a:p>
          <a:p>
            <a:pPr marL="457200" indent="-457200">
              <a:buAutoNum type="arabicPeriod"/>
            </a:pPr>
            <a:r>
              <a:rPr lang="kk-KZ" sz="2000" i="1" dirty="0" smtClean="0">
                <a:latin typeface="Times New Roman" pitchFamily="18" charset="0"/>
              </a:rPr>
              <a:t>“Жұмыла көтерген жүк жеңіл”  (Оқушыларды топқа бөлу)</a:t>
            </a: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. “Білгенге  маржан”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kk-KZ" sz="2000" i="1" dirty="0">
                <a:latin typeface="Times New Roman" pitchFamily="18" charset="0"/>
              </a:rPr>
              <a:t>(Жаңа сабақты түсіндіру)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“Бәрін білгім келеді” </a:t>
            </a:r>
            <a:endParaRPr lang="kk-KZ" sz="2000" b="1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1. Постермен жұмыс</a:t>
            </a: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       2. Сөздікпен жұмыс 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“Жарқыраған шың”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(жаңа сабақты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пысықтау)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1. Оқулықтағы 3 – тапсырманы дәптерге жазу.</a:t>
            </a:r>
          </a:p>
          <a:p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2. Оқулықтағы 5 – тапсырманы оқу. 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ІІ. “Бейнет түбі зейнет” </a:t>
            </a:r>
            <a:r>
              <a:rPr lang="kk-KZ" sz="20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(Мұғалімнің дербес бағасы.Рефлексия ).</a:t>
            </a:r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V</a:t>
            </a:r>
            <a:r>
              <a:rPr lang="kk-KZ" sz="2000" b="1" i="1" dirty="0">
                <a:solidFill>
                  <a:schemeClr val="hlink"/>
                </a:solidFill>
                <a:latin typeface="Times New Roman" pitchFamily="18" charset="0"/>
              </a:rPr>
              <a:t>ІІІ. Үйге тапсырма</a:t>
            </a:r>
            <a:endParaRPr lang="en-US" sz="2000" b="1" i="1" dirty="0">
              <a:solidFill>
                <a:schemeClr val="hlink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j0397386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80010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І.Ұйымдастыру кезеңі. </a:t>
            </a:r>
          </a:p>
          <a:p>
            <a:pPr algn="ctr"/>
            <a:endParaRPr lang="kk-KZ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</a:rPr>
              <a:t>                    Психологиялық дайындық.</a:t>
            </a:r>
          </a:p>
          <a:p>
            <a:pPr algn="ctr"/>
            <a:endParaRPr lang="kk-KZ" sz="16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әлем бердім досыма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Сәлем бердім қонаққа.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Қоңырау үні соғылды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Бізде сабақ басталды 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20" descr="13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875" y="5876925"/>
            <a:ext cx="3762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4214818"/>
            <a:ext cx="1257288" cy="23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4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143636" y="4214818"/>
            <a:ext cx="1428760" cy="23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9" descr="кун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98506">
            <a:off x="474591" y="-21883"/>
            <a:ext cx="2607661" cy="25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5" descr="Шаблон (фон) презентации &quot;Универсальный&quot;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</a:rPr>
              <a:t>ІІ. “Ер дәулеті – еңбек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kk-KZ" sz="2400" i="1" dirty="0" smtClean="0">
                <a:latin typeface="Times New Roman" pitchFamily="18" charset="0"/>
              </a:rPr>
              <a:t>(Үй тапсырмасын сұрау)</a:t>
            </a:r>
            <a:r>
              <a:rPr lang="kk-KZ" sz="3600" b="1" i="1" dirty="0" smtClean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endParaRPr lang="kk-KZ" sz="3600" i="1" dirty="0">
              <a:latin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9310" r="16214" b="79914"/>
          <a:stretch>
            <a:fillRect/>
          </a:stretch>
        </p:blipFill>
        <p:spPr bwMode="auto">
          <a:xfrm>
            <a:off x="1000100" y="1785926"/>
            <a:ext cx="6470779" cy="225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21442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0066FF"/>
                </a:solidFill>
                <a:latin typeface="Times New Roman" pitchFamily="18" charset="0"/>
              </a:rPr>
              <a:t>1. Түсіп қалған сандарды тап!    </a:t>
            </a:r>
            <a:endParaRPr lang="kk-KZ" sz="3600" i="1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8" name="Picture 5" descr="92db5f2b8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519" y="3714752"/>
            <a:ext cx="3392481" cy="292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2.</a:t>
            </a:r>
            <a:b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 а).  Сүреттегі бос орындарды толтыр.</a:t>
            </a:r>
            <a:b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kk-KZ" sz="2400" b="1" i="1" dirty="0" smtClean="0">
                <a:solidFill>
                  <a:schemeClr val="hlink"/>
                </a:solidFill>
                <a:latin typeface="Times New Roman" pitchFamily="18" charset="0"/>
              </a:rPr>
              <a:t>ә). Әр ай атына табыс септігінің жалғауын жалғап, сөйлем ойла.</a:t>
            </a:r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5213355" cy="5237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185-20071006-001124-566x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609850" cy="3919537"/>
          </a:xfrm>
          <a:prstGeom prst="rect">
            <a:avLst/>
          </a:prstGeom>
          <a:noFill/>
        </p:spPr>
      </p:pic>
      <p:pic>
        <p:nvPicPr>
          <p:cNvPr id="9" name="Picture 9" descr="micha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429520" y="4500570"/>
            <a:ext cx="14287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214290"/>
            <a:ext cx="67866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</a:rPr>
              <a:t>ІІІ. “Іздесең табасың,талаптансаң – жетесің,зейін салсаң – ұғасың!”   </a:t>
            </a:r>
          </a:p>
          <a:p>
            <a:pPr algn="ctr"/>
            <a:r>
              <a:rPr lang="kk-KZ" sz="3200" i="1" dirty="0" smtClean="0">
                <a:latin typeface="Times New Roman" pitchFamily="18" charset="0"/>
              </a:rPr>
              <a:t>(</a:t>
            </a:r>
            <a:r>
              <a:rPr lang="kk-KZ" sz="2800" i="1" dirty="0" smtClean="0">
                <a:latin typeface="Times New Roman" pitchFamily="18" charset="0"/>
              </a:rPr>
              <a:t>Жаңа сабақтың тақырыбын жұмбақтар мен сұрақтар арқылы ашу)</a:t>
            </a:r>
            <a:endParaRPr lang="kk-KZ" sz="2800" i="1" dirty="0"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71670" y="2643182"/>
            <a:ext cx="78159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Дихандар жер жыртады.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Қар еріп, арықтар суға толады.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Бәйшешек гүл жарады.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71670" y="585789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КӨКТЕМ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l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2"/>
          <a:srcRect r="75542"/>
          <a:stretch>
            <a:fillRect/>
          </a:stretch>
        </p:blipFill>
        <p:spPr bwMode="auto">
          <a:xfrm flipH="1">
            <a:off x="0" y="0"/>
            <a:ext cx="2214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1224" y="1214422"/>
            <a:ext cx="6862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Күн қатты жылынады.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Жеміс-жидектер піседі.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Балалар суға шомылады.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57356" y="5929330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790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2.  а).  Сүреттегі бос орындарды толтыр. ә). Әр ай атына табыс септігінің жалғауын жалғап, сөйлем ойла.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2015-03-15T14:18:39Z</dcterms:created>
  <dcterms:modified xsi:type="dcterms:W3CDTF">2015-03-16T04:14:37Z</dcterms:modified>
</cp:coreProperties>
</file>