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2" r:id="rId1"/>
  </p:sldMasterIdLst>
  <p:sldIdLst>
    <p:sldId id="256" r:id="rId2"/>
    <p:sldId id="259" r:id="rId3"/>
    <p:sldId id="257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E7602-2854-469B-A80C-A2CEB1F8BF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4A4A5-B129-40F3-9077-7C263209F5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E2C42-AA56-4540-B3FD-A1C0F8CB7D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71620-3A10-4BFF-A367-6DB5B22B36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3EADC-78D5-48A3-B472-5289B83DDC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6BA6EC-67C1-49C6-835B-712D43CF60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6FA43-F360-47B8-BCA5-E9D55F20DA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96E42-7052-4A92-BD40-B4134B4449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348E6-31D2-43F5-9FAD-E91B91CD13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14244-F906-4ED3-A86A-401B5BAC17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B5BC7-0669-48AA-8DD4-29E1E8BE9F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71A9D8A8-747E-4BEC-92AB-9A54DF73A6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_________Microsoft_Word_97-20031.doc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6290968"/>
            <a:ext cx="7924800" cy="113406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Есенова Ляиля Байтоллақызы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 rot="488222">
            <a:off x="242734" y="1143401"/>
            <a:ext cx="4410030" cy="1370800"/>
          </a:xfrm>
        </p:spPr>
        <p:txBody>
          <a:bodyPr>
            <a:noAutofit/>
          </a:bodyPr>
          <a:lstStyle/>
          <a:p>
            <a:pPr marL="182880" indent="0" algn="ctr" eaLnBrk="1" hangingPunct="1">
              <a:buNone/>
            </a:pPr>
            <a:r>
              <a:rPr lang="ru-RU" sz="3200" dirty="0" smtClean="0">
                <a:latin typeface="Arial Black" pitchFamily="34" charset="0"/>
              </a:rPr>
              <a:t>Орта </a:t>
            </a:r>
            <a:br>
              <a:rPr lang="ru-RU" sz="3200" dirty="0" smtClean="0">
                <a:latin typeface="Arial Black" pitchFamily="34" charset="0"/>
              </a:rPr>
            </a:br>
            <a:r>
              <a:rPr lang="ru-RU" sz="3200" dirty="0" err="1" smtClean="0">
                <a:latin typeface="Arial Black" pitchFamily="34" charset="0"/>
              </a:rPr>
              <a:t>мерзімді</a:t>
            </a:r>
            <a:r>
              <a:rPr lang="ru-RU" sz="3200" dirty="0" smtClean="0">
                <a:latin typeface="Arial Black" pitchFamily="34" charset="0"/>
              </a:rPr>
              <a:t> </a:t>
            </a:r>
            <a:br>
              <a:rPr lang="ru-RU" sz="3200" dirty="0" smtClean="0">
                <a:latin typeface="Arial Black" pitchFamily="34" charset="0"/>
              </a:rPr>
            </a:br>
            <a:r>
              <a:rPr lang="ru-RU" sz="3200" dirty="0" err="1" smtClean="0">
                <a:latin typeface="Arial Black" pitchFamily="34" charset="0"/>
              </a:rPr>
              <a:t>жоспар</a:t>
            </a:r>
            <a:endParaRPr lang="ru-RU" sz="3200" dirty="0" smtClean="0">
              <a:latin typeface="Arial Black" pitchFamily="34" charset="0"/>
            </a:endParaRPr>
          </a:p>
        </p:txBody>
      </p:sp>
      <p:pic>
        <p:nvPicPr>
          <p:cNvPr id="8196" name="Picture 4" descr="C:\Users\user`\Desktop\7261338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7332">
            <a:off x="-527029" y="-423507"/>
            <a:ext cx="9805141" cy="759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6149" y="138545"/>
            <a:ext cx="7544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№9 </a:t>
            </a:r>
            <a:r>
              <a:rPr lang="ru-RU" sz="2000" dirty="0" err="1" smtClean="0">
                <a:solidFill>
                  <a:srgbClr val="FF0000"/>
                </a:solidFill>
                <a:latin typeface="Arial Black" pitchFamily="34" charset="0"/>
              </a:rPr>
              <a:t>жалпы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орта </a:t>
            </a:r>
            <a:r>
              <a:rPr lang="ru-RU" sz="2000" dirty="0" err="1" smtClean="0">
                <a:solidFill>
                  <a:srgbClr val="FF0000"/>
                </a:solidFill>
                <a:latin typeface="Arial Black" pitchFamily="34" charset="0"/>
              </a:rPr>
              <a:t>білім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Arial Black" pitchFamily="34" charset="0"/>
              </a:rPr>
              <a:t>беретін</a:t>
            </a:r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Arial Black" pitchFamily="34" charset="0"/>
              </a:rPr>
              <a:t>мектеп</a:t>
            </a:r>
            <a:endParaRPr lang="ru-RU" sz="2000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735547"/>
              </p:ext>
            </p:extLst>
          </p:nvPr>
        </p:nvGraphicFramePr>
        <p:xfrm>
          <a:off x="4533552" y="1066800"/>
          <a:ext cx="3772248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Document" r:id="rId5" imgW="9333776" imgH="5750960" progId="Word.Document.8">
                  <p:embed/>
                </p:oleObj>
              </mc:Choice>
              <mc:Fallback>
                <p:oleObj name="Document" r:id="rId5" imgW="9333776" imgH="5750960" progId="Word.Document.8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552" y="1066800"/>
                        <a:ext cx="3772248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 rot="880681">
            <a:off x="708209" y="2833937"/>
            <a:ext cx="3276600" cy="120032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k-KZ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«Дүниетану» пәні</a:t>
            </a:r>
          </a:p>
          <a:p>
            <a:endParaRPr lang="kk-KZ" sz="24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«Өсімдіктер» тарауы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387426">
            <a:off x="537724" y="3968139"/>
            <a:ext cx="3946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Мақсаты: Жаңа әдіс-тәсілдерді қолдана отырып,</a:t>
            </a:r>
          </a:p>
          <a:p>
            <a:r>
              <a:rPr lang="kk-KZ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kk-KZ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ыни тұрғыдан ойлауға үйрету</a:t>
            </a:r>
            <a:endParaRPr lang="ru-RU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685800"/>
            <a:ext cx="883920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Орта мерзімді жоспар бойынша 4 сабақтың 7 модульге ықпалдасуы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Круглая лента лицом вниз 5"/>
          <p:cNvSpPr/>
          <p:nvPr/>
        </p:nvSpPr>
        <p:spPr>
          <a:xfrm>
            <a:off x="0" y="1211036"/>
            <a:ext cx="2514600" cy="1676400"/>
          </a:xfrm>
          <a:prstGeom prst="ellipseRibbon">
            <a:avLst/>
          </a:prstGeom>
          <a:pattFill prst="pct5">
            <a:fgClr>
              <a:srgbClr val="FFC000"/>
            </a:fgClr>
            <a:bgClr>
              <a:srgbClr val="FFFF00"/>
            </a:bgClr>
          </a:patt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Жеміс. Тұқым. Көкөніс.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Круглая лента лицом вниз 6"/>
          <p:cNvSpPr/>
          <p:nvPr/>
        </p:nvSpPr>
        <p:spPr>
          <a:xfrm>
            <a:off x="4155374" y="1248888"/>
            <a:ext cx="2743200" cy="1722912"/>
          </a:xfrm>
          <a:prstGeom prst="ellipseRibbon">
            <a:avLst/>
          </a:prstGeom>
          <a:pattFill prst="pct5">
            <a:fgClr>
              <a:srgbClr val="FFC000"/>
            </a:fgClr>
            <a:bgClr>
              <a:srgbClr val="FFFF00"/>
            </a:bgClr>
          </a:patt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Өсімдіктер-дің жануар үшін маңызы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Круглая лента лицом вниз 7"/>
          <p:cNvSpPr/>
          <p:nvPr/>
        </p:nvSpPr>
        <p:spPr>
          <a:xfrm>
            <a:off x="1941314" y="1179367"/>
            <a:ext cx="2873828" cy="1685059"/>
          </a:xfrm>
          <a:prstGeom prst="ellipseRibbon">
            <a:avLst/>
          </a:prstGeom>
          <a:pattFill prst="pct5">
            <a:fgClr>
              <a:srgbClr val="FFC000"/>
            </a:fgClr>
            <a:bgClr>
              <a:srgbClr val="FFFF00"/>
            </a:bgClr>
          </a:patt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Өсімдіктер-дің көбеюі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Круглая лента лицом вниз 8"/>
          <p:cNvSpPr/>
          <p:nvPr/>
        </p:nvSpPr>
        <p:spPr>
          <a:xfrm>
            <a:off x="6248401" y="1225138"/>
            <a:ext cx="2749138" cy="1746662"/>
          </a:xfrm>
          <a:prstGeom prst="ellipseRibbon">
            <a:avLst/>
          </a:prstGeom>
          <a:pattFill prst="pct5">
            <a:fgClr>
              <a:srgbClr val="FFC000"/>
            </a:fgClr>
            <a:bgClr>
              <a:srgbClr val="FFFF00"/>
            </a:bgClr>
          </a:patt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Өсімдіктер-дің адам үшін маңызы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Волна 9"/>
          <p:cNvSpPr/>
          <p:nvPr/>
        </p:nvSpPr>
        <p:spPr>
          <a:xfrm rot="5400000">
            <a:off x="339471" y="2798880"/>
            <a:ext cx="1807645" cy="2522820"/>
          </a:xfrm>
          <a:prstGeom prst="wave">
            <a:avLst/>
          </a:prstGeom>
          <a:solidFill>
            <a:schemeClr val="bg1"/>
          </a:solidFill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«Мозайка»</a:t>
            </a:r>
          </a:p>
          <a:p>
            <a:pPr algn="ctr"/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«Уақыт шеңбері»</a:t>
            </a:r>
          </a:p>
          <a:p>
            <a:pPr algn="ctr"/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«Бұлт </a:t>
            </a:r>
          </a:p>
          <a:p>
            <a:pPr algn="ctr"/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трате-гиясы»</a:t>
            </a:r>
          </a:p>
          <a:p>
            <a:pPr algn="ctr"/>
            <a:endParaRPr lang="kk-KZ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олна 10"/>
          <p:cNvSpPr/>
          <p:nvPr/>
        </p:nvSpPr>
        <p:spPr>
          <a:xfrm rot="5400000">
            <a:off x="2644813" y="2777952"/>
            <a:ext cx="1623188" cy="2743200"/>
          </a:xfrm>
          <a:prstGeom prst="wave">
            <a:avLst/>
          </a:prstGeom>
          <a:solidFill>
            <a:schemeClr val="bg1"/>
          </a:solidFill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«Шелектегі идея»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«Джиксо»</a:t>
            </a:r>
          </a:p>
          <a:p>
            <a:pPr algn="ctr"/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«Ойлан,топ-тас,талқыла»</a:t>
            </a:r>
          </a:p>
        </p:txBody>
      </p:sp>
      <p:sp>
        <p:nvSpPr>
          <p:cNvPr id="12" name="Волна 11"/>
          <p:cNvSpPr/>
          <p:nvPr/>
        </p:nvSpPr>
        <p:spPr>
          <a:xfrm rot="5400000">
            <a:off x="4839577" y="2855638"/>
            <a:ext cx="1626157" cy="2590800"/>
          </a:xfrm>
          <a:prstGeom prst="wave">
            <a:avLst>
              <a:gd name="adj1" fmla="val 12500"/>
              <a:gd name="adj2" fmla="val -2921"/>
            </a:avLst>
          </a:prstGeom>
          <a:solidFill>
            <a:schemeClr val="bg1"/>
          </a:solidFill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Ыстық </a:t>
            </a:r>
          </a:p>
          <a:p>
            <a:pPr algn="ctr"/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рындық»</a:t>
            </a:r>
          </a:p>
          <a:p>
            <a:pPr algn="ctr"/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Мозайка»</a:t>
            </a:r>
          </a:p>
          <a:p>
            <a:pPr algn="ctr"/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БҮҮ»</a:t>
            </a:r>
          </a:p>
          <a:p>
            <a:pPr algn="ctr"/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стратегиясы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олна 12"/>
          <p:cNvSpPr/>
          <p:nvPr/>
        </p:nvSpPr>
        <p:spPr>
          <a:xfrm rot="5400000">
            <a:off x="7078072" y="2898397"/>
            <a:ext cx="1623191" cy="2508664"/>
          </a:xfrm>
          <a:prstGeom prst="wave">
            <a:avLst/>
          </a:prstGeom>
          <a:solidFill>
            <a:schemeClr val="bg1"/>
          </a:solidFill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«Көпір»</a:t>
            </a:r>
          </a:p>
          <a:p>
            <a:pPr algn="ctr"/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«Мозайка»</a:t>
            </a:r>
          </a:p>
          <a:p>
            <a:pPr algn="ctr"/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«Шелектегі</a:t>
            </a:r>
          </a:p>
          <a:p>
            <a:pPr algn="ctr"/>
            <a:r>
              <a:rPr lang="kk-KZ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user`\Desktop\0_59bc2_c1a5c9fa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14" y="2971801"/>
            <a:ext cx="679112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user`\Desktop\amuYFMdOb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809" y="3476751"/>
            <a:ext cx="496690" cy="52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:\Users\user`\Desktop\0_7e816_18df05dc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314" y="3897626"/>
            <a:ext cx="734896" cy="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C:\Users\user`\Desktop\0_7e80e_219c44cc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14701"/>
            <a:ext cx="914400" cy="13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71601" y="2971801"/>
            <a:ext cx="6582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Қолданылған әдіс- тәсілдер:</a:t>
            </a:r>
            <a:endParaRPr lang="ru-RU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88857" y="4949710"/>
            <a:ext cx="1056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Нәтиже:</a:t>
            </a:r>
            <a:endParaRPr lang="ru-RU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91010" y="5148779"/>
            <a:ext cx="2585200" cy="163302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</a:t>
            </a:r>
          </a:p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Диалог</a:t>
            </a:r>
          </a:p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</a:t>
            </a:r>
          </a:p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өшбасшы</a:t>
            </a:r>
            <a:endParaRPr lang="kk-K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2084807" y="5140779"/>
            <a:ext cx="2432496" cy="163302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</a:t>
            </a:r>
          </a:p>
          <a:p>
            <a:pPr algn="ctr"/>
            <a:r>
              <a:rPr lang="kk-K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Дарынды</a:t>
            </a:r>
          </a:p>
          <a:p>
            <a:pPr algn="ctr"/>
            <a:r>
              <a:rPr lang="kk-K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</a:t>
            </a:r>
          </a:p>
          <a:p>
            <a:pPr algn="ctr"/>
            <a:r>
              <a:rPr lang="kk-K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Диалог</a:t>
            </a:r>
          </a:p>
          <a:p>
            <a:pPr algn="ctr"/>
            <a:r>
              <a:rPr lang="kk-KZ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Жас ерекшелік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4365172" y="5148779"/>
            <a:ext cx="2533402" cy="170922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</a:t>
            </a:r>
          </a:p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Диалог</a:t>
            </a:r>
          </a:p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 </a:t>
            </a:r>
          </a:p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Форматив-ті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баға</a:t>
            </a:r>
            <a:endParaRPr lang="kk-K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6521734" y="5148778"/>
            <a:ext cx="2661096" cy="163302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</a:t>
            </a:r>
          </a:p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Талантты</a:t>
            </a:r>
          </a:p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Диалог</a:t>
            </a:r>
          </a:p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</a:t>
            </a:r>
          </a:p>
          <a:p>
            <a:pPr algn="ctr"/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Көшбасшы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795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8873" y="73967"/>
            <a:ext cx="77724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Орта мерзімді жоспар туралы өз ойым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1" name="Picture 5" descr="C:\Users\user`\Desktop\klipart-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160"/>
            <a:ext cx="9296400" cy="16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914400"/>
            <a:ext cx="7162800" cy="584775"/>
          </a:xfrm>
          <a:prstGeom prst="rect">
            <a:avLst/>
          </a:prstGeom>
          <a:noFill/>
          <a:effectLst>
            <a:glow rad="127000">
              <a:schemeClr val="bg1">
                <a:alpha val="22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Орта мер</a:t>
            </a:r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зімді </a:t>
            </a:r>
            <a:r>
              <a:rPr lang="kk-K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жоспар </a:t>
            </a:r>
            <a:r>
              <a:rPr lang="kk-KZ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оқып жатқан бағдарламаға сәйкес, 7 модульді ықпалдастырып, тізбектелген сабақ  топтамасына айналдыру.</a:t>
            </a: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150421" y="1882239"/>
            <a:ext cx="4267200" cy="4312722"/>
          </a:xfrm>
          <a:prstGeom prst="flowChartPunchedTape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indent="-274320" algn="ctr" eaLnBrk="1" fontAlgn="auto" hangingPunct="1">
              <a:spcAft>
                <a:spcPts val="0"/>
              </a:spcAft>
              <a:defRPr/>
            </a:pP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                       Тиімділігі: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Сабақ әр бөлімге сай кіріктіріліп жасалады.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Парақшада сабақтың мақсаты, нәтиже, қолданатын әдіс- тәсілдер көрініп тұрады.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Оқушылардың сыни тұрғыдан ойлау қабілеттерін арттыруда ,мұғалім көшбасшы екендігі анықталынады.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Орта мерзімді жоспар құру, сабақ өткізуде оны жоспарлай білуге тиімді.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Өткен сабақты жаңа сабақ пен байланыстыруға болады.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Ой  жинақтауға  көп  көмегін тигізеді.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Орта  мерзімді   жоспар, күнтізбелік  жоспардан  сабақ  жоспарына дейінгі  байланысты  бекітіп, ой  өрбітті.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Ұстаз  үшін  тиімділігі  өткен  сабақта  қандай  әдіс-тәсілдерді қолданғандығы айқын көрініп тұрады.</a:t>
            </a:r>
          </a:p>
          <a:p>
            <a:pPr marL="274320" indent="-274320" algn="ctr" eaLnBrk="1" fontAlgn="auto" hangingPunct="1">
              <a:spcAft>
                <a:spcPts val="0"/>
              </a:spcAft>
              <a:defRPr/>
            </a:pPr>
            <a:endParaRPr lang="kk-K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4648200" y="1752600"/>
            <a:ext cx="4191000" cy="1752600"/>
          </a:xfrm>
          <a:prstGeom prst="flowChartPunchedTape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Оқушы үшін тиімділігі:</a:t>
            </a:r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     Оқушыға нәтижелі сабақ тиімді.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Оқу үдерісін 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жақсартады</a:t>
            </a:r>
            <a:endParaRPr lang="kk-KZ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Өзін-өзі 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реттейді</a:t>
            </a:r>
            <a:endParaRPr lang="kk-KZ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kk-KZ" sz="1200" b="1" smtClean="0">
                <a:latin typeface="Times New Roman" pitchFamily="18" charset="0"/>
                <a:cs typeface="Times New Roman" pitchFamily="18" charset="0"/>
              </a:rPr>
              <a:t>Сабаққа ынталанады, қызығады</a:t>
            </a:r>
            <a:endParaRPr lang="kk-KZ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Оқыту үшін бағалау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3" name="Picture 7" descr="C:\Users\user`\Desktop\db5f804f5d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621" y="3200400"/>
            <a:ext cx="472637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8200" y="457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54077" y="4572000"/>
            <a:ext cx="38152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Орта  мерзім  жоспары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Тиімді екен оп-оңай.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kk-KZ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Кіріктіріп сабақты.</a:t>
            </a:r>
          </a:p>
          <a:p>
            <a:pPr marL="274320" indent="-274320" eaLnBrk="1" fontAlgn="auto" hangingPunct="1">
              <a:spcAft>
                <a:spcPts val="0"/>
              </a:spcAft>
              <a:defRPr/>
            </a:pP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Жасайықшы, досым-ай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180</TotalTime>
  <Words>272</Words>
  <Application>Microsoft Office PowerPoint</Application>
  <PresentationFormat>Экран (4:3)</PresentationFormat>
  <Paragraphs>70</Paragraphs>
  <Slides>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Воздушный поток</vt:lpstr>
      <vt:lpstr>Document</vt:lpstr>
      <vt:lpstr>Орта  мерзімді  жоспар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user`</dc:creator>
  <cp:lastModifiedBy>user`</cp:lastModifiedBy>
  <cp:revision>22</cp:revision>
  <cp:lastPrinted>1601-01-01T00:00:00Z</cp:lastPrinted>
  <dcterms:created xsi:type="dcterms:W3CDTF">1601-01-01T00:00:00Z</dcterms:created>
  <dcterms:modified xsi:type="dcterms:W3CDTF">2014-04-25T03:16:53Z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