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C8BF-425A-4EC9-B5E1-2A2A1C17ECD0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43C0E3-8CCF-4251-BD94-68CDB9854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42BD-94F3-4AC5-8505-3C14796CA151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9722-B0A9-42FC-9CC9-3726906D1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CFC21-E392-4E7E-AD4F-70F9E2D5B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3603-BCBD-43BD-BA38-2E45C50093E9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5BE9-5E92-404E-832E-A1D66A72CDE6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2AC5-247C-4042-8B72-D9ED60FA9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52B6-C9CD-4134-9C7D-BA80036DC106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B04FBE-C14E-42DC-B7B3-BD34024A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94C6-B8D0-4407-828C-E75D325AF9E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5EF-6B9D-49D2-9318-3A7815E2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B20E-5F15-48EC-9563-09706F7B9CA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03BF123-D9FC-4C08-985A-17D14DB3C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40B0-7E5C-42A3-9257-768D3948B20B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145B-8E3E-4BA1-AFE0-E4A10817C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E4AF-D1B3-4DB8-8285-915D3EDC1F33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4AD34F-25B9-4DC8-84BA-519FC0B4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B36053-C892-4D2C-8013-97F090E69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541A-F00D-4D8A-971F-83DF57FCAAF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F0A4-BF23-48AF-BA1C-CBD18FBE7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5DA9-CBA3-4A4D-985E-8B7C23F2C9DF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3CE389B-436C-4CF7-A4A1-6E1A9DDB9666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29B24E-B9D7-4049-83C0-CCE7B0A5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875" y="2852738"/>
            <a:ext cx="4103688" cy="25685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alpha val="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kk-K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8207375" cy="7905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9 жалпы білім беретін орта мектеп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438" y="1052513"/>
            <a:ext cx="43195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solidFill>
                  <a:schemeClr val="accent4"/>
                </a:solidFill>
                <a:latin typeface="+mn-lt"/>
              </a:rPr>
              <a:t>Пәні: Сауат ашу</a:t>
            </a:r>
            <a:endParaRPr lang="ru-RU" sz="3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628775"/>
            <a:ext cx="820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Сабақтың тақырыбы: “ </a:t>
            </a:r>
            <a:r>
              <a:rPr lang="kk-KZ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Ю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” дыбысы мен әрпі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97152"/>
            <a:ext cx="48245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 “</a:t>
            </a:r>
            <a:r>
              <a:rPr lang="el-GR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abic Typesetting" pitchFamily="66" charset="-78"/>
              </a:rPr>
              <a:t>ᵟ</a:t>
            </a:r>
            <a:r>
              <a:rPr lang="kk-KZ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”қазақ сыныбы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0" y="5876925"/>
            <a:ext cx="8135938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Өткізген мұғалім: Есенова Ляиля Байтоллақызы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333375"/>
            <a:ext cx="46497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Сабақты қорыту, бекіту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1196975"/>
            <a:ext cx="7777163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atin typeface="+mn-lt"/>
              </a:rPr>
              <a:t>1.Біз бүгін қандай дыбыспен таныстық?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atin typeface="+mn-lt"/>
              </a:rPr>
              <a:t>2. “Ю” дыбысы қандай дыбыс?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atin typeface="+mn-lt"/>
              </a:rPr>
              <a:t>3. “Ю” дыбысы сөздің қандай буындарында келеді?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atin typeface="+mn-lt"/>
              </a:rPr>
              <a:t>4. “Ю” дыбысына сөздер ойлаңдар?</a:t>
            </a:r>
            <a:endParaRPr lang="ru-RU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3317875"/>
            <a:ext cx="8626475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+mn-lt"/>
              </a:rPr>
              <a:t>Үйге тапсырма:</a:t>
            </a:r>
            <a:r>
              <a:rPr lang="ru-RU" sz="3200" b="1" dirty="0">
                <a:latin typeface="+mn-lt"/>
              </a:rPr>
              <a:t>«Ю» </a:t>
            </a:r>
            <a:r>
              <a:rPr lang="ru-RU" sz="3200" b="1" dirty="0" err="1">
                <a:latin typeface="+mn-lt"/>
              </a:rPr>
              <a:t>дыбысын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оқып кел</a:t>
            </a:r>
            <a:r>
              <a:rPr lang="ru-RU" sz="3200" dirty="0" err="1">
                <a:latin typeface="+mn-lt"/>
              </a:rPr>
              <a:t>у</a:t>
            </a: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FF0000"/>
                </a:solidFill>
                <a:latin typeface="+mn-lt"/>
              </a:rPr>
              <a:t>Мадақтау.</a:t>
            </a:r>
            <a:r>
              <a:rPr lang="kk-KZ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Ұлттық дәстүріміздің сипаты оюлар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үлестіру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3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>
                <a:latin typeface="+mn-lt"/>
              </a:rPr>
              <a:t>Шаттық шеңберін құру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3200" dirty="0">
              <a:latin typeface="+mn-lt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484313"/>
            <a:ext cx="8534400" cy="49291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k-KZ" sz="2800" dirty="0" smtClean="0">
                <a:solidFill>
                  <a:srgbClr val="FF0000"/>
                </a:solidFill>
                <a:latin typeface="+mn-lt"/>
              </a:rPr>
              <a:t>Мақсаты:</a:t>
            </a: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 “Ю” дыбысы мен әрпін меңгерту;</a:t>
            </a:r>
            <a:b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</a:b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“Ю” әрпінің айтылуы мен жазылуын;</a:t>
            </a:r>
            <a:b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</a:b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“Ю” әрпінен соң “у” жазылмайтындығын түсіндіру;</a:t>
            </a:r>
            <a:b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</a:b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 “Ю” дыбысы дауысты, қосарлы дыбыс екендігіне көз жеткізу</a:t>
            </a:r>
            <a:b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</a:br>
            <a:r>
              <a:rPr lang="kk-KZ" sz="2800" dirty="0" smtClean="0">
                <a:solidFill>
                  <a:srgbClr val="FF0000"/>
                </a:solidFill>
                <a:latin typeface="+mn-lt"/>
              </a:rPr>
              <a:t>Дамытушылығы: </a:t>
            </a: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Оқушылардың ой-өрісін, қиялын, байланыстырып сөйлеу тіл байлығын, сөздік қорларын дамыту</a:t>
            </a:r>
            <a:b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</a:br>
            <a:r>
              <a:rPr lang="kk-KZ" sz="2800" dirty="0" smtClean="0">
                <a:solidFill>
                  <a:srgbClr val="FF0000"/>
                </a:solidFill>
                <a:latin typeface="+mn-lt"/>
              </a:rPr>
              <a:t>Тәрбиелік мәні: </a:t>
            </a: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Қазақтың ұлттық салт-дәстүрін сақтауға тәрбиелеу;</a:t>
            </a:r>
            <a:b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</a:br>
            <a:r>
              <a:rPr lang="kk-KZ" sz="28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Сауатты, көркем, шапшаң, әдемі жазуға насихаттау</a:t>
            </a:r>
            <a:endParaRPr lang="ru-RU" sz="2800" dirty="0">
              <a:solidFill>
                <a:schemeClr val="accent3">
                  <a:shade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60350"/>
            <a:ext cx="3600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ornam00787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1300"/>
            <a:ext cx="2376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ornam00787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88913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333375"/>
            <a:ext cx="8353425" cy="2676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rgbClr val="FF0000"/>
                </a:solidFill>
              </a:rPr>
              <a:t>Пән аралық байланыс</a:t>
            </a:r>
            <a:r>
              <a:rPr lang="kk-KZ" sz="2800" dirty="0">
                <a:solidFill>
                  <a:schemeClr val="accent3">
                    <a:lumMod val="50000"/>
                  </a:schemeClr>
                </a:solidFill>
              </a:rPr>
              <a:t>: дене тәрбиесі, математика, тіл дамыту, ағылшын,орыс тілі, дүниетану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rgbClr val="FF0000"/>
                </a:solidFill>
              </a:rPr>
              <a:t>Әдісі: </a:t>
            </a:r>
            <a:r>
              <a:rPr lang="kk-KZ" sz="2800" dirty="0">
                <a:solidFill>
                  <a:schemeClr val="accent3">
                    <a:lumMod val="50000"/>
                  </a:schemeClr>
                </a:solidFill>
              </a:rPr>
              <a:t>сұрақ-жауап, оқу мен жазуды сын тұрғысынан ойлау технологиясының стратегиясы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rgbClr val="FF0000"/>
                </a:solidFill>
              </a:rPr>
              <a:t>Сабақ түрі: </a:t>
            </a:r>
            <a:r>
              <a:rPr lang="kk-KZ" sz="2800" dirty="0">
                <a:solidFill>
                  <a:schemeClr val="accent3">
                    <a:lumMod val="50000"/>
                  </a:schemeClr>
                </a:solidFill>
              </a:rPr>
              <a:t>аралас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rgbClr val="FF0000"/>
                </a:solidFill>
              </a:rPr>
              <a:t>Көрнекілігі: </a:t>
            </a:r>
            <a:r>
              <a:rPr lang="kk-KZ" sz="2800" dirty="0">
                <a:solidFill>
                  <a:schemeClr val="accent3">
                    <a:lumMod val="50000"/>
                  </a:schemeClr>
                </a:solidFill>
              </a:rPr>
              <a:t>“Ю” дыбысы бар,суреттер,буклеттер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a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8352928" cy="3143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612" y="4077072"/>
            <a:ext cx="318338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  <a:softEdge rad="12700"/>
          </a:effectLst>
          <a:scene3d>
            <a:camera prst="perspectiveContrasting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33115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>
                <a:latin typeface="Times New Roman" pitchFamily="18" charset="0"/>
              </a:rPr>
              <a:t>: </a:t>
            </a: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7129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Сабақтың жүрісі: 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3" y="981075"/>
            <a:ext cx="7991475" cy="206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Ұйымдастыру бөлімі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Үй тапсырмасын сұрау.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“Сұр қоян” жатқа айту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3789363"/>
            <a:ext cx="856932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1.Сонымен балалар өткен сабақта біз қа</a:t>
            </a:r>
            <a:r>
              <a:rPr lang="kk-KZ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</a:t>
            </a:r>
            <a:r>
              <a:rPr lang="kk-KZ" sz="2800" dirty="0">
                <a:solidFill>
                  <a:schemeClr val="bg1"/>
                </a:solidFill>
                <a:latin typeface="+mn-lt"/>
              </a:rPr>
              <a:t>дай</a:t>
            </a: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дыбысты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оқып үйрендік?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“Я” дыбысы қандай дыбыс?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“Я” қандай дыбыстардың қосылуы ар</a:t>
            </a:r>
            <a:r>
              <a:rPr lang="kk-KZ" sz="2800" dirty="0">
                <a:solidFill>
                  <a:schemeClr val="bg1"/>
                </a:solidFill>
                <a:latin typeface="+mn-lt"/>
              </a:rPr>
              <a:t>қылы</a:t>
            </a: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+mn-lt"/>
              </a:rPr>
              <a:t>жасалған?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4. “Я”дыбысына байланысты сөздер ойлап</a:t>
            </a:r>
            <a:r>
              <a:rPr lang="kk-K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+mn-lt"/>
              </a:rPr>
              <a:t>табыңдар?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140968"/>
            <a:ext cx="66686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Өткен сабақты қорыту: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12788724_ornaments_kz_0484.jpg"/>
          <p:cNvPicPr>
            <a:picLocks noChangeAspect="1"/>
          </p:cNvPicPr>
          <p:nvPr/>
        </p:nvPicPr>
        <p:blipFill>
          <a:blip r:embed="rId3" cstate="print">
            <a:lum bright="-16000" contrast="6000"/>
          </a:blip>
          <a:stretch>
            <a:fillRect/>
          </a:stretch>
        </p:blipFill>
        <p:spPr>
          <a:xfrm>
            <a:off x="2267744" y="2060848"/>
            <a:ext cx="4896544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7675" y="476250"/>
            <a:ext cx="3617913" cy="1323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dirty="0">
                <a:solidFill>
                  <a:schemeClr val="accent2">
                    <a:lumMod val="50000"/>
                  </a:schemeClr>
                </a:solidFill>
              </a:rPr>
              <a:t>Психотренинг...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16113"/>
            <a:ext cx="6145213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1.Балалар тақтаға  қараңдаршы?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2.Суреттен нені көріп тұрсыңдар?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8640"/>
            <a:ext cx="4646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3. Жаңа сабақ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5373688"/>
            <a:ext cx="57610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3. Бәріміз ою сөзін қайталайық?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u3.jpg"/>
          <p:cNvPicPr>
            <a:picLocks noChangeAspect="1"/>
          </p:cNvPicPr>
          <p:nvPr/>
        </p:nvPicPr>
        <p:blipFill>
          <a:blip r:embed="rId3" cstate="print">
            <a:lum bright="-16000" contrast="6000"/>
          </a:blip>
          <a:stretch>
            <a:fillRect/>
          </a:stretch>
        </p:blipFill>
        <p:spPr>
          <a:xfrm>
            <a:off x="5724128" y="1700808"/>
            <a:ext cx="3168352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60386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Мұғалімнің түсіндірмесі: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1268413"/>
            <a:ext cx="518636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“Ю” дыбысын хормен қайталау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“Ю” дыбысы дауысты, қосарлы дыбыс ю (й+у)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“Ю” дыбысының баспа.жазба түрлері 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4365625"/>
            <a:ext cx="5413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4. “Ю” дыбысы сөздің ортасында,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аяғында келеді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Оқулықпен жұмыс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557338"/>
            <a:ext cx="8137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Бағандағы сөздерді оқу, мағынасын түсіндіру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39750" y="2133600"/>
            <a:ext cx="6381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>
                <a:latin typeface="Times New Roman" pitchFamily="18" charset="0"/>
              </a:rPr>
              <a:t>аю</a:t>
            </a:r>
          </a:p>
          <a:p>
            <a:r>
              <a:rPr lang="kk-KZ" sz="2800" b="1">
                <a:latin typeface="Times New Roman" pitchFamily="18" charset="0"/>
              </a:rPr>
              <a:t>ою</a:t>
            </a: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403350" y="2133600"/>
            <a:ext cx="1223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latin typeface="Times New Roman" pitchFamily="18" charset="0"/>
              </a:rPr>
              <a:t>қо ю</a:t>
            </a:r>
          </a:p>
          <a:p>
            <a:r>
              <a:rPr lang="kk-KZ" sz="2800" b="1">
                <a:latin typeface="Times New Roman" pitchFamily="18" charset="0"/>
              </a:rPr>
              <a:t>қи ю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555875" y="2133600"/>
            <a:ext cx="9350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>
                <a:latin typeface="Times New Roman" pitchFamily="18" charset="0"/>
              </a:rPr>
              <a:t>құ ю</a:t>
            </a:r>
          </a:p>
          <a:p>
            <a:r>
              <a:rPr lang="kk-KZ" sz="2800" b="1">
                <a:latin typeface="Times New Roman" pitchFamily="18" charset="0"/>
              </a:rPr>
              <a:t>тү ю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708400" y="2133600"/>
            <a:ext cx="1008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latin typeface="Times New Roman" pitchFamily="18" charset="0"/>
              </a:rPr>
              <a:t>сү ю</a:t>
            </a:r>
          </a:p>
          <a:p>
            <a:r>
              <a:rPr lang="kk-KZ" sz="2800" b="1">
                <a:latin typeface="Times New Roman" pitchFamily="18" charset="0"/>
              </a:rPr>
              <a:t>кү ю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4932363" y="2133600"/>
            <a:ext cx="1368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latin typeface="Times New Roman" pitchFamily="18" charset="0"/>
              </a:rPr>
              <a:t>е се ю</a:t>
            </a:r>
          </a:p>
          <a:p>
            <a:r>
              <a:rPr lang="kk-KZ" sz="2800" b="1">
                <a:latin typeface="Times New Roman" pitchFamily="18" charset="0"/>
              </a:rPr>
              <a:t>үл ке ю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6372225" y="2133600"/>
            <a:ext cx="1357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>
                <a:latin typeface="Times New Roman" pitchFamily="18" charset="0"/>
              </a:rPr>
              <a:t>а за ю</a:t>
            </a:r>
          </a:p>
          <a:p>
            <a:r>
              <a:rPr lang="kk-KZ" sz="2800" b="1">
                <a:latin typeface="Times New Roman" pitchFamily="18" charset="0"/>
              </a:rPr>
              <a:t>кө бе ю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3" y="3573463"/>
            <a:ext cx="3216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Мәтінмен жұмыс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539750" y="4508500"/>
            <a:ext cx="4610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200" b="1" i="1" u="sng">
                <a:solidFill>
                  <a:schemeClr val="accent2"/>
                </a:solidFill>
                <a:latin typeface="Times New Roman" pitchFamily="18" charset="0"/>
              </a:rPr>
              <a:t>1.Мұғалімнің оқып беруі</a:t>
            </a:r>
          </a:p>
          <a:p>
            <a:r>
              <a:rPr lang="kk-KZ" sz="3200" b="1" i="1" u="sng">
                <a:solidFill>
                  <a:schemeClr val="accent2"/>
                </a:solidFill>
                <a:latin typeface="Times New Roman" pitchFamily="18" charset="0"/>
              </a:rPr>
              <a:t>2.Іштей оқу</a:t>
            </a:r>
          </a:p>
          <a:p>
            <a:r>
              <a:rPr lang="kk-KZ" sz="3200" b="1" i="1" u="sng">
                <a:solidFill>
                  <a:schemeClr val="accent2"/>
                </a:solidFill>
                <a:latin typeface="Times New Roman" pitchFamily="18" charset="0"/>
              </a:rPr>
              <a:t>3.Жеке-жеке оқыту</a:t>
            </a:r>
            <a:endParaRPr lang="ru-RU" sz="3200" b="1" i="1" u="sng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" name="Рисунок 16" descr="paste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84984"/>
            <a:ext cx="2736305" cy="2761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3779838" y="3644900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«ОЮ»</a:t>
            </a:r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404813"/>
            <a:ext cx="3579813" cy="1138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Сергіту сәті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Дәптермен жұмыс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700213"/>
            <a:ext cx="7488238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1.№2 дәптермен жұмыс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400" i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kk-K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Жатқа жазу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Қыс бойына жатады,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Тәтті ұйқыға батады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3860800"/>
            <a:ext cx="3384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Көру диктанты</a:t>
            </a:r>
          </a:p>
        </p:txBody>
      </p:sp>
      <p:pic>
        <p:nvPicPr>
          <p:cNvPr id="6" name="Рисунок 5" descr="artleo.com-10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34563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653136"/>
            <a:ext cx="1944216" cy="1584176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1318842815_1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653136"/>
            <a:ext cx="1944216" cy="1584176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581128"/>
            <a:ext cx="1872000" cy="1611941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1370878601_150353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581128"/>
            <a:ext cx="1944216" cy="1656184"/>
          </a:xfrm>
          <a:prstGeom prst="ellips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22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316835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750" y="333375"/>
            <a:ext cx="813593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Ойын : </a:t>
            </a:r>
            <a:r>
              <a:rPr lang="kk-KZ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“Көп сөз ойла”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  </a:t>
            </a:r>
            <a:r>
              <a:rPr lang="kk-KZ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“Құлагер”                                                       “Қараторғай”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2781300"/>
            <a:ext cx="8642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“Я” мен “ Ю” дыбысын салыстыру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2275" y="3357563"/>
            <a:ext cx="2879725" cy="287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800" dirty="0"/>
              <a:t>Я</a:t>
            </a:r>
            <a:endParaRPr lang="ru-RU" sz="8800" dirty="0"/>
          </a:p>
        </p:txBody>
      </p:sp>
      <p:sp>
        <p:nvSpPr>
          <p:cNvPr id="5" name="Овал 4"/>
          <p:cNvSpPr/>
          <p:nvPr/>
        </p:nvSpPr>
        <p:spPr>
          <a:xfrm>
            <a:off x="4572000" y="3357563"/>
            <a:ext cx="2879725" cy="287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800" dirty="0"/>
              <a:t>Ю</a:t>
            </a:r>
            <a:endParaRPr lang="ru-RU" sz="8800" dirty="0"/>
          </a:p>
        </p:txBody>
      </p:sp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46291">
            <a:off x="-55744" y="2882954"/>
            <a:ext cx="2276279" cy="177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55849">
            <a:off x="7057476" y="2930504"/>
            <a:ext cx="1976383" cy="1495435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1514" name="Picture 7" descr="Рисунок (226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052736"/>
            <a:ext cx="2952328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1029</TotalTime>
  <Words>353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№ 9 жалпы білім беретін орта мектеп</vt:lpstr>
      <vt:lpstr>Мақсаты: “Ю” дыбысы мен әрпін меңгерту; “Ю” әрпінің айтылуы мен жазылуын; “Ю” әрпінен соң “у” жазылмайтындығын түсіндіру;  “Ю” дыбысы дауысты, қосарлы дыбыс екендігіне көз жеткізу Дамытушылығы: Оқушылардың ой-өрісін, қиялын, байланыстырып сөйлеу тіл байлығын, сөздік қорларын дамыту Тәрбиелік мәні: Қазақтың ұлттық салт-дәстүрін сақтауға тәрбиелеу; Сауатты, көркем, шапшаң, әдемі жазуға насихаттау</vt:lpstr>
      <vt:lpstr>Слайд 3</vt:lpstr>
      <vt:lpstr>Слайд 4</vt:lpstr>
      <vt:lpstr>Слайд 5</vt:lpstr>
      <vt:lpstr>Слайд 6</vt:lpstr>
      <vt:lpstr>Оқулықпен жұмыс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9 жалпы білім беретін орта мектеп</dc:title>
  <dc:creator>Администратор</dc:creator>
  <cp:lastModifiedBy>Администратор</cp:lastModifiedBy>
  <cp:revision>36</cp:revision>
  <dcterms:created xsi:type="dcterms:W3CDTF">2013-11-21T13:22:28Z</dcterms:created>
  <dcterms:modified xsi:type="dcterms:W3CDTF">2013-11-25T13:59:14Z</dcterms:modified>
</cp:coreProperties>
</file>