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8" r:id="rId3"/>
    <p:sldId id="268" r:id="rId4"/>
    <p:sldId id="257" r:id="rId5"/>
    <p:sldId id="259" r:id="rId6"/>
    <p:sldId id="270" r:id="rId7"/>
    <p:sldId id="271" r:id="rId8"/>
    <p:sldId id="27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99"/>
    <a:srgbClr val="FF0066"/>
    <a:srgbClr val="66FF33"/>
    <a:srgbClr val="FF3399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DD53-5475-40AF-BB29-7DE5D2DD5E2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24B81-375F-4E9B-8FDC-A5B3E5D9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4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4B81-375F-4E9B-8FDC-A5B3E5D92F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8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4B81-375F-4E9B-8FDC-A5B3E5D92F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2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7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6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4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8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2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8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4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97BC-5AEF-4AF7-B99A-5465295CA8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1196-4BBE-4794-97E1-C9445382D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hyperlink" Target="&#1089;&#1077;&#1088;&#1075;&#1110;&#1090;&#1091;%20&#1082;&#1077;&#1079;&#1077;&#1187;&#1110;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../&#1058;&#1072;&#1083;&#1072;&#1085;&#1090;&#1090;&#1099;%20&#1078;&#1241;&#1085;&#1077;%20&#1076;&#1072;&#1088;&#1099;&#1085;&#1076;&#1099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&#1086;&#1073;&#1083;%20&#1092;&#1086;&#1088;&#1084;&#1072;%20&#1073;&#1072;&#1171;&#1072;&#1083;&#1072;&#1091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2924944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Орта мерзімді жоспар</a:t>
            </a:r>
            <a:endParaRPr lang="ru-RU" sz="2800" b="1" i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41770"/>
              </p:ext>
            </p:extLst>
          </p:nvPr>
        </p:nvGraphicFramePr>
        <p:xfrm>
          <a:off x="179512" y="3645024"/>
          <a:ext cx="8964488" cy="3041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"/>
                <a:gridCol w="936104"/>
                <a:gridCol w="1080120"/>
                <a:gridCol w="1800200"/>
                <a:gridCol w="1258069"/>
                <a:gridCol w="1118195"/>
                <a:gridCol w="1584176"/>
                <a:gridCol w="971600"/>
              </a:tblGrid>
              <a:tr h="446508">
                <a:tc>
                  <a:txBody>
                    <a:bodyPr/>
                    <a:lstStyle/>
                    <a:p>
                      <a:pPr algn="ctr"/>
                      <a:endParaRPr lang="kk-KZ" sz="9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Сабақтың тақырыбы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 мақсаты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Оқытудың белсенді стратегиялары және әдіс-тәсілдері 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 нәтижелері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Жоспарланған бағалау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Оқушылардың сабаққа қатысуы 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Ресурстар</a:t>
                      </a:r>
                      <a:endParaRPr lang="ru-RU" sz="9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060">
                <a:tc>
                  <a:txBody>
                    <a:bodyPr/>
                    <a:lstStyle/>
                    <a:p>
                      <a:endParaRPr lang="kk-KZ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kk-KZ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Ауыз қуысында астың</a:t>
                      </a:r>
                      <a:r>
                        <a:rPr lang="kk-KZ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қорытылуы және сілекей бездері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Ауыз қуысында астың қорытылуы осы физиологиялық процестегі ферменттердің рөлі, тістің, тілдің құрылысы мен ас қорытудағы маңызы, жұту әрекетін білу</a:t>
                      </a:r>
                      <a:endParaRPr lang="ru-RU" sz="9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Диалогтік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оқыту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тәсілі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;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Сыни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тұрғыдан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ойлауға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үйрету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;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Оқыту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үшін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бағалау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оқуды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бағалау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Оқытуда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АКТ-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пайдалану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;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Оқушылардың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жас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ерекшеліктеріне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сәйкес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оқыту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Талантты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және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дарынды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балаларды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оқыту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Ауыз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қуысында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астың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қорытылуын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тістің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тілдің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құрылысы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мен ас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қорытудың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маңызын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түсіну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Оқушылар сабақ үдерісіне түгел қатыстыру. Бағалау бетшесі арқылы оқушыларды бағалау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Топтық жұмыс, жұптық жұмыс, жеке жұмыс арқылы оқушылар сабаққа түгел қатыстыру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Мұғалім  ақпарат береді. Жигсо әдісі арқылы балалар бір-біріне білім береді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Power Point</a:t>
                      </a:r>
                    </a:p>
                    <a:p>
                      <a:r>
                        <a:rPr lang="kk-KZ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оқулық </a:t>
                      </a:r>
                    </a:p>
                    <a:p>
                      <a:r>
                        <a:rPr lang="kk-KZ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 сынып биология Р.Әлімқұлова, Р.Сәтімбеков</a:t>
                      </a:r>
                    </a:p>
                    <a:p>
                      <a:r>
                        <a:rPr lang="kk-KZ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736">
                <a:tc gridSpan="8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135528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 қорыту жүйесі тарауында </a:t>
            </a:r>
          </a:p>
          <a:p>
            <a:pPr lvl="0" algn="ctr"/>
            <a:r>
              <a:rPr lang="kk-K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интерактивті сабақ өткізу арқылы </a:t>
            </a:r>
          </a:p>
          <a:p>
            <a:pPr lvl="0" algn="ctr"/>
            <a:r>
              <a:rPr lang="kk-K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 өзара әрекеттестік </a:t>
            </a:r>
          </a:p>
          <a:p>
            <a:pPr lvl="0"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дағдысын </a:t>
            </a:r>
            <a:r>
              <a:rPr lang="kk-K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kk-KZ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-1844" y="65202"/>
            <a:ext cx="3491880" cy="131454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Қызылқоға ауданы</a:t>
            </a:r>
          </a:p>
          <a:p>
            <a:pPr lvl="0" algn="ctr">
              <a:spcBef>
                <a:spcPct val="20000"/>
              </a:spcBef>
            </a:pP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Миялы селосы</a:t>
            </a:r>
          </a:p>
          <a:p>
            <a:pPr lvl="0" algn="ctr">
              <a:spcBef>
                <a:spcPct val="20000"/>
              </a:spcBef>
            </a:pP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 мектеп-гимназиясы</a:t>
            </a:r>
          </a:p>
          <a:p>
            <a:pPr lvl="0" algn="ctr">
              <a:spcBef>
                <a:spcPct val="20000"/>
              </a:spcBef>
            </a:pP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 пәнінің ІІ санатты  мұғалімі</a:t>
            </a:r>
          </a:p>
          <a:p>
            <a:pPr lvl="0" algn="ctr">
              <a:spcBef>
                <a:spcPct val="20000"/>
              </a:spcBef>
            </a:pP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Берденқұлов Нұрлан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199806"/>
            <a:ext cx="1367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lvl="0"/>
            <a: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сынып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55556" y="1844824"/>
            <a:ext cx="5977600" cy="648072"/>
            <a:chOff x="1812344" y="272448"/>
            <a:chExt cx="5977600" cy="648072"/>
          </a:xfrm>
        </p:grpSpPr>
        <p:sp>
          <p:nvSpPr>
            <p:cNvPr id="2" name="Блок-схема: подготовка 1"/>
            <p:cNvSpPr/>
            <p:nvPr/>
          </p:nvSpPr>
          <p:spPr>
            <a:xfrm>
              <a:off x="1812344" y="272448"/>
              <a:ext cx="5977600" cy="648072"/>
            </a:xfrm>
            <a:prstGeom prst="flowChartPreparation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22" name="TextBox 1"/>
            <p:cNvSpPr txBox="1">
              <a:spLocks noChangeArrowheads="1"/>
            </p:cNvSpPr>
            <p:nvPr/>
          </p:nvSpPr>
          <p:spPr bwMode="auto">
            <a:xfrm>
              <a:off x="3254465" y="350917"/>
              <a:ext cx="4170360" cy="49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i="1" dirty="0" err="1">
                  <a:solidFill>
                    <a:srgbClr val="F00000"/>
                  </a:solidFill>
                  <a:latin typeface="Times New Roman" pitchFamily="18" charset="0"/>
                </a:rPr>
                <a:t>Сабақтың</a:t>
              </a:r>
              <a:r>
                <a:rPr lang="ru-RU" sz="2000" b="1" i="1" dirty="0">
                  <a:solidFill>
                    <a:srgbClr val="F0000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F00000"/>
                  </a:solidFill>
                  <a:latin typeface="Times New Roman" pitchFamily="18" charset="0"/>
                </a:rPr>
                <a:t>ерекшелігі</a:t>
              </a:r>
              <a:r>
                <a:rPr lang="ru-RU" sz="2000" b="1" i="1" dirty="0">
                  <a:solidFill>
                    <a:srgbClr val="F00000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07712" y="2885232"/>
            <a:ext cx="8450675" cy="3747030"/>
            <a:chOff x="407712" y="2885232"/>
            <a:chExt cx="8450675" cy="3747030"/>
          </a:xfrm>
          <a:solidFill>
            <a:srgbClr val="66FF33"/>
          </a:solidFill>
        </p:grpSpPr>
        <p:sp>
          <p:nvSpPr>
            <p:cNvPr id="3" name="Блок-схема: несколько документов 2"/>
            <p:cNvSpPr/>
            <p:nvPr/>
          </p:nvSpPr>
          <p:spPr>
            <a:xfrm>
              <a:off x="407712" y="2885232"/>
              <a:ext cx="8450675" cy="3747030"/>
            </a:xfrm>
            <a:prstGeom prst="flowChartMultidocumen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590254" y="3830192"/>
              <a:ext cx="6981839" cy="4643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Оқушылар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өз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бетімен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жұмыс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жасауға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дағдыланады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590253" y="4284240"/>
              <a:ext cx="6834571" cy="4643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Оқушылар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сабаққа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шынайы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түрде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белсене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қатысады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;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530007" y="4764856"/>
              <a:ext cx="6894817" cy="4643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i="1" dirty="0" smtClean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 smtClean="0">
                  <a:solidFill>
                    <a:srgbClr val="000040"/>
                  </a:solidFill>
                  <a:latin typeface="Times New Roman" pitchFamily="18" charset="0"/>
                </a:rPr>
                <a:t>Оқушылардың</a:t>
              </a:r>
              <a:r>
                <a:rPr lang="ru-RU" sz="2000" b="1" i="1" dirty="0" smtClean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пәнге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деген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қызығушылығы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артады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590253" y="5229200"/>
              <a:ext cx="6981839" cy="4643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Оқушылар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өз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бетімен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жұмыс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жасауға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40"/>
                  </a:solidFill>
                  <a:latin typeface="Times New Roman" pitchFamily="18" charset="0"/>
                </a:rPr>
                <a:t>дағдыланады</a:t>
              </a:r>
              <a:r>
                <a:rPr lang="ru-RU" sz="2000" b="1" i="1" dirty="0">
                  <a:solidFill>
                    <a:srgbClr val="00004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6" name="Горизонтальный свиток 5"/>
          <p:cNvSpPr/>
          <p:nvPr/>
        </p:nvSpPr>
        <p:spPr>
          <a:xfrm>
            <a:off x="407712" y="0"/>
            <a:ext cx="8450675" cy="1700808"/>
          </a:xfrm>
          <a:prstGeom prst="horizont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«Сапалы қоғам – саналы азаматтарымен және білімді де тәрбиелі жастарымен мықты»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Қ.Р. Президенті Н.Ә.Назарбаев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260648"/>
            <a:ext cx="8496944" cy="6597352"/>
            <a:chOff x="323528" y="260648"/>
            <a:chExt cx="8496944" cy="6597352"/>
          </a:xfrm>
        </p:grpSpPr>
        <p:sp>
          <p:nvSpPr>
            <p:cNvPr id="2" name="Горизонтальный свиток 1"/>
            <p:cNvSpPr/>
            <p:nvPr/>
          </p:nvSpPr>
          <p:spPr>
            <a:xfrm>
              <a:off x="323528" y="1052736"/>
              <a:ext cx="8496944" cy="5805264"/>
            </a:xfrm>
            <a:prstGeom prst="horizontalScroll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k-KZ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Оқушылармен амандасу. </a:t>
              </a:r>
              <a:r>
                <a:rPr lang="kk-KZ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kk-KZ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Тренинг (</a:t>
              </a:r>
              <a:r>
                <a:rPr lang="kk-KZ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сабақ басталарда оқушыларға психологиялық дайындық жасаймын</a:t>
              </a:r>
              <a:r>
                <a:rPr lang="kk-KZ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285750" indent="-285750">
                <a:buFontTx/>
                <a:buChar char="-"/>
              </a:pPr>
              <a:r>
                <a:rPr lang="kk-KZ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Менің көңіл – күйім жақсы;</a:t>
              </a:r>
            </a:p>
            <a:p>
              <a:pPr marL="285750" indent="-285750">
                <a:buFontTx/>
                <a:buChar char="-"/>
              </a:pPr>
              <a:r>
                <a:rPr lang="kk-KZ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Мен сабақты жылдам орындаймын;</a:t>
              </a:r>
            </a:p>
            <a:p>
              <a:pPr marL="285750" indent="-285750">
                <a:buFontTx/>
                <a:buChar char="-"/>
              </a:pPr>
              <a:r>
                <a:rPr lang="kk-KZ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Мен сабақты жақсы оқимын;</a:t>
              </a:r>
            </a:p>
            <a:p>
              <a:pPr marL="285750" indent="-285750">
                <a:buFontTx/>
                <a:buChar char="-"/>
              </a:pPr>
              <a:r>
                <a:rPr lang="kk-KZ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Менің тәртібім жақсы т.б.</a:t>
              </a:r>
              <a:endPara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Облако 3"/>
            <p:cNvSpPr/>
            <p:nvPr/>
          </p:nvSpPr>
          <p:spPr>
            <a:xfrm>
              <a:off x="323528" y="260648"/>
              <a:ext cx="7560840" cy="1224136"/>
            </a:xfrm>
            <a:prstGeom prst="cloud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Ұйымдастыру бөлімі:</a:t>
              </a:r>
              <a:endPara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83713"/>
            <a:ext cx="3766763" cy="277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969482"/>
              </p:ext>
            </p:extLst>
          </p:nvPr>
        </p:nvGraphicFramePr>
        <p:xfrm>
          <a:off x="0" y="764704"/>
          <a:ext cx="4536504" cy="51271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45675"/>
                <a:gridCol w="1906811"/>
                <a:gridCol w="138401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Күні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Сыныбы:</a:t>
                      </a:r>
                      <a:r>
                        <a:rPr lang="kk-K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kk-KZ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бақтың атауы: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Ауыз қуысында астың қорытылуы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Сілтеме: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 8 сынып  Р.Әлімқұлова, </a:t>
                      </a: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Р.Сәтімбеков және Е.Очкур,Л.Аманжолова,</a:t>
                      </a:r>
                      <a:r>
                        <a:rPr lang="kk-KZ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Р.Жұмабаева</a:t>
                      </a: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ресурстар презентация, макеттер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Жалпы мақсаты: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Ауыз қуысында астың қорытылуы осы физиологиялық процестегі ферменттердің рөлі, тістің, тілдің құрылысы мен ас қорытудағы маңызы, жұту әрекетін білу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Оқыту нәтижесі: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Ауыз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қуысында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астың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қорытылуын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тістің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тілдің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құрылысы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 ас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қорытудың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маңызын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түсіну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Негізгі идеялар: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Жалпы ас қорытуды біледі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Дереккөздер: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Оқулық,электронды оқулық, парақшалар,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www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google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kz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Тапсырмалар: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Биологиялық диктант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«Жигсо» стратегиясы</a:t>
                      </a:r>
                      <a:r>
                        <a:rPr lang="kk-KZ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«Топтастыру» стратегиясы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«Хаттар» стратегиясы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«Ортадағы қаламсап» стратегиясы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Венн диаграмасы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Кейінгі тапсырмалар: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Вертикальный свиток 2"/>
          <p:cNvSpPr/>
          <p:nvPr/>
        </p:nvSpPr>
        <p:spPr>
          <a:xfrm>
            <a:off x="5076056" y="260648"/>
            <a:ext cx="3960440" cy="2016224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Ауыз қуысында астың қорытылуы осы физиологиялық процестегі ферменттердің рөлі, тістің, тілдің құрылысымен ас қорытудағы маңызын білу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3342"/>
            <a:ext cx="459105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0"/>
            <a:ext cx="43275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0"/>
            <a:ext cx="44989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65770"/>
              </p:ext>
            </p:extLst>
          </p:nvPr>
        </p:nvGraphicFramePr>
        <p:xfrm>
          <a:off x="4544153" y="4744974"/>
          <a:ext cx="4629578" cy="1542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5307"/>
                <a:gridCol w="707288"/>
                <a:gridCol w="691236"/>
                <a:gridCol w="502717"/>
                <a:gridCol w="565557"/>
                <a:gridCol w="494094"/>
                <a:gridCol w="574180"/>
                <a:gridCol w="439878"/>
                <a:gridCol w="419321"/>
              </a:tblGrid>
              <a:tr h="416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Аты- жөні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тапсырмасы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 балл)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Жигсо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 балл)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Топтастыру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 балл)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Хаттар стратегиясы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Ортадағы</a:t>
                      </a:r>
                      <a:endParaRPr lang="ru-RU" sz="7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қаламсап</a:t>
                      </a:r>
                      <a:endParaRPr lang="ru-RU" sz="7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(5 балл)</a:t>
                      </a:r>
                      <a:endParaRPr lang="ru-RU" sz="7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Жалпы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Ұпайы</a:t>
                      </a: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Баға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25425" y="80253"/>
            <a:ext cx="6791325" cy="573087"/>
            <a:chOff x="1043608" y="-17174"/>
            <a:chExt cx="6791325" cy="5730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1901"/>
              <a:ext cx="6791325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043" y="-17174"/>
              <a:ext cx="3298825" cy="5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Горизонтальный свиток 1"/>
          <p:cNvSpPr/>
          <p:nvPr/>
        </p:nvSpPr>
        <p:spPr>
          <a:xfrm>
            <a:off x="107504" y="653340"/>
            <a:ext cx="8856984" cy="6204660"/>
          </a:xfrm>
          <a:prstGeom prst="horizont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Биологиялық диктант</a:t>
            </a:r>
          </a:p>
          <a:p>
            <a:endParaRPr lang="kk-KZ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................ – түтік пішінді қуыс, бұлшықетті мүше;</a:t>
            </a:r>
          </a:p>
          <a:p>
            <a:pPr marL="342900" indent="-342900">
              <a:buAutoNum type="arabicPeriod"/>
            </a:pPr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Ұзындығы 25 см-дей болатын іші қуыс бұлшықетті мүше.............;</a:t>
            </a:r>
          </a:p>
          <a:p>
            <a:pPr marL="342900" indent="-342900">
              <a:buAutoNum type="arabicPeriod"/>
            </a:pPr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Ересек адамда жұтқыншақтың ұзындығы шамамен ............см болады;</a:t>
            </a:r>
          </a:p>
          <a:p>
            <a:pPr marL="342900" indent="-342900">
              <a:buAutoNum type="arabicPeriod"/>
            </a:pPr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Тоқ ішектің ұзындығы .................. </a:t>
            </a:r>
            <a:r>
              <a:rPr lang="kk-K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етр;</a:t>
            </a:r>
          </a:p>
          <a:p>
            <a:pPr marL="342900" indent="-342900">
              <a:buAutoNum type="arabicPeriod"/>
            </a:pPr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Адамның тәулігіне қажетті су мөлшері ................ литр.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5157192"/>
            <a:ext cx="5112568" cy="1584176"/>
          </a:xfrm>
          <a:prstGeom prst="roundRect">
            <a:avLst/>
          </a:prstGeom>
          <a:solidFill>
            <a:srgbClr val="66FF3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k-KZ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Жұтқыншақ</a:t>
            </a:r>
          </a:p>
          <a:p>
            <a:pPr marL="342900" indent="-342900" algn="ctr">
              <a:buAutoNum type="arabicPeriod"/>
            </a:pPr>
            <a:r>
              <a:rPr lang="kk-KZ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Өңеш</a:t>
            </a:r>
          </a:p>
          <a:p>
            <a:pPr marL="342900" indent="-342900" algn="ctr">
              <a:buAutoNum type="arabicPeriod"/>
            </a:pPr>
            <a:r>
              <a:rPr lang="kk-KZ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11-13 см</a:t>
            </a:r>
          </a:p>
          <a:p>
            <a:pPr marL="342900" indent="-342900" algn="ctr">
              <a:buAutoNum type="arabicPeriod"/>
            </a:pPr>
            <a:r>
              <a:rPr lang="kk-KZ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1,5-2 метр</a:t>
            </a:r>
          </a:p>
          <a:p>
            <a:pPr marL="342900" indent="-342900" algn="ctr">
              <a:buAutoNum type="arabicPeriod"/>
            </a:pPr>
            <a:r>
              <a:rPr lang="kk-KZ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1,5-2,5 л</a:t>
            </a:r>
            <a:endParaRPr lang="ru-RU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489782" y="0"/>
            <a:ext cx="3794185" cy="732766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683568" y="2708920"/>
            <a:ext cx="6048672" cy="626368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 сабақ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9783" y="3684921"/>
            <a:ext cx="8424936" cy="936104"/>
          </a:xfrm>
          <a:prstGeom prst="flowChartAlternateProcess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«Жигсо» </a:t>
            </a: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стратегиясы бойынша тапсырма: </a:t>
            </a:r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 жаңа тақырыпты өз топтарында талқылап, келесі топқа барып таныстырады.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07399" y="4869160"/>
            <a:ext cx="8712967" cy="1798387"/>
          </a:xfrm>
          <a:prstGeom prst="vertic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топ     </a:t>
            </a:r>
            <a:r>
              <a:rPr lang="kk-KZ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Шайнау</a:t>
            </a:r>
          </a:p>
          <a:p>
            <a:pPr algn="ctr"/>
            <a:r>
              <a:rPr lang="kk-KZ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 топ    </a:t>
            </a:r>
            <a:r>
              <a:rPr lang="kk-K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Сілекей бездері, тіл</a:t>
            </a:r>
          </a:p>
          <a:p>
            <a:pPr algn="ctr"/>
            <a:r>
              <a:rPr lang="kk-K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 топ    </a:t>
            </a:r>
            <a:r>
              <a:rPr lang="kk-KZ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Жұту, сілекей бездерінің реттелуі</a:t>
            </a:r>
            <a:endParaRPr lang="ru-RU" sz="24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298" y="166328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Мағынаны тану бөлімі: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45824" y="512618"/>
            <a:ext cx="8496394" cy="2340318"/>
          </a:xfrm>
          <a:prstGeom prst="horizontalScroll">
            <a:avLst/>
          </a:prstGeom>
          <a:solidFill>
            <a:srgbClr val="66FF3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Білімдінің сөзімен бұзу оңай торды да,</a:t>
            </a:r>
          </a:p>
          <a:p>
            <a:pPr algn="ctr"/>
            <a:r>
              <a:rPr lang="kk-KZ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Ақыл сөзді  сіңірсең, жоғалмайтын сол мұра</a:t>
            </a:r>
          </a:p>
          <a:p>
            <a:pPr algn="ctr"/>
            <a:r>
              <a:rPr lang="kk-KZ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kk-KZ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М.Қашқари</a:t>
            </a:r>
          </a:p>
          <a:p>
            <a:pPr algn="ctr"/>
            <a:r>
              <a:rPr lang="kk-KZ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Білмеген масқара емес, білгісі келмеген ұяттырақ...</a:t>
            </a:r>
          </a:p>
          <a:p>
            <a:pPr algn="ctr"/>
            <a:r>
              <a:rPr lang="kk-KZ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Сократ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611560" y="260648"/>
            <a:ext cx="8280920" cy="864096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«Топтастыру» стратегиясы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55206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топ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1501373"/>
            <a:ext cx="127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 топ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155679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 топ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467544" y="2488169"/>
            <a:ext cx="2232248" cy="2232248"/>
          </a:xfrm>
          <a:prstGeom prst="star6">
            <a:avLst/>
          </a:prstGeom>
          <a:solidFill>
            <a:srgbClr val="66FF33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ШАЙНАУ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3491880" y="2439233"/>
            <a:ext cx="2232248" cy="2232248"/>
          </a:xfrm>
          <a:prstGeom prst="star6">
            <a:avLst/>
          </a:prstGeom>
          <a:solidFill>
            <a:srgbClr val="66FF33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6-конечная звезда 15"/>
          <p:cNvSpPr/>
          <p:nvPr/>
        </p:nvSpPr>
        <p:spPr>
          <a:xfrm>
            <a:off x="6300192" y="2488169"/>
            <a:ext cx="2232248" cy="2232248"/>
          </a:xfrm>
          <a:prstGeom prst="star6">
            <a:avLst/>
          </a:prstGeom>
          <a:solidFill>
            <a:srgbClr val="66FF3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ТІС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67544" y="4378036"/>
            <a:ext cx="7920880" cy="2479964"/>
          </a:xfrm>
          <a:prstGeom prst="horizont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«Хаттар» стратегиясы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Мұғалім сөзі.  «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Артық болмас білгенің, көкірекке түйгенің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kk-KZ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пульпа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-тістің энергетикалық орталығы, </a:t>
            </a:r>
            <a:r>
              <a:rPr lang="kk-KZ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кариес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-тісжиегі, </a:t>
            </a:r>
            <a:r>
              <a:rPr lang="kk-KZ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пульпит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-кариестен соң п.б. тіс ауруы, </a:t>
            </a:r>
            <a:r>
              <a:rPr lang="kk-KZ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периодонтит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-тістің құрттап зақымдануы, </a:t>
            </a:r>
            <a:r>
              <a:rPr lang="kk-KZ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пародонт ауруы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-тістегі ұлпалардың қабынуы, </a:t>
            </a:r>
            <a:r>
              <a:rPr lang="kk-KZ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гингивит</a:t>
            </a: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-тістің қызыл етінің қабынуы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C:\Users\Пользователь\Desktop\практика фото\100_0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122" b="20130"/>
          <a:stretch/>
        </p:blipFill>
        <p:spPr bwMode="auto">
          <a:xfrm>
            <a:off x="3178543" y="2525073"/>
            <a:ext cx="2498882" cy="1863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Пользователь\Desktop\практика фото\100_03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9"/>
          <a:stretch/>
        </p:blipFill>
        <p:spPr bwMode="auto">
          <a:xfrm>
            <a:off x="6000476" y="2496182"/>
            <a:ext cx="2531964" cy="1881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обл сабак фото\GEDC03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/>
        </p:blipFill>
        <p:spPr bwMode="auto">
          <a:xfrm>
            <a:off x="367847" y="2525073"/>
            <a:ext cx="2547969" cy="185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66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251520" y="190568"/>
            <a:ext cx="2196244" cy="461665"/>
          </a:xfrm>
          <a:prstGeom prst="flowChartTerminator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90568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kk-KZ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өрнегі</a:t>
            </a:r>
            <a:endParaRPr lang="ru-RU" sz="24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275856" y="113138"/>
            <a:ext cx="5256584" cy="1011606"/>
          </a:xfrm>
          <a:prstGeom prst="foldedCorner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3         2          1         2         2         1        2       3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23" y="744885"/>
            <a:ext cx="4718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012160" y="421400"/>
            <a:ext cx="0" cy="703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5123" y="773072"/>
            <a:ext cx="2359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28184" y="773072"/>
            <a:ext cx="20349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2634" y="1271177"/>
            <a:ext cx="852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"/>
              <a:tabLst>
                <a:tab pos="3543300" algn="l"/>
              </a:tabLst>
            </a:pP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«Ортадағы қаламсап» </a:t>
            </a:r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стратегиясы: </a:t>
            </a: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</a:t>
            </a:r>
            <a:r>
              <a:rPr lang="kk-KZ" b="1" dirty="0" smtClean="0">
                <a:latin typeface="Times New Roman"/>
                <a:ea typeface="Times New Roman"/>
              </a:rPr>
              <a:t>(</a:t>
            </a:r>
            <a:r>
              <a:rPr lang="kk-KZ" b="1" dirty="0">
                <a:latin typeface="Times New Roman"/>
                <a:ea typeface="Times New Roman"/>
              </a:rPr>
              <a:t>Дарынды оқушыларды анықтау)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15" y="1639943"/>
            <a:ext cx="86324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І-топ:</a:t>
            </a:r>
          </a:p>
          <a:p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Адамда ас қорыту жолының ұзындығы? (8-10 см)</a:t>
            </a:r>
          </a:p>
          <a:p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Майлар құрамындағы витаминдер : (А,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E.K</a:t>
            </a: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Адам организмінде дене массасының қанша пайызы су? (60-65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kk-KZ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ІІ-топ:</a:t>
            </a: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Көмірсуларға деген тәуліктік қажетсіну: (400-500 г)</a:t>
            </a: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Қоректік заттар дегеніміз не? (нәруыз, май, көмірсулар, минералды тұздар, </a:t>
            </a:r>
          </a:p>
          <a:p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су және витаминдер)</a:t>
            </a:r>
          </a:p>
          <a:p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Сфинктер түзеді (сақина тәрізді бұлшықеттер асқазанның ұлтабарға өтетін</a:t>
            </a:r>
          </a:p>
          <a:p>
            <a:r>
              <a:rPr lang="kk-K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орнында) </a:t>
            </a:r>
          </a:p>
          <a:p>
            <a:r>
              <a:rPr lang="kk-KZ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ІІІ-топ</a:t>
            </a: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 ішек бүрлерінің жалпы мөлшері (4 млн-ға жетеді)</a:t>
            </a: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Ең ірі без, массасы және секреті (бауыр, 1500 г, өт)</a:t>
            </a:r>
          </a:p>
          <a:p>
            <a:pPr marL="342900" indent="-342900">
              <a:buAutoNum type="arabicPeriod"/>
            </a:pP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Соқырішектің құрт тәрізді өсіндісінің ұзындығы (8-15 см)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7482" r="18269" b="12784"/>
          <a:stretch/>
        </p:blipFill>
        <p:spPr bwMode="auto">
          <a:xfrm>
            <a:off x="2987824" y="5566353"/>
            <a:ext cx="1868697" cy="1222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8996" r="17949" b="13353"/>
          <a:stretch/>
        </p:blipFill>
        <p:spPr bwMode="auto">
          <a:xfrm>
            <a:off x="6926893" y="4166446"/>
            <a:ext cx="1979713" cy="14651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8996" r="18056" b="14300"/>
          <a:stretch/>
        </p:blipFill>
        <p:spPr bwMode="auto">
          <a:xfrm>
            <a:off x="5025643" y="5551080"/>
            <a:ext cx="1973033" cy="1237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72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типовой процесс 6"/>
          <p:cNvSpPr/>
          <p:nvPr/>
        </p:nvSpPr>
        <p:spPr>
          <a:xfrm>
            <a:off x="107504" y="91805"/>
            <a:ext cx="4752528" cy="432048"/>
          </a:xfrm>
          <a:prstGeom prst="flowChartPredefinedProcess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Қорытындылау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78" y="1055779"/>
            <a:ext cx="1642775" cy="123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67788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І-топ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35696" y="908719"/>
            <a:ext cx="1440160" cy="1224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Ауыз қуысы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9" idx="7"/>
          </p:cNvCxnSpPr>
          <p:nvPr/>
        </p:nvCxnSpPr>
        <p:spPr>
          <a:xfrm flipV="1">
            <a:off x="3064949" y="908719"/>
            <a:ext cx="210907" cy="179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835696" y="2012142"/>
            <a:ext cx="216024" cy="15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123728" y="677887"/>
            <a:ext cx="132990" cy="320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48735" y="1978339"/>
            <a:ext cx="210907" cy="22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5856" y="1622636"/>
            <a:ext cx="360040" cy="24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475656" y="1496557"/>
            <a:ext cx="3721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0365" y="44705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ІІ-топ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180367" y="1139552"/>
            <a:ext cx="1440160" cy="1224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 қорыту жүйесі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416316" y="2192843"/>
            <a:ext cx="204211" cy="17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391094" y="1087990"/>
            <a:ext cx="229433" cy="18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892878" y="838121"/>
            <a:ext cx="7569" cy="24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900447" y="2363689"/>
            <a:ext cx="0" cy="345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796136" y="1727579"/>
            <a:ext cx="3625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620527" y="1775036"/>
            <a:ext cx="360040" cy="12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6158663" y="1087246"/>
            <a:ext cx="238956" cy="18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158663" y="2147019"/>
            <a:ext cx="237645" cy="216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5471" y="247808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ІІІ-топ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2127711" y="3007390"/>
            <a:ext cx="2381777" cy="11373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3657778" y="3004356"/>
            <a:ext cx="2381777" cy="11373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555776" y="257042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Күрек тіс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9487" y="261920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Азу тіс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ятно 1 50"/>
          <p:cNvSpPr/>
          <p:nvPr/>
        </p:nvSpPr>
        <p:spPr>
          <a:xfrm rot="21196874">
            <a:off x="3778182" y="4228296"/>
            <a:ext cx="2626535" cy="125549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Рефлексия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Горизонтальный свиток 48"/>
          <p:cNvSpPr/>
          <p:nvPr/>
        </p:nvSpPr>
        <p:spPr>
          <a:xfrm>
            <a:off x="251520" y="4437112"/>
            <a:ext cx="2902336" cy="576064"/>
          </a:xfrm>
          <a:prstGeom prst="horizont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тапсырма:</a:t>
            </a:r>
            <a:endParaRPr lang="ru-RU" sz="2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23528" y="5229200"/>
            <a:ext cx="2625207" cy="1512168"/>
          </a:xfrm>
          <a:prstGeom prst="round2Diag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Тіс гигиенасы туралы эссе жазу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13" descr="C:\Users\Пользователь\Desktop\практика фото\100_03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5"/>
          <a:stretch/>
        </p:blipFill>
        <p:spPr bwMode="auto">
          <a:xfrm>
            <a:off x="6762969" y="2623668"/>
            <a:ext cx="2137788" cy="1813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C:\Users\Пользователь\Desktop\практика фото\100_03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9"/>
          <a:stretch/>
        </p:blipFill>
        <p:spPr bwMode="auto">
          <a:xfrm>
            <a:off x="6547004" y="4650911"/>
            <a:ext cx="2454980" cy="153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Пользователь\Desktop\практика фото\Отсканировано 07.11.2012 22-26 (6)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2"/>
          <a:stretch/>
        </p:blipFill>
        <p:spPr bwMode="auto">
          <a:xfrm>
            <a:off x="4265310" y="5463772"/>
            <a:ext cx="2320535" cy="1338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772</Words>
  <Application>Microsoft Office PowerPoint</Application>
  <PresentationFormat>Экран (4:3)</PresentationFormat>
  <Paragraphs>191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PPENT</dc:creator>
  <cp:lastModifiedBy>PPENT</cp:lastModifiedBy>
  <cp:revision>30</cp:revision>
  <dcterms:created xsi:type="dcterms:W3CDTF">2013-03-22T05:40:47Z</dcterms:created>
  <dcterms:modified xsi:type="dcterms:W3CDTF">2013-03-25T07:06:05Z</dcterms:modified>
</cp:coreProperties>
</file>