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69" r:id="rId4"/>
    <p:sldId id="270" r:id="rId5"/>
    <p:sldId id="258" r:id="rId6"/>
    <p:sldId id="267" r:id="rId7"/>
    <p:sldId id="268" r:id="rId8"/>
    <p:sldId id="259" r:id="rId9"/>
    <p:sldId id="274" r:id="rId10"/>
    <p:sldId id="261" r:id="rId11"/>
    <p:sldId id="262" r:id="rId12"/>
    <p:sldId id="263" r:id="rId13"/>
    <p:sldId id="264" r:id="rId14"/>
    <p:sldId id="265" r:id="rId15"/>
    <p:sldId id="271" r:id="rId16"/>
    <p:sldId id="26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8161" autoAdjust="0"/>
  </p:normalViewPr>
  <p:slideViewPr>
    <p:cSldViewPr>
      <p:cViewPr varScale="1">
        <p:scale>
          <a:sx n="102" d="100"/>
          <a:sy n="102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D242EC-01E2-479E-A3BF-F276CB4808CF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790718-286B-4801-AC2F-53A3C3D4D28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790718-286B-4801-AC2F-53A3C3D4D287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FCCAD-0569-4762-98B3-318B5620E706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332CE-BF2A-4BE0-9154-D565C23815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FCCAD-0569-4762-98B3-318B5620E706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332CE-BF2A-4BE0-9154-D565C23815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FCCAD-0569-4762-98B3-318B5620E706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332CE-BF2A-4BE0-9154-D565C23815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FCCAD-0569-4762-98B3-318B5620E706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332CE-BF2A-4BE0-9154-D565C23815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FCCAD-0569-4762-98B3-318B5620E706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332CE-BF2A-4BE0-9154-D565C23815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FCCAD-0569-4762-98B3-318B5620E706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332CE-BF2A-4BE0-9154-D565C23815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FCCAD-0569-4762-98B3-318B5620E706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332CE-BF2A-4BE0-9154-D565C23815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FCCAD-0569-4762-98B3-318B5620E706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332CE-BF2A-4BE0-9154-D565C23815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FCCAD-0569-4762-98B3-318B5620E706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332CE-BF2A-4BE0-9154-D565C23815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FCCAD-0569-4762-98B3-318B5620E706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332CE-BF2A-4BE0-9154-D565C23815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FCCAD-0569-4762-98B3-318B5620E706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332CE-BF2A-4BE0-9154-D565C23815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FCCAD-0569-4762-98B3-318B5620E706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332CE-BF2A-4BE0-9154-D565C238150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gi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Beethoven.jpg?uselang=ru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CROLL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85786" y="285728"/>
            <a:ext cx="7715304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reflection blurRad="6350" stA="50000" endA="300" endPos="55000" dir="5400000" sy="-100000" algn="bl" rotWithShape="0"/>
          </a:effectLst>
          <a:scene3d>
            <a:camera prst="orthographicFront"/>
            <a:lightRig rig="threePt" dir="t"/>
          </a:scene3d>
          <a:sp3d>
            <a:bevelT prst="angle"/>
          </a:sp3d>
        </p:spPr>
      </p:pic>
      <p:sp>
        <p:nvSpPr>
          <p:cNvPr id="5" name="Прямоугольник 4"/>
          <p:cNvSpPr/>
          <p:nvPr/>
        </p:nvSpPr>
        <p:spPr>
          <a:xfrm>
            <a:off x="3071802" y="1071546"/>
            <a:ext cx="3500462" cy="46166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InflateTop">
              <a:avLst/>
            </a:prstTxWarp>
            <a:spAutoFit/>
          </a:bodyPr>
          <a:lstStyle/>
          <a:p>
            <a:pPr algn="ctr"/>
            <a:r>
              <a:rPr lang="kk-KZ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Әбілхан  Қастеев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43174" y="1857364"/>
            <a:ext cx="45626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400" b="1" dirty="0" smtClean="0"/>
              <a:t>Қазақстанның  Халық  суретшісі.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357422" y="2571744"/>
            <a:ext cx="50006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b="1" dirty="0" smtClean="0"/>
              <a:t>КСРО  және  Суретшілер  Одағының   мүшесі.</a:t>
            </a:r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214546" y="3571876"/>
            <a:ext cx="5429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b="1" dirty="0" smtClean="0"/>
              <a:t>Ш.Уәлиханов  атындағы  Мемлекеттік  сыйлықтың  лауреаты.</a:t>
            </a:r>
            <a:endParaRPr lang="ru-RU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214546" y="4572008"/>
            <a:ext cx="51435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b="1" dirty="0" smtClean="0"/>
              <a:t>Екі  мәрте   Еңбек  Қызыл   Ту  орденінің   иегері.</a:t>
            </a:r>
            <a:endParaRPr lang="ru-RU" sz="2400" b="1" dirty="0"/>
          </a:p>
        </p:txBody>
      </p:sp>
      <p:pic>
        <p:nvPicPr>
          <p:cNvPr id="11" name="Picture 27" descr="11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6858016" y="1428736"/>
            <a:ext cx="179070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 descr="1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00958" y="5143512"/>
            <a:ext cx="950913" cy="95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7" descr="11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142844" y="142852"/>
            <a:ext cx="179070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7" descr="11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-214346" y="1643050"/>
            <a:ext cx="179070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" descr="1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43834" y="3429000"/>
            <a:ext cx="950913" cy="95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 descr="1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3643314"/>
            <a:ext cx="950913" cy="95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3" y="357166"/>
            <a:ext cx="857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600" b="1" dirty="0" smtClean="0">
                <a:solidFill>
                  <a:srgbClr val="00B050"/>
                </a:solidFill>
              </a:rPr>
              <a:t>Табиғат  ән  құдіретіне  қалай  табынады?</a:t>
            </a:r>
            <a:endParaRPr lang="ru-RU" sz="3600" b="1" dirty="0">
              <a:solidFill>
                <a:srgbClr val="00B050"/>
              </a:solidFill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642910" y="1285860"/>
          <a:ext cx="8215369" cy="4786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259"/>
                <a:gridCol w="1803327"/>
                <a:gridCol w="1285884"/>
                <a:gridCol w="1500198"/>
                <a:gridCol w="2071701"/>
              </a:tblGrid>
              <a:tr h="103571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750632">
                <a:tc>
                  <a:txBody>
                    <a:bodyPr/>
                    <a:lstStyle/>
                    <a:p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928662" y="1571612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b="1" dirty="0" smtClean="0"/>
              <a:t>Жел</a:t>
            </a: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786050" y="1571612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b="1" dirty="0" smtClean="0"/>
              <a:t>Тау</a:t>
            </a:r>
            <a:endParaRPr lang="ru-RU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286248" y="1571612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/>
              <a:t> </a:t>
            </a:r>
            <a:r>
              <a:rPr lang="kk-KZ" b="1" dirty="0" smtClean="0"/>
              <a:t> </a:t>
            </a:r>
            <a:r>
              <a:rPr lang="kk-KZ" sz="2400" b="1" dirty="0" smtClean="0"/>
              <a:t>Өзен</a:t>
            </a:r>
            <a:endParaRPr lang="ru-RU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500694" y="1571612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/>
              <a:t>  </a:t>
            </a:r>
            <a:r>
              <a:rPr lang="kk-KZ" sz="2400" b="1" dirty="0" smtClean="0"/>
              <a:t> Ағаш</a:t>
            </a:r>
            <a:endParaRPr lang="ru-RU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572264" y="1571612"/>
            <a:ext cx="2761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/>
              <a:t>   </a:t>
            </a:r>
            <a:r>
              <a:rPr lang="kk-KZ" sz="2400" b="1" dirty="0" smtClean="0"/>
              <a:t>Жарық  дүние</a:t>
            </a:r>
            <a:endParaRPr lang="ru-RU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85786" y="2643182"/>
            <a:ext cx="14287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000" b="1" dirty="0" smtClean="0">
                <a:solidFill>
                  <a:srgbClr val="C00000"/>
                </a:solidFill>
              </a:rPr>
              <a:t>Сарнаған  жел  тына қалады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85984" y="2571744"/>
            <a:ext cx="1785950" cy="1357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000" b="1" dirty="0" smtClean="0">
                <a:solidFill>
                  <a:srgbClr val="C00000"/>
                </a:solidFill>
              </a:rPr>
              <a:t>Қаратаудың  көкірегі  қарс  айырылып,аһ ұрады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071934" y="2786058"/>
            <a:ext cx="1357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000" b="1" dirty="0" smtClean="0">
                <a:solidFill>
                  <a:srgbClr val="C00000"/>
                </a:solidFill>
              </a:rPr>
              <a:t>Ағысын   тоқтатады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57818" y="2428868"/>
            <a:ext cx="17145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000" b="1" dirty="0" smtClean="0">
                <a:solidFill>
                  <a:srgbClr val="C00000"/>
                </a:solidFill>
              </a:rPr>
              <a:t>Жапырағын</a:t>
            </a:r>
          </a:p>
          <a:p>
            <a:r>
              <a:rPr lang="kk-KZ" sz="2000" b="1" dirty="0">
                <a:solidFill>
                  <a:srgbClr val="C00000"/>
                </a:solidFill>
              </a:rPr>
              <a:t>ж</a:t>
            </a:r>
            <a:r>
              <a:rPr lang="kk-KZ" sz="2000" b="1" dirty="0" smtClean="0">
                <a:solidFill>
                  <a:srgbClr val="C00000"/>
                </a:solidFill>
              </a:rPr>
              <a:t>айып, қай-</a:t>
            </a:r>
          </a:p>
          <a:p>
            <a:r>
              <a:rPr lang="kk-KZ" sz="2000" b="1" dirty="0">
                <a:solidFill>
                  <a:srgbClr val="C00000"/>
                </a:solidFill>
              </a:rPr>
              <a:t>ғ</a:t>
            </a:r>
            <a:r>
              <a:rPr lang="kk-KZ" sz="2000" b="1" dirty="0" smtClean="0">
                <a:solidFill>
                  <a:srgbClr val="C00000"/>
                </a:solidFill>
              </a:rPr>
              <a:t>ыға  оранады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000892" y="2643182"/>
            <a:ext cx="1806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000" b="1" dirty="0" smtClean="0">
                <a:solidFill>
                  <a:srgbClr val="C00000"/>
                </a:solidFill>
              </a:rPr>
              <a:t>Бар  дүниені</a:t>
            </a:r>
          </a:p>
          <a:p>
            <a:r>
              <a:rPr lang="kk-KZ" sz="2000" b="1" dirty="0">
                <a:solidFill>
                  <a:srgbClr val="C00000"/>
                </a:solidFill>
              </a:rPr>
              <a:t>т</a:t>
            </a:r>
            <a:r>
              <a:rPr lang="kk-KZ" sz="2000" b="1" dirty="0" smtClean="0">
                <a:solidFill>
                  <a:srgbClr val="C00000"/>
                </a:solidFill>
              </a:rPr>
              <a:t>үн  басады</a:t>
            </a:r>
            <a:endParaRPr lang="ru-RU" sz="2000" b="1" dirty="0">
              <a:solidFill>
                <a:srgbClr val="C00000"/>
              </a:solidFill>
            </a:endParaRPr>
          </a:p>
        </p:txBody>
      </p:sp>
      <p:pic>
        <p:nvPicPr>
          <p:cNvPr id="21" name="Picture 5" descr="fairyln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429264"/>
            <a:ext cx="9144000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/>
      <p:bldP spid="18" grpId="0"/>
      <p:bldP spid="19" grpId="0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8860" y="285728"/>
            <a:ext cx="39421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800" b="1" dirty="0" smtClean="0">
                <a:solidFill>
                  <a:srgbClr val="0070C0"/>
                </a:solidFill>
              </a:rPr>
              <a:t>Қарақұстың  аққұс  әнін</a:t>
            </a:r>
            <a:endParaRPr lang="ru-RU" sz="28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4349" y="1000108"/>
          <a:ext cx="8001056" cy="4714908"/>
        </p:xfrm>
        <a:graphic>
          <a:graphicData uri="http://schemas.openxmlformats.org/drawingml/2006/table">
            <a:tbl>
              <a:tblPr/>
              <a:tblGrid>
                <a:gridCol w="8001056"/>
              </a:tblGrid>
              <a:tr h="4714908">
                <a:tc>
                  <a:txBody>
                    <a:bodyPr/>
                    <a:lstStyle/>
                    <a:p>
                      <a:endParaRPr lang="ru-RU" dirty="0">
                        <a:ln w="190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0" name="Прямая соединительная линия 9"/>
          <p:cNvCxnSpPr/>
          <p:nvPr/>
        </p:nvCxnSpPr>
        <p:spPr>
          <a:xfrm rot="5400000">
            <a:off x="2143108" y="3357562"/>
            <a:ext cx="4714908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714348" y="1714488"/>
            <a:ext cx="8001056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000100" y="1142984"/>
            <a:ext cx="3357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 smtClean="0"/>
              <a:t>        </a:t>
            </a:r>
            <a:r>
              <a:rPr lang="kk-KZ" sz="2400" b="1" i="1" dirty="0" smtClean="0">
                <a:solidFill>
                  <a:srgbClr val="7030A0"/>
                </a:solidFill>
              </a:rPr>
              <a:t>Тыңдағанға дейінгі</a:t>
            </a:r>
            <a:endParaRPr lang="ru-RU" b="1" i="1" dirty="0">
              <a:solidFill>
                <a:srgbClr val="7030A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00628" y="1142984"/>
            <a:ext cx="3571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b="1" i="1" dirty="0" smtClean="0">
                <a:solidFill>
                  <a:srgbClr val="7030A0"/>
                </a:solidFill>
              </a:rPr>
              <a:t>Тыңдағаннан  кейінгі</a:t>
            </a:r>
            <a:endParaRPr lang="ru-RU" sz="2400" b="1" i="1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28662" y="2000240"/>
            <a:ext cx="3808824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000" b="1" dirty="0" smtClean="0">
                <a:solidFill>
                  <a:srgbClr val="002060"/>
                </a:solidFill>
              </a:rPr>
              <a:t>Көзін  жоюға   бел  байлайды, </a:t>
            </a:r>
          </a:p>
          <a:p>
            <a:r>
              <a:rPr lang="kk-KZ" sz="2000" b="1" dirty="0" smtClean="0">
                <a:solidFill>
                  <a:srgbClr val="002060"/>
                </a:solidFill>
              </a:rPr>
              <a:t>шап  беріп  ұстай  алып,қанды  </a:t>
            </a:r>
          </a:p>
          <a:p>
            <a:r>
              <a:rPr lang="kk-KZ" sz="2000" b="1" dirty="0" smtClean="0">
                <a:solidFill>
                  <a:srgbClr val="002060"/>
                </a:solidFill>
              </a:rPr>
              <a:t>тырнағы  бүріп  өлтіруге айналады.</a:t>
            </a:r>
          </a:p>
          <a:p>
            <a:r>
              <a:rPr lang="kk-KZ" sz="2000" b="1" dirty="0" smtClean="0">
                <a:solidFill>
                  <a:srgbClr val="002060"/>
                </a:solidFill>
              </a:rPr>
              <a:t>-енді  тырнағыма  ілінбе. Көрсем </a:t>
            </a:r>
          </a:p>
          <a:p>
            <a:r>
              <a:rPr lang="kk-KZ" sz="2000" b="1" dirty="0" smtClean="0">
                <a:solidFill>
                  <a:srgbClr val="002060"/>
                </a:solidFill>
              </a:rPr>
              <a:t>ән  айтқызбай  өлтіруге  ант етемін</a:t>
            </a:r>
            <a:r>
              <a:rPr lang="kk-KZ" dirty="0" smtClean="0"/>
              <a:t>. </a:t>
            </a:r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643438" y="2071678"/>
            <a:ext cx="44299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000" b="1" dirty="0" smtClean="0">
                <a:solidFill>
                  <a:srgbClr val="002060"/>
                </a:solidFill>
              </a:rPr>
              <a:t>Жан-жағына  қараса, өзі  де  </a:t>
            </a:r>
          </a:p>
          <a:p>
            <a:r>
              <a:rPr lang="kk-KZ" sz="2000" b="1" dirty="0" smtClean="0">
                <a:solidFill>
                  <a:srgbClr val="002060"/>
                </a:solidFill>
              </a:rPr>
              <a:t>егіліп,  еңкілдеп  жылап  отыр  екен</a:t>
            </a:r>
          </a:p>
          <a:p>
            <a:r>
              <a:rPr lang="kk-KZ" sz="2000" b="1" dirty="0" smtClean="0">
                <a:solidFill>
                  <a:srgbClr val="002060"/>
                </a:solidFill>
              </a:rPr>
              <a:t>Сен  азатсың!   Бар  ұш!</a:t>
            </a:r>
            <a:endParaRPr lang="ru-RU" sz="2000" b="1" dirty="0">
              <a:solidFill>
                <a:srgbClr val="002060"/>
              </a:solidFill>
            </a:endParaRPr>
          </a:p>
        </p:txBody>
      </p:sp>
      <p:pic>
        <p:nvPicPr>
          <p:cNvPr id="11" name="Picture 12" descr="Resim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5857892"/>
            <a:ext cx="1584325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2" descr="Resim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5929330"/>
            <a:ext cx="1584325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Resim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5857892"/>
            <a:ext cx="1584325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/>
      <p:bldP spid="1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Овал 3"/>
          <p:cNvSpPr/>
          <p:nvPr/>
        </p:nvSpPr>
        <p:spPr>
          <a:xfrm>
            <a:off x="4714876" y="3071810"/>
            <a:ext cx="4071966" cy="2643206"/>
          </a:xfrm>
          <a:prstGeom prst="ellipse">
            <a:avLst/>
          </a:prstGeom>
          <a:solidFill>
            <a:srgbClr val="00B0F0"/>
          </a:solidFill>
          <a:ln w="57150">
            <a:solidFill>
              <a:srgbClr val="FF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</a:rPr>
              <a:t>        </a:t>
            </a:r>
            <a:endParaRPr lang="ru-RU" sz="3600" b="1" i="1" dirty="0">
              <a:ln>
                <a:solidFill>
                  <a:sysClr val="windowText" lastClr="000000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714348" y="3071810"/>
            <a:ext cx="3929090" cy="2643206"/>
          </a:xfrm>
          <a:prstGeom prst="ellipse">
            <a:avLst/>
          </a:prstGeom>
          <a:solidFill>
            <a:srgbClr val="00B0F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b="1" i="1" dirty="0">
              <a:solidFill>
                <a:srgbClr val="C0000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428992" y="3286124"/>
            <a:ext cx="2357454" cy="2143140"/>
          </a:xfrm>
          <a:prstGeom prst="ellipse">
            <a:avLst/>
          </a:prstGeom>
          <a:solidFill>
            <a:srgbClr val="FFFF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5400" b="1" dirty="0" smtClean="0">
                <a:solidFill>
                  <a:srgbClr val="7030A0"/>
                </a:solidFill>
              </a:rPr>
              <a:t>құс</a:t>
            </a:r>
            <a:endParaRPr lang="ru-RU" sz="5400" b="1" dirty="0">
              <a:solidFill>
                <a:srgbClr val="7030A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57290" y="285728"/>
            <a:ext cx="18573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4400" b="1" i="1" dirty="0" smtClean="0">
                <a:solidFill>
                  <a:srgbClr val="C00000"/>
                </a:solidFill>
              </a:rPr>
              <a:t>Аққұс</a:t>
            </a:r>
            <a:endParaRPr lang="ru-RU" sz="4400" b="1" i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15008" y="285728"/>
            <a:ext cx="22860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4400" b="1" i="1" dirty="0" smtClean="0">
                <a:solidFill>
                  <a:srgbClr val="C00000"/>
                </a:solidFill>
              </a:rPr>
              <a:t>Қарақұс</a:t>
            </a:r>
            <a:endParaRPr lang="ru-RU" sz="4400" b="1" i="1" dirty="0">
              <a:solidFill>
                <a:srgbClr val="C00000"/>
              </a:solidFill>
            </a:endParaRPr>
          </a:p>
        </p:txBody>
      </p:sp>
      <p:pic>
        <p:nvPicPr>
          <p:cNvPr id="4098" name="Рисунок 11" descr="F:\РИСУНКИ\1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57884" y="1033748"/>
            <a:ext cx="2143140" cy="1890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0" descr="F:\РИСУНКИ\17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42976" y="1060126"/>
            <a:ext cx="2143140" cy="1864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71604" y="285728"/>
            <a:ext cx="5429288" cy="461665"/>
          </a:xfrm>
          <a:prstGeom prst="rect">
            <a:avLst/>
          </a:prstGeom>
          <a:noFill/>
        </p:spPr>
        <p:txBody>
          <a:bodyPr wrap="square" rtlCol="0">
            <a:prstTxWarp prst="textWave2">
              <a:avLst/>
            </a:prstTxWarp>
            <a:spAutoFit/>
          </a:bodyPr>
          <a:lstStyle/>
          <a:p>
            <a:r>
              <a:rPr lang="kk-KZ" sz="2400" b="1" dirty="0" smtClean="0">
                <a:solidFill>
                  <a:srgbClr val="00B050"/>
                </a:solidFill>
              </a:rPr>
              <a:t>Тест  тапсырмалары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0100" y="1142984"/>
            <a:ext cx="709040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kk-KZ" sz="3200" b="1" i="1" dirty="0" smtClean="0">
                <a:solidFill>
                  <a:srgbClr val="002060"/>
                </a:solidFill>
              </a:rPr>
              <a:t>Шәмшінің   сенімді  досы  кім?</a:t>
            </a:r>
          </a:p>
          <a:p>
            <a:pPr marL="342900" indent="-342900"/>
            <a:r>
              <a:rPr lang="kk-KZ" sz="2400" b="1" dirty="0" smtClean="0">
                <a:solidFill>
                  <a:srgbClr val="C00000"/>
                </a:solidFill>
              </a:rPr>
              <a:t>            а) О.Бодықов       ә)  М.Сәрсеке     б)  М.Әуезов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2976" y="2285992"/>
            <a:ext cx="5933227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800" b="1" i="1" dirty="0" smtClean="0">
                <a:solidFill>
                  <a:srgbClr val="002060"/>
                </a:solidFill>
              </a:rPr>
              <a:t>2.Шәмші  Қалдаяқов  кім?</a:t>
            </a:r>
          </a:p>
          <a:p>
            <a:r>
              <a:rPr lang="kk-KZ" sz="2400" b="1" dirty="0" smtClean="0">
                <a:solidFill>
                  <a:srgbClr val="C00000"/>
                </a:solidFill>
              </a:rPr>
              <a:t>          к)  ақын      қ)  композитор   л)   ғалым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1538" y="3357562"/>
            <a:ext cx="6249018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800" b="1" i="1" dirty="0" smtClean="0">
                <a:solidFill>
                  <a:srgbClr val="002060"/>
                </a:solidFill>
              </a:rPr>
              <a:t>3.Шәмші  аңызды  кімнен  естіген?</a:t>
            </a:r>
          </a:p>
          <a:p>
            <a:r>
              <a:rPr lang="kk-KZ" sz="2400" b="1" dirty="0" smtClean="0">
                <a:solidFill>
                  <a:srgbClr val="C00000"/>
                </a:solidFill>
              </a:rPr>
              <a:t>         к)  әкесінен    қ)  анасынан     л)  досынан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1538" y="4429132"/>
            <a:ext cx="7143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800" b="1" i="1" dirty="0" smtClean="0">
                <a:solidFill>
                  <a:srgbClr val="002060"/>
                </a:solidFill>
              </a:rPr>
              <a:t>4.Неміс   композиторы   кім?</a:t>
            </a:r>
          </a:p>
          <a:p>
            <a:r>
              <a:rPr lang="kk-KZ" sz="2400" b="1" dirty="0" smtClean="0"/>
              <a:t>           </a:t>
            </a:r>
            <a:r>
              <a:rPr lang="kk-KZ" sz="2400" b="1" dirty="0" smtClean="0">
                <a:solidFill>
                  <a:srgbClr val="C00000"/>
                </a:solidFill>
              </a:rPr>
              <a:t>у)  Чайковский     ү) А.Жұбанов    ұ) Л.Бетховен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2976" y="5572140"/>
            <a:ext cx="6497291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800" b="1" i="1" dirty="0" smtClean="0">
                <a:solidFill>
                  <a:srgbClr val="002060"/>
                </a:solidFill>
              </a:rPr>
              <a:t>5.Аққұс әнінің  қарақұсқа   әсері?</a:t>
            </a:r>
          </a:p>
          <a:p>
            <a:r>
              <a:rPr lang="kk-KZ" sz="2400" b="1" dirty="0" smtClean="0"/>
              <a:t>         </a:t>
            </a:r>
            <a:r>
              <a:rPr lang="kk-KZ" sz="2400" b="1" dirty="0" smtClean="0">
                <a:solidFill>
                  <a:srgbClr val="C00000"/>
                </a:solidFill>
              </a:rPr>
              <a:t>с)  мінезі  өзгерді     т)   мінезі   өзгермейді </a:t>
            </a:r>
            <a:endParaRPr lang="ru-RU" sz="2400" b="1" dirty="0">
              <a:solidFill>
                <a:srgbClr val="C00000"/>
              </a:solidFill>
            </a:endParaRPr>
          </a:p>
        </p:txBody>
      </p:sp>
      <p:pic>
        <p:nvPicPr>
          <p:cNvPr id="10" name="Picture 3" descr="C:\Users\БСШ\Pictures\мугалим куни\gerbera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1870" y="142852"/>
            <a:ext cx="1433534" cy="1377713"/>
          </a:xfrm>
          <a:prstGeom prst="rect">
            <a:avLst/>
          </a:prstGeom>
          <a:noFill/>
        </p:spPr>
      </p:pic>
      <p:pic>
        <p:nvPicPr>
          <p:cNvPr id="11" name="Picture 3" descr="C:\Users\БСШ\Pictures\мугалим куни\gerbera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2571744"/>
            <a:ext cx="1647816" cy="1583651"/>
          </a:xfrm>
          <a:prstGeom prst="rect">
            <a:avLst/>
          </a:prstGeom>
          <a:noFill/>
        </p:spPr>
      </p:pic>
      <p:pic>
        <p:nvPicPr>
          <p:cNvPr id="12" name="Picture 3" descr="C:\Users\БСШ\Pictures\мугалим куни\gerbera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4" y="5286388"/>
            <a:ext cx="1362064" cy="1309026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800" decel="100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800" decel="100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build="allAtOnce"/>
      <p:bldP spid="8" grpId="0" uiExpand="1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428604"/>
            <a:ext cx="72315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800" b="1" i="1" dirty="0" smtClean="0">
                <a:blipFill>
                  <a:blip r:embed="rId3"/>
                  <a:tile tx="0" ty="0" sx="100000" sy="100000" flip="none" algn="tl"/>
                </a:blipFill>
              </a:rPr>
              <a:t>1.Әнұранның   музыкасын   жазған   кім?</a:t>
            </a:r>
          </a:p>
          <a:p>
            <a:r>
              <a:rPr lang="kk-KZ" sz="2000" b="1" dirty="0" smtClean="0">
                <a:solidFill>
                  <a:srgbClr val="C00000"/>
                </a:solidFill>
              </a:rPr>
              <a:t>             ч) Н.Тілендиев     ш)   Ш.Қалдаяқов    щ) Б.Байқадамов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1643050"/>
            <a:ext cx="650085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800" b="1" i="1" dirty="0" smtClean="0">
                <a:blipFill>
                  <a:blip r:embed="rId3"/>
                  <a:tile tx="0" ty="0" sx="100000" sy="100000" flip="none" algn="tl"/>
                </a:blipFill>
              </a:rPr>
              <a:t>2.Әнші   құсты  ата.</a:t>
            </a:r>
          </a:p>
          <a:p>
            <a:r>
              <a:rPr lang="kk-KZ" sz="2400" b="1" dirty="0" smtClean="0"/>
              <a:t>           </a:t>
            </a:r>
            <a:r>
              <a:rPr lang="kk-KZ" sz="2400" b="1" dirty="0" smtClean="0">
                <a:solidFill>
                  <a:srgbClr val="C00000"/>
                </a:solidFill>
              </a:rPr>
              <a:t>а) аққу           ә) бұлбұл           б)көгершін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2857496"/>
            <a:ext cx="66492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800" b="1" i="1" dirty="0" smtClean="0">
                <a:blipFill>
                  <a:blip r:embed="rId3"/>
                  <a:tile tx="0" ty="0" sx="100000" sy="100000" flip="none" algn="tl"/>
                </a:blipFill>
              </a:rPr>
              <a:t>3.Қазақ   хорының   негізін   салушы:</a:t>
            </a:r>
          </a:p>
          <a:p>
            <a:r>
              <a:rPr lang="kk-KZ" sz="2000" b="1" dirty="0" smtClean="0">
                <a:solidFill>
                  <a:srgbClr val="C00000"/>
                </a:solidFill>
              </a:rPr>
              <a:t>             м) Б.Байқадамов    н) Жаяу  Мұса      о)Ә.Қашаубаев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4143380"/>
            <a:ext cx="86605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800" b="1" i="1" dirty="0" smtClean="0">
                <a:blipFill>
                  <a:blip r:embed="rId3"/>
                  <a:tile tx="0" ty="0" sx="100000" sy="100000" flip="none" algn="tl"/>
                </a:blipFill>
              </a:rPr>
              <a:t>4.”Арыс  жағасында”  әнінің музыкасын  жазған  кім?</a:t>
            </a:r>
          </a:p>
          <a:p>
            <a:r>
              <a:rPr lang="kk-KZ" sz="2000" b="1" dirty="0" smtClean="0">
                <a:solidFill>
                  <a:srgbClr val="C00000"/>
                </a:solidFill>
              </a:rPr>
              <a:t>              ш)  Ш.Қалдаяқов           з) Б.Есебаев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5286388"/>
            <a:ext cx="72503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800" b="1" i="1" dirty="0" smtClean="0">
                <a:blipFill>
                  <a:blip r:embed="rId3"/>
                  <a:tile tx="0" ty="0" sx="100000" sy="100000" flip="none" algn="tl"/>
                </a:blipFill>
              </a:rPr>
              <a:t>5.Шәмшінің  туған  жері:</a:t>
            </a:r>
          </a:p>
          <a:p>
            <a:r>
              <a:rPr lang="kk-KZ" sz="2000" b="1" dirty="0" smtClean="0"/>
              <a:t>            </a:t>
            </a:r>
            <a:r>
              <a:rPr lang="kk-KZ" sz="2000" b="1" dirty="0" smtClean="0">
                <a:solidFill>
                  <a:srgbClr val="C00000"/>
                </a:solidFill>
              </a:rPr>
              <a:t> і)  Шәуілдір  ауылы        ы) Жетісай      е) Қазығұрт   ауылы</a:t>
            </a:r>
            <a:endParaRPr lang="ru-RU" sz="2000" b="1" dirty="0">
              <a:solidFill>
                <a:srgbClr val="C00000"/>
              </a:solidFill>
            </a:endParaRPr>
          </a:p>
        </p:txBody>
      </p:sp>
      <p:pic>
        <p:nvPicPr>
          <p:cNvPr id="7" name="Picture 2" descr="C:\Users\БСШ\Pictures\мугалим куни\zheltaja-gerbera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72396" y="357166"/>
            <a:ext cx="1128703" cy="1115730"/>
          </a:xfrm>
          <a:prstGeom prst="rect">
            <a:avLst/>
          </a:prstGeom>
          <a:noFill/>
        </p:spPr>
      </p:pic>
      <p:pic>
        <p:nvPicPr>
          <p:cNvPr id="8" name="Picture 2" descr="C:\Users\БСШ\Pictures\мугалим куни\zheltaja-gerbera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29520" y="2214554"/>
            <a:ext cx="1571636" cy="1553571"/>
          </a:xfrm>
          <a:prstGeom prst="rect">
            <a:avLst/>
          </a:prstGeom>
          <a:noFill/>
        </p:spPr>
      </p:pic>
      <p:pic>
        <p:nvPicPr>
          <p:cNvPr id="9" name="Picture 2" descr="C:\Users\БСШ\Pictures\мугалим куни\zheltaja-gerbera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15272" y="5000636"/>
            <a:ext cx="1156299" cy="1143008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770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770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0" dur="77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800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MerGen\Desktop\_LazZаT_\222 0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60855"/>
            <a:ext cx="8286808" cy="610811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00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5918" y="428604"/>
            <a:ext cx="5643602" cy="1285884"/>
          </a:xfrm>
          <a:prstGeom prst="rect">
            <a:avLst/>
          </a:prstGeom>
          <a:noFill/>
        </p:spPr>
        <p:txBody>
          <a:bodyPr wrap="none" rtlCol="0">
            <a:prstTxWarp prst="textTriangleInverted">
              <a:avLst/>
            </a:prstTxWarp>
            <a:spAutoFit/>
          </a:bodyPr>
          <a:lstStyle/>
          <a:p>
            <a:r>
              <a:rPr lang="kk-KZ" b="1" dirty="0" smtClean="0">
                <a:solidFill>
                  <a:srgbClr val="00B050"/>
                </a:solidFill>
              </a:rPr>
              <a:t>Әңгіме   кестесі</a:t>
            </a:r>
            <a:endParaRPr lang="ru-RU" b="1" dirty="0">
              <a:solidFill>
                <a:srgbClr val="00B05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1500174"/>
          <a:ext cx="8429684" cy="4857784"/>
        </p:xfrm>
        <a:graphic>
          <a:graphicData uri="http://schemas.openxmlformats.org/drawingml/2006/table">
            <a:tbl>
              <a:tblPr/>
              <a:tblGrid>
                <a:gridCol w="2427510"/>
                <a:gridCol w="6002174"/>
              </a:tblGrid>
              <a:tr h="485778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0" name="Прямая соединительная линия 9"/>
          <p:cNvCxnSpPr/>
          <p:nvPr/>
        </p:nvCxnSpPr>
        <p:spPr>
          <a:xfrm>
            <a:off x="500034" y="2571744"/>
            <a:ext cx="8429684" cy="1588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00034" y="3500438"/>
            <a:ext cx="8429684" cy="1588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500034" y="4429132"/>
            <a:ext cx="8429684" cy="1588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500034" y="5214950"/>
            <a:ext cx="8429684" cy="1588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71472" y="1714488"/>
            <a:ext cx="23182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400" b="1" i="1" dirty="0" smtClean="0">
                <a:solidFill>
                  <a:srgbClr val="C00000"/>
                </a:solidFill>
              </a:rPr>
              <a:t>Әңгіменің  аты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286116" y="1714488"/>
            <a:ext cx="4857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800" b="1" i="1" dirty="0" smtClean="0">
                <a:solidFill>
                  <a:srgbClr val="C00000"/>
                </a:solidFill>
              </a:rPr>
              <a:t>Аққұс     туралы    аңыз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2910" y="2786058"/>
            <a:ext cx="2143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b="1" i="1" dirty="0" smtClean="0">
                <a:solidFill>
                  <a:srgbClr val="C00000"/>
                </a:solidFill>
              </a:rPr>
              <a:t>Авторы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86116" y="2714620"/>
            <a:ext cx="39280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800" b="1" i="1" dirty="0" smtClean="0">
                <a:solidFill>
                  <a:srgbClr val="C00000"/>
                </a:solidFill>
              </a:rPr>
              <a:t>Оразбек   Бодықов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42910" y="3714752"/>
            <a:ext cx="1837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400" b="1" i="1" dirty="0" smtClean="0">
                <a:solidFill>
                  <a:srgbClr val="C00000"/>
                </a:solidFill>
              </a:rPr>
              <a:t>Кейіпкерлер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286116" y="3643314"/>
            <a:ext cx="4457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800" b="1" i="1" dirty="0" smtClean="0">
                <a:solidFill>
                  <a:srgbClr val="C00000"/>
                </a:solidFill>
              </a:rPr>
              <a:t>Шәмші, Аққұс, Қарақұс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14348" y="4572008"/>
            <a:ext cx="1673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b="1" i="1" dirty="0" smtClean="0">
                <a:solidFill>
                  <a:srgbClr val="C00000"/>
                </a:solidFill>
              </a:rPr>
              <a:t>Негізгі   ой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357554" y="4572008"/>
            <a:ext cx="43283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800" b="1" i="1" dirty="0" smtClean="0">
                <a:solidFill>
                  <a:srgbClr val="C00000"/>
                </a:solidFill>
              </a:rPr>
              <a:t>Өнерді     бағалай   білу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00034" y="5500702"/>
            <a:ext cx="25282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400" b="1" i="1" dirty="0" smtClean="0">
                <a:solidFill>
                  <a:srgbClr val="C00000"/>
                </a:solidFill>
              </a:rPr>
              <a:t>Тобықтай  түйін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286116" y="5286388"/>
            <a:ext cx="6000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b="1" i="1" dirty="0" smtClean="0">
                <a:solidFill>
                  <a:srgbClr val="C00000"/>
                </a:solidFill>
              </a:rPr>
              <a:t>Шәмші  әндерінің   өміршеңдігі,өнер</a:t>
            </a:r>
          </a:p>
          <a:p>
            <a:r>
              <a:rPr lang="kk-KZ" sz="2400" b="1" i="1" dirty="0" smtClean="0">
                <a:solidFill>
                  <a:srgbClr val="C00000"/>
                </a:solidFill>
              </a:rPr>
              <a:t>құдіретінің    биіктігі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pic>
        <p:nvPicPr>
          <p:cNvPr id="19" name="Picture 25" descr="uz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2"/>
            <a:ext cx="238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25" descr="uz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15404" y="214290"/>
            <a:ext cx="238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800" decel="100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770" decel="100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3" dur="770" decel="100000"/>
                                        <p:tgtEl>
                                          <p:spTgt spid="3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5" dur="77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7" dur="77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7" grpId="0"/>
      <p:bldP spid="28" grpId="0"/>
      <p:bldP spid="29" grpId="0"/>
      <p:bldP spid="31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282" y="500042"/>
            <a:ext cx="96441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200" b="1" i="1" dirty="0" smtClean="0">
                <a:solidFill>
                  <a:srgbClr val="C00000"/>
                </a:solidFill>
              </a:rPr>
              <a:t>Әбілхан - өнеріміздегі,  ұлттық   рухани  мәдениетіміздегі  ұлы   тұлға.</a:t>
            </a:r>
            <a:endParaRPr lang="ru-RU" sz="3200" b="1" i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57686" y="1643050"/>
            <a:ext cx="38883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000" b="1" dirty="0" smtClean="0"/>
              <a:t>Әубәкір   Ысмайылов,</a:t>
            </a:r>
          </a:p>
          <a:p>
            <a:r>
              <a:rPr lang="kk-KZ" sz="2000" b="1" dirty="0" smtClean="0"/>
              <a:t>Қазақстанның  Халық   суретшісі.</a:t>
            </a:r>
            <a:endParaRPr lang="ru-RU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2500306"/>
            <a:ext cx="85011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200" b="1" i="1" dirty="0" smtClean="0">
                <a:solidFill>
                  <a:srgbClr val="C00000"/>
                </a:solidFill>
              </a:rPr>
              <a:t>Қастеев   шығармаларын көріп, кең-байтақ  Қазақстанды</a:t>
            </a:r>
            <a:r>
              <a:rPr lang="kk-KZ" sz="2800" b="1" i="1" dirty="0" smtClean="0">
                <a:solidFill>
                  <a:srgbClr val="C00000"/>
                </a:solidFill>
              </a:rPr>
              <a:t> </a:t>
            </a:r>
            <a:r>
              <a:rPr lang="kk-KZ" sz="3200" b="1" i="1" dirty="0" smtClean="0">
                <a:solidFill>
                  <a:srgbClr val="C00000"/>
                </a:solidFill>
              </a:rPr>
              <a:t> аралап  шыққандай  әсер  алдым.</a:t>
            </a:r>
            <a:endParaRPr lang="ru-RU" sz="3200" b="1" i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3786190"/>
            <a:ext cx="34156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000" b="1" dirty="0" smtClean="0"/>
              <a:t>Рокуэл КЕНТ,</a:t>
            </a:r>
          </a:p>
          <a:p>
            <a:r>
              <a:rPr lang="kk-KZ" sz="2000" b="1" dirty="0" smtClean="0"/>
              <a:t>Америкалық  әйгілі  суретші.</a:t>
            </a:r>
            <a:endParaRPr lang="ru-RU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14282" y="4643446"/>
            <a:ext cx="921550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200" b="1" i="1" dirty="0" smtClean="0">
                <a:solidFill>
                  <a:srgbClr val="C00000"/>
                </a:solidFill>
              </a:rPr>
              <a:t>Қазақтың  кім  екенін  білгің  келсе, Әбілханның  суреттерін,Шәмшінің  әндерін  зертте.</a:t>
            </a:r>
            <a:endParaRPr lang="ru-RU" sz="3200" b="1" i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5786454"/>
            <a:ext cx="40062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000" b="1" dirty="0" smtClean="0"/>
              <a:t>Ғабит Мүсірепов,</a:t>
            </a:r>
          </a:p>
          <a:p>
            <a:r>
              <a:rPr lang="kk-KZ" sz="2000" b="1" dirty="0" smtClean="0"/>
              <a:t>Қазақстанның  Халық  жазушысы</a:t>
            </a:r>
            <a:r>
              <a:rPr lang="kk-KZ" dirty="0" smtClean="0"/>
              <a:t>.</a:t>
            </a:r>
            <a:endParaRPr lang="ru-RU" dirty="0"/>
          </a:p>
        </p:txBody>
      </p:sp>
      <p:pic>
        <p:nvPicPr>
          <p:cNvPr id="9" name="Рисунок 6" descr="10.g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050" y="3643314"/>
            <a:ext cx="1428760" cy="803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Рисунок 6" descr="10.g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290" y="5715016"/>
            <a:ext cx="1428760" cy="803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Рисунок 6" descr="10.g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20" y="928670"/>
            <a:ext cx="1428760" cy="803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70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770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2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770" decel="100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770" decel="100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7" dur="77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9" dur="77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erGen\Desktop\_LazZаT_\Ш.Қалдаяқов\inde5x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428604"/>
            <a:ext cx="4620864" cy="55721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8100">
            <a:solidFill>
              <a:srgbClr val="FF0000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TextBox 2"/>
          <p:cNvSpPr txBox="1"/>
          <p:nvPr/>
        </p:nvSpPr>
        <p:spPr>
          <a:xfrm>
            <a:off x="4929190" y="285728"/>
            <a:ext cx="40398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3600" b="1" dirty="0" smtClean="0">
                <a:solidFill>
                  <a:srgbClr val="7030A0"/>
                </a:solidFill>
              </a:rPr>
              <a:t>Шәмші  Қалдаяқов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72066" y="1428736"/>
            <a:ext cx="39792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000" b="1" dirty="0" smtClean="0">
                <a:solidFill>
                  <a:srgbClr val="00B050"/>
                </a:solidFill>
              </a:rPr>
              <a:t>Туылған  жері:     Отырар  ауданы,</a:t>
            </a:r>
          </a:p>
          <a:p>
            <a:r>
              <a:rPr lang="kk-KZ" sz="2000" b="1" dirty="0" smtClean="0">
                <a:solidFill>
                  <a:srgbClr val="00B050"/>
                </a:solidFill>
              </a:rPr>
              <a:t>                                 Шәуілдір  ауылы</a:t>
            </a:r>
            <a:endParaRPr lang="ru-RU" sz="2000" b="1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14876" y="1000108"/>
            <a:ext cx="44291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000" b="1" dirty="0" smtClean="0">
                <a:solidFill>
                  <a:srgbClr val="00B050"/>
                </a:solidFill>
              </a:rPr>
              <a:t>      Туылған  күні: 1930 жыл, 30-тамыз</a:t>
            </a:r>
            <a:endParaRPr lang="ru-RU" sz="2000" b="1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43504" y="2357430"/>
            <a:ext cx="354295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kk-KZ" sz="2000" b="1" dirty="0" smtClean="0">
                <a:solidFill>
                  <a:srgbClr val="00B050"/>
                </a:solidFill>
              </a:rPr>
              <a:t>Аса  көрнекті  сазгер, </a:t>
            </a:r>
          </a:p>
          <a:p>
            <a:r>
              <a:rPr lang="kk-KZ" sz="2000" b="1" dirty="0" smtClean="0">
                <a:solidFill>
                  <a:srgbClr val="00B050"/>
                </a:solidFill>
              </a:rPr>
              <a:t>                </a:t>
            </a:r>
          </a:p>
          <a:p>
            <a:r>
              <a:rPr lang="kk-KZ" sz="2000" b="1" dirty="0" smtClean="0">
                <a:solidFill>
                  <a:srgbClr val="00B050"/>
                </a:solidFill>
              </a:rPr>
              <a:t>-Қазақстан  мәдениетіне </a:t>
            </a:r>
          </a:p>
          <a:p>
            <a:r>
              <a:rPr lang="kk-KZ" sz="2000" b="1" dirty="0" smtClean="0">
                <a:solidFill>
                  <a:srgbClr val="00B050"/>
                </a:solidFill>
              </a:rPr>
              <a:t>еңбегі  сіңген  қайраткер,</a:t>
            </a:r>
          </a:p>
          <a:p>
            <a:endParaRPr lang="kk-KZ" sz="2000" b="1" dirty="0" smtClean="0">
              <a:solidFill>
                <a:srgbClr val="00B050"/>
              </a:solidFill>
            </a:endParaRPr>
          </a:p>
          <a:p>
            <a:r>
              <a:rPr lang="kk-KZ" sz="2000" b="1" dirty="0" smtClean="0">
                <a:solidFill>
                  <a:srgbClr val="00B050"/>
                </a:solidFill>
              </a:rPr>
              <a:t>Қазақ  эстрадасының   негізін </a:t>
            </a:r>
          </a:p>
          <a:p>
            <a:r>
              <a:rPr lang="kk-KZ" sz="2000" b="1" dirty="0" smtClean="0">
                <a:solidFill>
                  <a:srgbClr val="00B050"/>
                </a:solidFill>
              </a:rPr>
              <a:t>салушылардың  бірі,</a:t>
            </a:r>
          </a:p>
          <a:p>
            <a:r>
              <a:rPr lang="kk-KZ" sz="2000" b="1" dirty="0" smtClean="0">
                <a:solidFill>
                  <a:srgbClr val="00B050"/>
                </a:solidFill>
              </a:rPr>
              <a:t> </a:t>
            </a:r>
          </a:p>
          <a:p>
            <a:r>
              <a:rPr lang="kk-KZ" sz="2000" b="1" dirty="0" smtClean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86380" y="4429132"/>
            <a:ext cx="184731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k-KZ" sz="2000" b="1" dirty="0" smtClean="0">
              <a:solidFill>
                <a:srgbClr val="00B050"/>
              </a:solidFill>
            </a:endParaRPr>
          </a:p>
          <a:p>
            <a:endParaRPr lang="kk-KZ" sz="2000" b="1" dirty="0" smtClean="0">
              <a:solidFill>
                <a:srgbClr val="00B050"/>
              </a:solidFill>
            </a:endParaRPr>
          </a:p>
          <a:p>
            <a:endParaRPr lang="kk-KZ" sz="2000" b="1" dirty="0" smtClean="0">
              <a:solidFill>
                <a:srgbClr val="00B050"/>
              </a:solidFill>
            </a:endParaRPr>
          </a:p>
          <a:p>
            <a:endParaRPr lang="kk-KZ" sz="2000" b="1" dirty="0" smtClean="0">
              <a:solidFill>
                <a:srgbClr val="00B050"/>
              </a:solidFill>
            </a:endParaRPr>
          </a:p>
          <a:p>
            <a:endParaRPr lang="kk-KZ" sz="2000" b="1" dirty="0" smtClean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14942" y="4643446"/>
            <a:ext cx="3140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000" b="1" dirty="0" smtClean="0">
                <a:solidFill>
                  <a:srgbClr val="00B050"/>
                </a:solidFill>
              </a:rPr>
              <a:t>-300-ге  жуық  әндері  бар,</a:t>
            </a:r>
            <a:endParaRPr lang="ru-RU" sz="2000" b="1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43504" y="5214950"/>
            <a:ext cx="35427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000" b="1" dirty="0" smtClean="0">
                <a:solidFill>
                  <a:srgbClr val="00B050"/>
                </a:solidFill>
              </a:rPr>
              <a:t>-Қазақстанның  Халық   әртісі.</a:t>
            </a:r>
            <a:endParaRPr lang="ru-RU" sz="2000" b="1" dirty="0">
              <a:solidFill>
                <a:srgbClr val="00B050"/>
              </a:solidFill>
            </a:endParaRPr>
          </a:p>
        </p:txBody>
      </p:sp>
      <p:pic>
        <p:nvPicPr>
          <p:cNvPr id="10" name="Picture 53" descr="J0099171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7004078" y="3997318"/>
            <a:ext cx="35274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53" descr="J0099171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 flipV="1">
            <a:off x="5072066" y="6072206"/>
            <a:ext cx="3857652" cy="292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571736" y="2428868"/>
            <a:ext cx="4071966" cy="121444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600" b="1" i="1" dirty="0" smtClean="0">
                <a:solidFill>
                  <a:srgbClr val="7030A0"/>
                </a:solidFill>
              </a:rPr>
              <a:t>Оразбек  Бодықов</a:t>
            </a:r>
            <a:endParaRPr lang="ru-RU" sz="3600" b="1" i="1" dirty="0">
              <a:solidFill>
                <a:srgbClr val="7030A0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643702" y="3000372"/>
            <a:ext cx="785818" cy="1588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 flipH="1" flipV="1">
            <a:off x="4179885" y="1892289"/>
            <a:ext cx="1071570" cy="1588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 flipH="1" flipV="1">
            <a:off x="4252117" y="4106073"/>
            <a:ext cx="927106" cy="1588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714480" y="3000372"/>
            <a:ext cx="928694" cy="1588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071802" y="214290"/>
            <a:ext cx="41434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200" b="1" dirty="0" smtClean="0">
                <a:solidFill>
                  <a:srgbClr val="C00000"/>
                </a:solidFill>
              </a:rPr>
              <a:t>Қызылорда  облысы, </a:t>
            </a:r>
          </a:p>
          <a:p>
            <a:r>
              <a:rPr lang="kk-KZ" sz="3200" b="1" dirty="0" smtClean="0">
                <a:solidFill>
                  <a:srgbClr val="C00000"/>
                </a:solidFill>
              </a:rPr>
              <a:t> Шиелі  ауданы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2844" y="2643182"/>
            <a:ext cx="16554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3200" b="1" dirty="0" smtClean="0">
                <a:solidFill>
                  <a:srgbClr val="C00000"/>
                </a:solidFill>
              </a:rPr>
              <a:t>жазушы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71868" y="4572008"/>
            <a:ext cx="23204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3200" b="1" dirty="0" smtClean="0">
                <a:solidFill>
                  <a:srgbClr val="C00000"/>
                </a:solidFill>
              </a:rPr>
              <a:t>аудармашы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319077" y="2714620"/>
            <a:ext cx="18249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800" b="1" dirty="0" smtClean="0">
                <a:solidFill>
                  <a:srgbClr val="C00000"/>
                </a:solidFill>
              </a:rPr>
              <a:t>драматург</a:t>
            </a:r>
            <a:endParaRPr lang="ru-RU" sz="2800" b="1" dirty="0">
              <a:solidFill>
                <a:srgbClr val="C00000"/>
              </a:solidFill>
            </a:endParaRPr>
          </a:p>
        </p:txBody>
      </p:sp>
      <p:pic>
        <p:nvPicPr>
          <p:cNvPr id="20" name="Object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6000750" y="3929063"/>
            <a:ext cx="3143250" cy="279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0" descr="408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5929330"/>
            <a:ext cx="53975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ыноска-облако 2"/>
          <p:cNvSpPr/>
          <p:nvPr/>
        </p:nvSpPr>
        <p:spPr>
          <a:xfrm>
            <a:off x="2214546" y="2143116"/>
            <a:ext cx="3643338" cy="135732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6000" b="1" dirty="0" smtClean="0">
                <a:solidFill>
                  <a:srgbClr val="FFFF00"/>
                </a:solidFill>
              </a:rPr>
              <a:t>Аңыз</a:t>
            </a:r>
            <a:endParaRPr lang="ru-RU" sz="6000" b="1" dirty="0">
              <a:solidFill>
                <a:srgbClr val="FFFF00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5357818" y="1785926"/>
            <a:ext cx="785818" cy="42862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6200000" flipH="1">
            <a:off x="5500694" y="3143248"/>
            <a:ext cx="714380" cy="71438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0800000" flipV="1">
            <a:off x="2143108" y="3143248"/>
            <a:ext cx="857256" cy="57150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6200000" flipV="1">
            <a:off x="3965571" y="1820851"/>
            <a:ext cx="928694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0800000">
            <a:off x="2285984" y="1643050"/>
            <a:ext cx="858844" cy="71438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85720" y="1142984"/>
            <a:ext cx="22108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800" b="1" i="1" dirty="0" smtClean="0">
                <a:solidFill>
                  <a:srgbClr val="7030A0"/>
                </a:solidFill>
              </a:rPr>
              <a:t>Әңгіме, жыр</a:t>
            </a:r>
            <a:endParaRPr lang="ru-RU" sz="2800" b="1" i="1" dirty="0">
              <a:solidFill>
                <a:srgbClr val="7030A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643174" y="0"/>
            <a:ext cx="414241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k-KZ" dirty="0" smtClean="0"/>
          </a:p>
          <a:p>
            <a:r>
              <a:rPr lang="kk-KZ" sz="2400" b="1" i="1" dirty="0" smtClean="0">
                <a:solidFill>
                  <a:srgbClr val="7030A0"/>
                </a:solidFill>
              </a:rPr>
              <a:t>Оқиға желісі күнделікті</a:t>
            </a:r>
          </a:p>
          <a:p>
            <a:r>
              <a:rPr lang="kk-KZ" sz="2400" b="1" i="1" dirty="0" smtClean="0">
                <a:solidFill>
                  <a:srgbClr val="7030A0"/>
                </a:solidFill>
              </a:rPr>
              <a:t>өмірде  кездесетін сюжетке</a:t>
            </a:r>
          </a:p>
          <a:p>
            <a:r>
              <a:rPr lang="kk-KZ" sz="2400" b="1" i="1" dirty="0" smtClean="0">
                <a:solidFill>
                  <a:srgbClr val="7030A0"/>
                </a:solidFill>
              </a:rPr>
              <a:t>құрылады</a:t>
            </a:r>
            <a:endParaRPr lang="ru-RU" sz="2400" b="1" i="1" dirty="0">
              <a:solidFill>
                <a:srgbClr val="7030A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143605" y="1357298"/>
            <a:ext cx="30003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b="1" i="1" dirty="0" smtClean="0">
                <a:solidFill>
                  <a:srgbClr val="7030A0"/>
                </a:solidFill>
              </a:rPr>
              <a:t>Белгілі бір  адамның</a:t>
            </a:r>
          </a:p>
          <a:p>
            <a:r>
              <a:rPr lang="kk-KZ" sz="2400" b="1" i="1" dirty="0">
                <a:solidFill>
                  <a:srgbClr val="7030A0"/>
                </a:solidFill>
              </a:rPr>
              <a:t>а</a:t>
            </a:r>
            <a:r>
              <a:rPr lang="kk-KZ" sz="2400" b="1" i="1" dirty="0" smtClean="0">
                <a:solidFill>
                  <a:srgbClr val="7030A0"/>
                </a:solidFill>
              </a:rPr>
              <a:t>тына, іс-әрекетіне</a:t>
            </a:r>
          </a:p>
          <a:p>
            <a:r>
              <a:rPr lang="kk-KZ" sz="2400" b="1" i="1" dirty="0" smtClean="0">
                <a:solidFill>
                  <a:srgbClr val="7030A0"/>
                </a:solidFill>
              </a:rPr>
              <a:t>құрылады</a:t>
            </a:r>
            <a:endParaRPr lang="ru-RU" sz="2400" b="1" i="1" dirty="0">
              <a:solidFill>
                <a:srgbClr val="7030A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42844" y="3929066"/>
            <a:ext cx="3857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b="1" i="1" dirty="0" smtClean="0">
                <a:solidFill>
                  <a:srgbClr val="7030A0"/>
                </a:solidFill>
              </a:rPr>
              <a:t>Аңыз  түрлері:шежірелік,</a:t>
            </a:r>
          </a:p>
          <a:p>
            <a:r>
              <a:rPr lang="kk-KZ" sz="2400" b="1" i="1" dirty="0">
                <a:solidFill>
                  <a:srgbClr val="7030A0"/>
                </a:solidFill>
              </a:rPr>
              <a:t>ж</a:t>
            </a:r>
            <a:r>
              <a:rPr lang="kk-KZ" sz="2400" b="1" i="1" dirty="0" smtClean="0">
                <a:solidFill>
                  <a:srgbClr val="7030A0"/>
                </a:solidFill>
              </a:rPr>
              <a:t>ылнамалық, эпостық</a:t>
            </a:r>
            <a:endParaRPr lang="ru-RU" sz="2400" b="1" i="1" dirty="0">
              <a:solidFill>
                <a:srgbClr val="7030A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643438" y="3929066"/>
            <a:ext cx="41311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400" b="1" i="1" dirty="0" smtClean="0">
                <a:solidFill>
                  <a:srgbClr val="7030A0"/>
                </a:solidFill>
              </a:rPr>
              <a:t>Кейіпкерлері:Алдар  көсе,</a:t>
            </a:r>
          </a:p>
          <a:p>
            <a:r>
              <a:rPr lang="kk-KZ" sz="2400" b="1" i="1" dirty="0" smtClean="0">
                <a:solidFill>
                  <a:srgbClr val="7030A0"/>
                </a:solidFill>
              </a:rPr>
              <a:t>Жиренше, Асан Қайғы,Аяз би</a:t>
            </a:r>
            <a:endParaRPr lang="ru-RU" sz="2400" b="1" i="1" dirty="0">
              <a:solidFill>
                <a:srgbClr val="7030A0"/>
              </a:solidFill>
            </a:endParaRPr>
          </a:p>
        </p:txBody>
      </p:sp>
      <p:pic>
        <p:nvPicPr>
          <p:cNvPr id="28" name="Picture 4" descr="C:\Documents and Settings\Администратор\Рабочий стол\Ахтанов Күй аңызы\dd3b36a7ba55c1ff38cf3c3f7f82445d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63" y="5143500"/>
            <a:ext cx="2357437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4" descr="C:\Documents and Settings\Администратор\Рабочий стол\Ахтанов Күй аңызы\dd3b36a7ba55c1ff38cf3c3f7f82445d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4857760"/>
            <a:ext cx="2357437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4" descr="C:\Documents and Settings\Администратор\Рабочий стол\Ахтанов Күй аңызы\dd3b36a7ba55c1ff38cf3c3f7f82445d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5072074"/>
            <a:ext cx="2357437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rot="10800000">
            <a:off x="3286116" y="1357298"/>
            <a:ext cx="1143008" cy="928694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5400000" flipH="1" flipV="1">
            <a:off x="4589860" y="1232281"/>
            <a:ext cx="928694" cy="1178729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 flipH="1" flipV="1">
            <a:off x="3339696" y="3589734"/>
            <a:ext cx="928694" cy="1178729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0800000">
            <a:off x="4429124" y="3714752"/>
            <a:ext cx="1143008" cy="928694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357422" y="214290"/>
            <a:ext cx="44674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400" b="1" dirty="0" smtClean="0">
                <a:solidFill>
                  <a:srgbClr val="002060"/>
                </a:solidFill>
              </a:rPr>
              <a:t>           1770ж-1827ж,</a:t>
            </a:r>
          </a:p>
          <a:p>
            <a:r>
              <a:rPr lang="kk-KZ" sz="2400" b="1" dirty="0" smtClean="0">
                <a:solidFill>
                  <a:srgbClr val="002060"/>
                </a:solidFill>
              </a:rPr>
              <a:t>Неміс  халқының  композиторы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5720" y="4714884"/>
            <a:ext cx="29363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800" b="1" dirty="0" smtClean="0">
                <a:solidFill>
                  <a:srgbClr val="002060"/>
                </a:solidFill>
              </a:rPr>
              <a:t>“Фиделио” опера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14942" y="4572008"/>
            <a:ext cx="39290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b="1" dirty="0" smtClean="0">
                <a:solidFill>
                  <a:srgbClr val="002060"/>
                </a:solidFill>
              </a:rPr>
              <a:t>         Әндері:                                                              “Сурок”,”Походная   песня”</a:t>
            </a:r>
          </a:p>
        </p:txBody>
      </p:sp>
      <p:sp>
        <p:nvSpPr>
          <p:cNvPr id="24" name="AutoShape 11"/>
          <p:cNvSpPr>
            <a:spLocks noChangeArrowheads="1"/>
          </p:cNvSpPr>
          <p:nvPr/>
        </p:nvSpPr>
        <p:spPr bwMode="auto">
          <a:xfrm>
            <a:off x="571472" y="2428868"/>
            <a:ext cx="1674812" cy="1271588"/>
          </a:xfrm>
          <a:prstGeom prst="star5">
            <a:avLst/>
          </a:prstGeom>
          <a:gradFill rotWithShape="1">
            <a:gsLst>
              <a:gs pos="0">
                <a:schemeClr val="bg1"/>
              </a:gs>
              <a:gs pos="100000">
                <a:srgbClr val="FF9933"/>
              </a:gs>
            </a:gsLst>
            <a:path path="shape">
              <a:fillToRect l="50000" t="50000" r="50000" b="50000"/>
            </a:path>
          </a:gradFill>
          <a:ln w="38100" cmpd="dbl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25" name="AutoShape 11"/>
          <p:cNvSpPr>
            <a:spLocks noChangeArrowheads="1"/>
          </p:cNvSpPr>
          <p:nvPr/>
        </p:nvSpPr>
        <p:spPr bwMode="auto">
          <a:xfrm>
            <a:off x="7072330" y="2428868"/>
            <a:ext cx="1674812" cy="1271588"/>
          </a:xfrm>
          <a:prstGeom prst="star5">
            <a:avLst/>
          </a:prstGeom>
          <a:gradFill rotWithShape="1">
            <a:gsLst>
              <a:gs pos="0">
                <a:schemeClr val="bg1"/>
              </a:gs>
              <a:gs pos="100000">
                <a:srgbClr val="FF9933"/>
              </a:gs>
            </a:gsLst>
            <a:path path="shape">
              <a:fillToRect l="50000" t="50000" r="50000" b="50000"/>
            </a:path>
          </a:gradFill>
          <a:ln w="38100" cmpd="dbl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26" name="AutoShape 11"/>
          <p:cNvSpPr>
            <a:spLocks noChangeArrowheads="1"/>
          </p:cNvSpPr>
          <p:nvPr/>
        </p:nvSpPr>
        <p:spPr bwMode="auto">
          <a:xfrm>
            <a:off x="3500430" y="5072074"/>
            <a:ext cx="1674812" cy="1271588"/>
          </a:xfrm>
          <a:prstGeom prst="star5">
            <a:avLst/>
          </a:prstGeom>
          <a:gradFill rotWithShape="1">
            <a:gsLst>
              <a:gs pos="0">
                <a:schemeClr val="bg1"/>
              </a:gs>
              <a:gs pos="100000">
                <a:srgbClr val="FF9933"/>
              </a:gs>
            </a:gsLst>
            <a:path path="shape">
              <a:fillToRect l="50000" t="50000" r="50000" b="50000"/>
            </a:path>
          </a:gradFill>
          <a:ln w="38100" cmpd="dbl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pic>
        <p:nvPicPr>
          <p:cNvPr id="1026" name="Picture 2" descr="Beethoven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1802" y="1214422"/>
            <a:ext cx="2857520" cy="3440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2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3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3" grpId="0"/>
      <p:bldP spid="24" grpId="0" animBg="1"/>
      <p:bldP spid="25" grpId="0" animBg="1"/>
      <p:bldP spid="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Блок-схема: перфолента 4"/>
          <p:cNvSpPr/>
          <p:nvPr/>
        </p:nvSpPr>
        <p:spPr>
          <a:xfrm>
            <a:off x="142844" y="142852"/>
            <a:ext cx="3786214" cy="1785950"/>
          </a:xfrm>
          <a:prstGeom prst="flowChartPunchedTap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dirty="0" smtClean="0">
                <a:solidFill>
                  <a:srgbClr val="FFFF00"/>
                </a:solidFill>
              </a:rPr>
              <a:t>Бақытжан  Байқадамов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29058" y="214290"/>
            <a:ext cx="55007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b="1" i="1" dirty="0" smtClean="0">
                <a:solidFill>
                  <a:srgbClr val="002060"/>
                </a:solidFill>
              </a:rPr>
              <a:t>Қазақстандағы  хор  өнерінің   негізін </a:t>
            </a:r>
          </a:p>
          <a:p>
            <a:r>
              <a:rPr lang="kk-KZ" sz="2400" b="1" i="1" dirty="0" smtClean="0">
                <a:solidFill>
                  <a:srgbClr val="002060"/>
                </a:solidFill>
              </a:rPr>
              <a:t>салушылардың  бірі</a:t>
            </a:r>
            <a:endParaRPr lang="ru-RU" sz="2400" b="1" i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09436" y="1857364"/>
            <a:ext cx="61345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400" b="1" i="1" dirty="0" smtClean="0">
                <a:solidFill>
                  <a:srgbClr val="002060"/>
                </a:solidFill>
              </a:rPr>
              <a:t>Хорлары:  “Біз  бейбітшілікті   қорғаймыз”,</a:t>
            </a:r>
          </a:p>
          <a:p>
            <a:r>
              <a:rPr lang="kk-KZ" sz="2400" b="1" i="1" dirty="0" smtClean="0">
                <a:solidFill>
                  <a:srgbClr val="002060"/>
                </a:solidFill>
              </a:rPr>
              <a:t>“ Біз   Отанды    сүйеміз”</a:t>
            </a:r>
            <a:endParaRPr lang="ru-RU" sz="2400" b="1" i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14480" y="2928934"/>
            <a:ext cx="64549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400" b="1" i="1" dirty="0" smtClean="0">
                <a:solidFill>
                  <a:srgbClr val="002060"/>
                </a:solidFill>
              </a:rPr>
              <a:t>Хорға   лайықталып  өңделген  халық  әндері:</a:t>
            </a:r>
          </a:p>
          <a:p>
            <a:r>
              <a:rPr lang="kk-KZ" sz="2400" b="1" i="1" dirty="0" smtClean="0">
                <a:solidFill>
                  <a:srgbClr val="002060"/>
                </a:solidFill>
              </a:rPr>
              <a:t>“16  қыз”, “Ахау, Семей”</a:t>
            </a:r>
            <a:endParaRPr lang="ru-RU" sz="2400" b="1" i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5786" y="4286256"/>
            <a:ext cx="60549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400" b="1" i="1" dirty="0" smtClean="0">
                <a:solidFill>
                  <a:srgbClr val="002060"/>
                </a:solidFill>
              </a:rPr>
              <a:t>Әндері:   “Айгөлек”,  “Домбыра”,  “Бөбегім”</a:t>
            </a:r>
            <a:endParaRPr lang="ru-RU" sz="2400" b="1" i="1" dirty="0">
              <a:solidFill>
                <a:srgbClr val="002060"/>
              </a:solidFill>
            </a:endParaRPr>
          </a:p>
        </p:txBody>
      </p:sp>
      <p:pic>
        <p:nvPicPr>
          <p:cNvPr id="12" name="Picture 5" descr="fairyln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143512"/>
            <a:ext cx="9144000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5" descr="fairyln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4429132"/>
            <a:ext cx="9144000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5918" y="571480"/>
            <a:ext cx="4929222" cy="707886"/>
          </a:xfrm>
          <a:prstGeom prst="rect">
            <a:avLst/>
          </a:prstGeom>
          <a:noFill/>
        </p:spPr>
        <p:txBody>
          <a:bodyPr wrap="none" rtlCol="0">
            <a:prstTxWarp prst="textWave4">
              <a:avLst/>
            </a:prstTxWarp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kk-KZ" sz="4000" b="1" i="1" cap="all" dirty="0" smtClean="0">
                <a:ln/>
                <a:solidFill>
                  <a:srgbClr val="00B05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Сұрақтар:</a:t>
            </a:r>
            <a:endParaRPr lang="ru-RU" sz="4000" b="1" i="1" cap="all" dirty="0">
              <a:ln/>
              <a:solidFill>
                <a:srgbClr val="00B05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1785926"/>
            <a:ext cx="91579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800" b="1" i="1" dirty="0" smtClean="0">
                <a:solidFill>
                  <a:srgbClr val="7030A0"/>
                </a:solidFill>
              </a:rPr>
              <a:t>1.Автор мен  Шәмшінің  арасында  қандай  әңгіме  болды? ( тауып  оқы)</a:t>
            </a:r>
            <a:endParaRPr lang="ru-RU" sz="2800" b="1" i="1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2786058"/>
            <a:ext cx="5817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800" b="1" i="1" dirty="0" smtClean="0">
                <a:solidFill>
                  <a:srgbClr val="7030A0"/>
                </a:solidFill>
              </a:rPr>
              <a:t>2.Аққұс  қандай  құс? (  тауып оқы)</a:t>
            </a:r>
            <a:endParaRPr lang="ru-RU" sz="2800" b="1" i="1" dirty="0">
              <a:solidFill>
                <a:srgbClr val="7030A0"/>
              </a:solidFill>
            </a:endParaRPr>
          </a:p>
        </p:txBody>
      </p:sp>
      <p:grpSp>
        <p:nvGrpSpPr>
          <p:cNvPr id="7" name="Группа 21"/>
          <p:cNvGrpSpPr>
            <a:grpSpLocks/>
          </p:cNvGrpSpPr>
          <p:nvPr/>
        </p:nvGrpSpPr>
        <p:grpSpPr bwMode="auto">
          <a:xfrm>
            <a:off x="7572396" y="5929330"/>
            <a:ext cx="1571604" cy="571504"/>
            <a:chOff x="730250" y="138113"/>
            <a:chExt cx="7658100" cy="6486525"/>
          </a:xfrm>
        </p:grpSpPr>
        <p:pic>
          <p:nvPicPr>
            <p:cNvPr id="8" name="Picture 206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-1781853">
              <a:off x="730250" y="728663"/>
              <a:ext cx="3989388" cy="5743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9" name="Группа 11"/>
            <p:cNvGrpSpPr>
              <a:grpSpLocks/>
            </p:cNvGrpSpPr>
            <p:nvPr/>
          </p:nvGrpSpPr>
          <p:grpSpPr bwMode="auto">
            <a:xfrm>
              <a:off x="1573213" y="138113"/>
              <a:ext cx="6815137" cy="6486525"/>
              <a:chOff x="1573213" y="138113"/>
              <a:chExt cx="6815137" cy="6486525"/>
            </a:xfrm>
          </p:grpSpPr>
          <p:pic>
            <p:nvPicPr>
              <p:cNvPr id="10" name="Picture 206"/>
              <p:cNvPicPr>
                <a:picLocks noChangeAspect="1" noChangeArrowheads="1" noCrop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394606">
                <a:off x="2195513" y="138113"/>
                <a:ext cx="3989387" cy="57435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" name="Picture 206"/>
              <p:cNvPicPr>
                <a:picLocks noChangeAspect="1" noChangeArrowheads="1" noCrop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2723982">
                <a:off x="3521075" y="549275"/>
                <a:ext cx="3990975" cy="57435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2" name="Picture 206"/>
              <p:cNvPicPr>
                <a:picLocks noChangeAspect="1" noChangeArrowheads="1" noCrop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-1721910">
                <a:off x="1573213" y="2009775"/>
                <a:ext cx="3206750" cy="46148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3" name="Picture 206"/>
              <p:cNvPicPr>
                <a:picLocks noChangeAspect="1" noChangeArrowheads="1" noCrop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1638664">
                <a:off x="3355975" y="1724025"/>
                <a:ext cx="3170238" cy="4562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4" name="Picture 206"/>
              <p:cNvPicPr>
                <a:picLocks noChangeAspect="1" noChangeArrowheads="1" noCrop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-210016">
                <a:off x="2655888" y="1822450"/>
                <a:ext cx="3170237" cy="4562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pic>
        <p:nvPicPr>
          <p:cNvPr id="15" name="Object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0"/>
            <a:ext cx="1714512" cy="1524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6" name="Группа 21"/>
          <p:cNvGrpSpPr>
            <a:grpSpLocks/>
          </p:cNvGrpSpPr>
          <p:nvPr/>
        </p:nvGrpSpPr>
        <p:grpSpPr bwMode="auto">
          <a:xfrm>
            <a:off x="7429520" y="2285992"/>
            <a:ext cx="1714480" cy="1143008"/>
            <a:chOff x="730250" y="138113"/>
            <a:chExt cx="7658100" cy="6486525"/>
          </a:xfrm>
        </p:grpSpPr>
        <p:pic>
          <p:nvPicPr>
            <p:cNvPr id="17" name="Picture 206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-1781853">
              <a:off x="730250" y="728663"/>
              <a:ext cx="3989388" cy="5743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8" name="Группа 11"/>
            <p:cNvGrpSpPr>
              <a:grpSpLocks/>
            </p:cNvGrpSpPr>
            <p:nvPr/>
          </p:nvGrpSpPr>
          <p:grpSpPr bwMode="auto">
            <a:xfrm>
              <a:off x="1573213" y="138113"/>
              <a:ext cx="6815137" cy="6486525"/>
              <a:chOff x="1573213" y="138113"/>
              <a:chExt cx="6815137" cy="6486525"/>
            </a:xfrm>
          </p:grpSpPr>
          <p:pic>
            <p:nvPicPr>
              <p:cNvPr id="19" name="Picture 206"/>
              <p:cNvPicPr>
                <a:picLocks noChangeAspect="1" noChangeArrowheads="1" noCrop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394606">
                <a:off x="2195513" y="138113"/>
                <a:ext cx="3989387" cy="57435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" name="Picture 206"/>
              <p:cNvPicPr>
                <a:picLocks noChangeAspect="1" noChangeArrowheads="1" noCrop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2723982">
                <a:off x="3521075" y="549275"/>
                <a:ext cx="3990975" cy="57435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1" name="Picture 206"/>
              <p:cNvPicPr>
                <a:picLocks noChangeAspect="1" noChangeArrowheads="1" noCrop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-1721910">
                <a:off x="1573213" y="2009775"/>
                <a:ext cx="3206750" cy="46148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2" name="Picture 206"/>
              <p:cNvPicPr>
                <a:picLocks noChangeAspect="1" noChangeArrowheads="1" noCrop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1638664">
                <a:off x="3355975" y="1724025"/>
                <a:ext cx="3170238" cy="4562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3" name="Picture 206"/>
              <p:cNvPicPr>
                <a:picLocks noChangeAspect="1" noChangeArrowheads="1" noCrop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-210016">
                <a:off x="2655888" y="1822450"/>
                <a:ext cx="3170237" cy="4562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24" name="Группа 21"/>
          <p:cNvGrpSpPr>
            <a:grpSpLocks/>
          </p:cNvGrpSpPr>
          <p:nvPr/>
        </p:nvGrpSpPr>
        <p:grpSpPr bwMode="auto">
          <a:xfrm>
            <a:off x="7358082" y="214290"/>
            <a:ext cx="1785918" cy="1143008"/>
            <a:chOff x="730250" y="138113"/>
            <a:chExt cx="7658100" cy="6486525"/>
          </a:xfrm>
        </p:grpSpPr>
        <p:pic>
          <p:nvPicPr>
            <p:cNvPr id="25" name="Picture 206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-1781853">
              <a:off x="730250" y="728663"/>
              <a:ext cx="3989388" cy="5743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6" name="Группа 11"/>
            <p:cNvGrpSpPr>
              <a:grpSpLocks/>
            </p:cNvGrpSpPr>
            <p:nvPr/>
          </p:nvGrpSpPr>
          <p:grpSpPr bwMode="auto">
            <a:xfrm>
              <a:off x="1573213" y="138113"/>
              <a:ext cx="6815137" cy="6486525"/>
              <a:chOff x="1573213" y="138113"/>
              <a:chExt cx="6815137" cy="6486525"/>
            </a:xfrm>
          </p:grpSpPr>
          <p:pic>
            <p:nvPicPr>
              <p:cNvPr id="27" name="Picture 206"/>
              <p:cNvPicPr>
                <a:picLocks noChangeAspect="1" noChangeArrowheads="1" noCrop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394606">
                <a:off x="2195513" y="138113"/>
                <a:ext cx="3989387" cy="57435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8" name="Picture 206"/>
              <p:cNvPicPr>
                <a:picLocks noChangeAspect="1" noChangeArrowheads="1" noCrop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2723982">
                <a:off x="3521075" y="549275"/>
                <a:ext cx="3990975" cy="57435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" name="Picture 206"/>
              <p:cNvPicPr>
                <a:picLocks noChangeAspect="1" noChangeArrowheads="1" noCrop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-1721910">
                <a:off x="1573213" y="2009775"/>
                <a:ext cx="3206750" cy="46148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0" name="Picture 206"/>
              <p:cNvPicPr>
                <a:picLocks noChangeAspect="1" noChangeArrowheads="1" noCrop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1638664">
                <a:off x="3355975" y="1724025"/>
                <a:ext cx="3170238" cy="4562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1" name="Picture 206"/>
              <p:cNvPicPr>
                <a:picLocks noChangeAspect="1" noChangeArrowheads="1" noCrop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-210016">
                <a:off x="2655888" y="1822450"/>
                <a:ext cx="3170237" cy="4562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32" name="TextBox 31"/>
          <p:cNvSpPr txBox="1"/>
          <p:nvPr/>
        </p:nvSpPr>
        <p:spPr>
          <a:xfrm>
            <a:off x="214282" y="3357562"/>
            <a:ext cx="81439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800" b="1" i="1" dirty="0" smtClean="0">
                <a:solidFill>
                  <a:srgbClr val="7030A0"/>
                </a:solidFill>
              </a:rPr>
              <a:t>3.Қарақұс  неліктен  Аққұстың көзін  жоймақшы  болды?  ( тауып  оқы)</a:t>
            </a:r>
            <a:endParaRPr lang="ru-RU" sz="2800" b="1" i="1" dirty="0">
              <a:solidFill>
                <a:srgbClr val="7030A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57158" y="5357826"/>
            <a:ext cx="82153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800" b="1" i="1" dirty="0" smtClean="0">
                <a:solidFill>
                  <a:srgbClr val="7030A0"/>
                </a:solidFill>
              </a:rPr>
              <a:t>5.Аққұс  ән  салғанда табиғат  қандай  өзгеріске  ұшырайды? ( тауып  оқы)</a:t>
            </a:r>
            <a:endParaRPr lang="ru-RU" sz="2800" b="1" i="1" dirty="0">
              <a:solidFill>
                <a:srgbClr val="7030A0"/>
              </a:solidFill>
            </a:endParaRPr>
          </a:p>
        </p:txBody>
      </p:sp>
      <p:grpSp>
        <p:nvGrpSpPr>
          <p:cNvPr id="34" name="Группа 21"/>
          <p:cNvGrpSpPr>
            <a:grpSpLocks/>
          </p:cNvGrpSpPr>
          <p:nvPr/>
        </p:nvGrpSpPr>
        <p:grpSpPr bwMode="auto">
          <a:xfrm>
            <a:off x="5357818" y="5929330"/>
            <a:ext cx="1571636" cy="428628"/>
            <a:chOff x="730250" y="138113"/>
            <a:chExt cx="7658100" cy="6486525"/>
          </a:xfrm>
        </p:grpSpPr>
        <p:pic>
          <p:nvPicPr>
            <p:cNvPr id="35" name="Picture 206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-1781853">
              <a:off x="730250" y="728663"/>
              <a:ext cx="3989388" cy="5743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6" name="Группа 11"/>
            <p:cNvGrpSpPr>
              <a:grpSpLocks/>
            </p:cNvGrpSpPr>
            <p:nvPr/>
          </p:nvGrpSpPr>
          <p:grpSpPr bwMode="auto">
            <a:xfrm>
              <a:off x="1573213" y="138113"/>
              <a:ext cx="6815137" cy="6486525"/>
              <a:chOff x="1573213" y="138113"/>
              <a:chExt cx="6815137" cy="6486525"/>
            </a:xfrm>
          </p:grpSpPr>
          <p:pic>
            <p:nvPicPr>
              <p:cNvPr id="37" name="Picture 206"/>
              <p:cNvPicPr>
                <a:picLocks noChangeAspect="1" noChangeArrowheads="1" noCrop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394606">
                <a:off x="2195513" y="138113"/>
                <a:ext cx="3989387" cy="57435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8" name="Picture 206"/>
              <p:cNvPicPr>
                <a:picLocks noChangeAspect="1" noChangeArrowheads="1" noCrop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2723982">
                <a:off x="3521075" y="549275"/>
                <a:ext cx="3990975" cy="57435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9" name="Picture 206"/>
              <p:cNvPicPr>
                <a:picLocks noChangeAspect="1" noChangeArrowheads="1" noCrop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-1721910">
                <a:off x="1573213" y="2009775"/>
                <a:ext cx="3206750" cy="46148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0" name="Picture 206"/>
              <p:cNvPicPr>
                <a:picLocks noChangeAspect="1" noChangeArrowheads="1" noCrop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1638664">
                <a:off x="3355975" y="1724025"/>
                <a:ext cx="3170238" cy="4562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1" name="Picture 206"/>
              <p:cNvPicPr>
                <a:picLocks noChangeAspect="1" noChangeArrowheads="1" noCrop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-210016">
                <a:off x="2655888" y="1822450"/>
                <a:ext cx="3170237" cy="4562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42" name="TextBox 41"/>
          <p:cNvSpPr txBox="1"/>
          <p:nvPr/>
        </p:nvSpPr>
        <p:spPr>
          <a:xfrm>
            <a:off x="214282" y="4286256"/>
            <a:ext cx="83582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800" b="1" i="1" dirty="0" smtClean="0">
                <a:solidFill>
                  <a:srgbClr val="7030A0"/>
                </a:solidFill>
              </a:rPr>
              <a:t>4.Аққұстың   ақырғы   өтініші, ол  ажалдан  қалай құтылды? (  тауып   оқы)</a:t>
            </a:r>
            <a:endParaRPr lang="ru-RU" sz="28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770" decel="100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770" decel="100000"/>
                                        <p:tgtEl>
                                          <p:spTgt spid="3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0" dur="77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32" grpId="0"/>
      <p:bldP spid="33" grpId="0"/>
      <p:bldP spid="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 descr="C:\Documents and Settings\Администратор\Мои документы\анимационные картинки\книга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37920"/>
            <a:ext cx="9144000" cy="580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143108" y="357166"/>
            <a:ext cx="62865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4400" b="1" dirty="0" smtClean="0">
                <a:solidFill>
                  <a:srgbClr val="C00000"/>
                </a:solidFill>
              </a:rPr>
              <a:t>Ән   құдіретінің   әсері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4714884"/>
            <a:ext cx="1571636" cy="864000"/>
          </a:xfrm>
          <a:prstGeom prst="rect">
            <a:avLst/>
          </a:prstGeom>
          <a:noFill/>
        </p:spPr>
        <p:txBody>
          <a:bodyPr wrap="none" rtlCol="0">
            <a:prstTxWarp prst="textInflateBottom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kk-KZ" sz="13800" b="1" cap="all" dirty="0" smtClean="0">
                <a:ln w="19050"/>
                <a:gradFill flip="none" rotWithShape="1">
                  <a:gsLst>
                    <a:gs pos="0">
                      <a:srgbClr val="00B050">
                        <a:shade val="30000"/>
                        <a:satMod val="115000"/>
                      </a:srgbClr>
                    </a:gs>
                    <a:gs pos="50000">
                      <a:srgbClr val="00B050">
                        <a:shade val="67500"/>
                        <a:satMod val="115000"/>
                      </a:srgbClr>
                    </a:gs>
                    <a:gs pos="100000">
                      <a:srgbClr val="00B050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effectLst>
                  <a:reflection blurRad="12700" stA="50000" endPos="50000" dist="5000" dir="5400000" sy="-100000" rotWithShape="0"/>
                </a:effectLst>
              </a:rPr>
              <a:t>Адамға</a:t>
            </a:r>
            <a:endParaRPr lang="ru-RU" sz="13800" b="1" cap="all" dirty="0">
              <a:ln w="19050"/>
              <a:gradFill flip="none" rotWithShape="1">
                <a:gsLst>
                  <a:gs pos="0">
                    <a:srgbClr val="00B050">
                      <a:shade val="30000"/>
                      <a:satMod val="115000"/>
                    </a:srgbClr>
                  </a:gs>
                  <a:gs pos="50000">
                    <a:srgbClr val="00B050">
                      <a:shade val="67500"/>
                      <a:satMod val="115000"/>
                    </a:srgbClr>
                  </a:gs>
                  <a:gs pos="100000">
                    <a:srgbClr val="00B050">
                      <a:shade val="100000"/>
                      <a:satMod val="115000"/>
                    </a:srgbClr>
                  </a:gs>
                </a:gsLst>
                <a:lin ang="18900000" scaled="1"/>
                <a:tileRect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43174" y="4572008"/>
            <a:ext cx="2193752" cy="684000"/>
          </a:xfrm>
          <a:prstGeom prst="rect">
            <a:avLst/>
          </a:prstGeom>
          <a:noFill/>
        </p:spPr>
        <p:txBody>
          <a:bodyPr wrap="none" rtlCol="0">
            <a:prstTxWarp prst="textInflateTop">
              <a:avLst/>
            </a:prstTxWarp>
            <a:spAutoFit/>
          </a:bodyPr>
          <a:lstStyle/>
          <a:p>
            <a:r>
              <a:rPr lang="kk-KZ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табиғатқа</a:t>
            </a:r>
            <a:endParaRPr lang="ru-RU" sz="24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805</TotalTime>
  <Words>568</Words>
  <Application>Microsoft Office PowerPoint</Application>
  <PresentationFormat>Экран (4:3)</PresentationFormat>
  <Paragraphs>135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MerGen</dc:creator>
  <cp:lastModifiedBy>MerGen</cp:lastModifiedBy>
  <cp:revision>79</cp:revision>
  <dcterms:created xsi:type="dcterms:W3CDTF">2013-02-06T13:29:26Z</dcterms:created>
  <dcterms:modified xsi:type="dcterms:W3CDTF">2013-02-11T05:30:11Z</dcterms:modified>
</cp:coreProperties>
</file>