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8" r:id="rId5"/>
    <p:sldId id="260" r:id="rId6"/>
    <p:sldId id="262" r:id="rId7"/>
    <p:sldId id="266" r:id="rId8"/>
    <p:sldId id="263" r:id="rId9"/>
    <p:sldId id="264" r:id="rId10"/>
    <p:sldId id="265" r:id="rId11"/>
    <p:sldId id="275" r:id="rId12"/>
    <p:sldId id="279" r:id="rId13"/>
    <p:sldId id="27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66FF99"/>
    <a:srgbClr val="99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accent6">
                <a:lumMod val="40000"/>
                <a:lumOff val="60000"/>
              </a:schemeClr>
            </a:gs>
            <a:gs pos="100000">
              <a:schemeClr val="accent6">
                <a:lumMod val="20000"/>
                <a:lumOff val="80000"/>
              </a:schemeClr>
            </a:gs>
          </a:gsLst>
          <a:path path="rect">
            <a:fillToRect l="100000" t="10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7" name="TextBox 6"/>
          <p:cNvSpPr txBox="1"/>
          <p:nvPr/>
        </p:nvSpPr>
        <p:spPr>
          <a:xfrm>
            <a:off x="1619672" y="476672"/>
            <a:ext cx="6336704" cy="1368152"/>
          </a:xfrm>
          <a:prstGeom prst="rect">
            <a:avLst/>
          </a:prstGeom>
          <a:noFill/>
        </p:spPr>
        <p:txBody>
          <a:bodyPr wrap="square" rtlCol="0">
            <a:spAutoFit/>
          </a:bodyPr>
          <a:lstStyle/>
          <a:p>
            <a:endParaRPr lang="ru-RU" dirty="0"/>
          </a:p>
        </p:txBody>
      </p:sp>
      <p:sp>
        <p:nvSpPr>
          <p:cNvPr id="9" name="TextBox 8"/>
          <p:cNvSpPr txBox="1"/>
          <p:nvPr/>
        </p:nvSpPr>
        <p:spPr>
          <a:xfrm>
            <a:off x="2771800" y="1487292"/>
            <a:ext cx="5688632" cy="1877437"/>
          </a:xfrm>
          <a:prstGeom prst="rect">
            <a:avLst/>
          </a:prstGeom>
          <a:noFill/>
        </p:spPr>
        <p:txBody>
          <a:bodyPr wrap="square" rtlCol="0">
            <a:spAutoFit/>
          </a:bodyPr>
          <a:lstStyle/>
          <a:p>
            <a:pPr algn="ctr"/>
            <a:r>
              <a:rPr lang="kk-KZ" sz="3200" b="1" dirty="0" smtClean="0">
                <a:latin typeface="Times New Roman" pitchFamily="18" charset="0"/>
                <a:cs typeface="Times New Roman" pitchFamily="18" charset="0"/>
              </a:rPr>
              <a:t>Сабақтың </a:t>
            </a:r>
            <a:r>
              <a:rPr lang="kk-KZ" sz="3200" b="1" dirty="0">
                <a:latin typeface="Times New Roman" pitchFamily="18" charset="0"/>
                <a:cs typeface="Times New Roman" pitchFamily="18" charset="0"/>
              </a:rPr>
              <a:t>тақырыбы</a:t>
            </a:r>
            <a:r>
              <a:rPr lang="kk-KZ" sz="3200" b="1" dirty="0" smtClean="0">
                <a:latin typeface="Times New Roman" pitchFamily="18" charset="0"/>
                <a:cs typeface="Times New Roman" pitchFamily="18" charset="0"/>
              </a:rPr>
              <a:t>:</a:t>
            </a:r>
          </a:p>
          <a:p>
            <a:pPr algn="ctr"/>
            <a:endParaRPr lang="ru-RU" sz="2800" b="1" dirty="0">
              <a:latin typeface="Times New Roman" pitchFamily="18" charset="0"/>
              <a:cs typeface="Times New Roman" pitchFamily="18" charset="0"/>
            </a:endParaRPr>
          </a:p>
          <a:p>
            <a:pPr algn="ctr"/>
            <a:r>
              <a:rPr lang="kk-KZ" sz="2400" b="1" dirty="0">
                <a:latin typeface="Times New Roman" pitchFamily="18" charset="0"/>
                <a:cs typeface="Times New Roman" pitchFamily="18" charset="0"/>
              </a:rPr>
              <a:t> </a:t>
            </a:r>
            <a:r>
              <a:rPr lang="kk-KZ" sz="2800" b="1" i="1" dirty="0" smtClean="0">
                <a:latin typeface="Times New Roman" pitchFamily="18" charset="0"/>
                <a:cs typeface="Times New Roman" pitchFamily="18" charset="0"/>
              </a:rPr>
              <a:t>Сайын Мұратбеков </a:t>
            </a:r>
            <a:r>
              <a:rPr lang="kk-KZ" sz="2800" b="1" i="1" dirty="0" smtClean="0">
                <a:latin typeface="Times New Roman" pitchFamily="18" charset="0"/>
                <a:cs typeface="Times New Roman" pitchFamily="18" charset="0"/>
              </a:rPr>
              <a:t>«</a:t>
            </a:r>
            <a:r>
              <a:rPr lang="kk-KZ" sz="2800" b="1" i="1" dirty="0">
                <a:latin typeface="Times New Roman" pitchFamily="18" charset="0"/>
                <a:cs typeface="Times New Roman" pitchFamily="18" charset="0"/>
              </a:rPr>
              <a:t>Жусан иісі» </a:t>
            </a:r>
            <a:r>
              <a:rPr lang="kk-KZ" sz="2800" b="1" i="1" dirty="0" smtClean="0">
                <a:latin typeface="Times New Roman" pitchFamily="18" charset="0"/>
                <a:cs typeface="Times New Roman" pitchFamily="18" charset="0"/>
              </a:rPr>
              <a:t>әңгімесі (</a:t>
            </a:r>
            <a:r>
              <a:rPr lang="ru-RU" sz="2800" b="1" i="1" smtClean="0">
                <a:latin typeface="Times New Roman" pitchFamily="18" charset="0"/>
                <a:cs typeface="Times New Roman" pitchFamily="18" charset="0"/>
              </a:rPr>
              <a:t>2-сағаты)</a:t>
            </a:r>
            <a:endParaRPr lang="ru-RU" sz="2800" b="1" i="1" dirty="0">
              <a:latin typeface="Times New Roman" pitchFamily="18" charset="0"/>
              <a:cs typeface="Times New Roman" pitchFamily="18" charset="0"/>
            </a:endParaRPr>
          </a:p>
        </p:txBody>
      </p:sp>
      <p:sp>
        <p:nvSpPr>
          <p:cNvPr id="11" name="TextBox 10"/>
          <p:cNvSpPr txBox="1"/>
          <p:nvPr/>
        </p:nvSpPr>
        <p:spPr>
          <a:xfrm>
            <a:off x="251520" y="5037113"/>
            <a:ext cx="8640960" cy="369332"/>
          </a:xfrm>
          <a:prstGeom prst="rect">
            <a:avLst/>
          </a:prstGeom>
          <a:noFill/>
        </p:spPr>
        <p:txBody>
          <a:bodyPr wrap="square" rtlCol="0">
            <a:spAutoFit/>
          </a:bodyPr>
          <a:lstStyle/>
          <a:p>
            <a:pPr algn="ctr"/>
            <a:r>
              <a:rPr lang="kk-KZ" b="1" dirty="0" smtClean="0">
                <a:latin typeface="Times New Roman" pitchFamily="18" charset="0"/>
                <a:cs typeface="Times New Roman" pitchFamily="18" charset="0"/>
              </a:rPr>
              <a:t>Мұғалім</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Мухаметжанова И.Е. Ескелді ауданы, Қоңыр ОМ </a:t>
            </a:r>
          </a:p>
        </p:txBody>
      </p:sp>
      <p:sp>
        <p:nvSpPr>
          <p:cNvPr id="12" name="TextBox 11"/>
          <p:cNvSpPr txBox="1"/>
          <p:nvPr/>
        </p:nvSpPr>
        <p:spPr>
          <a:xfrm>
            <a:off x="3574138" y="6008378"/>
            <a:ext cx="2427781" cy="338554"/>
          </a:xfrm>
          <a:prstGeom prst="rect">
            <a:avLst/>
          </a:prstGeom>
          <a:noFill/>
        </p:spPr>
        <p:txBody>
          <a:bodyPr wrap="none" rtlCol="0">
            <a:spAutoFit/>
          </a:bodyPr>
          <a:lstStyle/>
          <a:p>
            <a:pPr algn="ctr"/>
            <a:r>
              <a:rPr lang="kk-KZ" sz="1600" b="1" i="1" dirty="0" smtClean="0">
                <a:latin typeface="Times New Roman" pitchFamily="18" charset="0"/>
                <a:cs typeface="Times New Roman" pitchFamily="18" charset="0"/>
              </a:rPr>
              <a:t>Қоңыр ауылы, </a:t>
            </a:r>
            <a:r>
              <a:rPr lang="ru-RU" sz="1600" b="1" i="1" dirty="0" smtClean="0">
                <a:latin typeface="Times New Roman" pitchFamily="18" charset="0"/>
                <a:cs typeface="Times New Roman" pitchFamily="18" charset="0"/>
              </a:rPr>
              <a:t>2014 </a:t>
            </a:r>
            <a:r>
              <a:rPr lang="kk-KZ" sz="1600" b="1" i="1" dirty="0" smtClean="0">
                <a:latin typeface="Times New Roman" pitchFamily="18" charset="0"/>
                <a:cs typeface="Times New Roman" pitchFamily="18" charset="0"/>
              </a:rPr>
              <a:t>жыл</a:t>
            </a:r>
            <a:endParaRPr lang="kk-KZ" sz="1600" b="1" i="1" dirty="0">
              <a:latin typeface="Times New Roman" pitchFamily="18" charset="0"/>
              <a:cs typeface="Times New Roman" pitchFamily="18" charset="0"/>
            </a:endParaRPr>
          </a:p>
        </p:txBody>
      </p:sp>
      <p:pic>
        <p:nvPicPr>
          <p:cNvPr id="10" name="Рисунок 9"/>
          <p:cNvPicPr>
            <a:picLocks noChangeAspect="1"/>
          </p:cNvPicPr>
          <p:nvPr/>
        </p:nvPicPr>
        <p:blipFill>
          <a:blip r:embed="rId3">
            <a:extLst>
              <a:ext uri="{BEBA8EAE-BF5A-486C-A8C5-ECC9F3942E4B}">
                <a14:imgProps xmlns:a14="http://schemas.microsoft.com/office/drawing/2010/main">
                  <a14:imgLayer r:embed="rId4">
                    <a14:imgEffect>
                      <a14:backgroundRemoval t="0" b="98919" l="0" r="98235">
                        <a14:foregroundMark x1="45882" y1="56216" x2="45882" y2="56216"/>
                      </a14:backgroundRemoval>
                    </a14:imgEffect>
                  </a14:imgLayer>
                </a14:imgProps>
              </a:ext>
              <a:ext uri="{28A0092B-C50C-407E-A947-70E740481C1C}">
                <a14:useLocalDpi xmlns:a14="http://schemas.microsoft.com/office/drawing/2010/main" val="0"/>
              </a:ext>
            </a:extLst>
          </a:blip>
          <a:stretch>
            <a:fillRect/>
          </a:stretch>
        </p:blipFill>
        <p:spPr>
          <a:xfrm>
            <a:off x="594343" y="980728"/>
            <a:ext cx="2762577" cy="3006333"/>
          </a:xfrm>
          <a:prstGeom prst="rect">
            <a:avLst/>
          </a:prstGeom>
        </p:spPr>
      </p:pic>
    </p:spTree>
    <p:extLst>
      <p:ext uri="{BB962C8B-B14F-4D97-AF65-F5344CB8AC3E}">
        <p14:creationId xmlns:p14="http://schemas.microsoft.com/office/powerpoint/2010/main" val="176429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9" name="Прямоугольник с двумя скругленными противолежащими углами 8"/>
          <p:cNvSpPr/>
          <p:nvPr/>
        </p:nvSpPr>
        <p:spPr>
          <a:xfrm>
            <a:off x="2182542" y="332656"/>
            <a:ext cx="4779271" cy="1008112"/>
          </a:xfrm>
          <a:prstGeom prst="round2DiagRect">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b="1" dirty="0" smtClean="0">
              <a:solidFill>
                <a:srgbClr val="FF0000"/>
              </a:solidFill>
              <a:latin typeface="Times New Roman" pitchFamily="18" charset="0"/>
              <a:cs typeface="Times New Roman" pitchFamily="18" charset="0"/>
            </a:endParaRPr>
          </a:p>
          <a:p>
            <a:pPr algn="ctr"/>
            <a:r>
              <a:rPr lang="ru-RU" b="1" dirty="0">
                <a:solidFill>
                  <a:srgbClr val="FF0000"/>
                </a:solidFill>
                <a:latin typeface="Times New Roman" pitchFamily="18" charset="0"/>
                <a:cs typeface="Times New Roman" pitchFamily="18" charset="0"/>
              </a:rPr>
              <a:t>6</a:t>
            </a:r>
            <a:r>
              <a:rPr lang="ru-RU" b="1" dirty="0" smtClean="0">
                <a:solidFill>
                  <a:srgbClr val="FF0000"/>
                </a:solidFill>
                <a:latin typeface="Times New Roman" pitchFamily="18" charset="0"/>
                <a:cs typeface="Times New Roman" pitchFamily="18" charset="0"/>
              </a:rPr>
              <a:t>. </a:t>
            </a:r>
            <a:r>
              <a:rPr lang="kk-KZ" b="1" dirty="0" smtClean="0">
                <a:solidFill>
                  <a:srgbClr val="FF0000"/>
                </a:solidFill>
                <a:latin typeface="Times New Roman" pitchFamily="18" charset="0"/>
                <a:cs typeface="Times New Roman" pitchFamily="18" charset="0"/>
              </a:rPr>
              <a:t>Бағалау</a:t>
            </a:r>
            <a:r>
              <a:rPr lang="ru-RU" b="1" dirty="0" smtClean="0">
                <a:solidFill>
                  <a:srgbClr val="FF0000"/>
                </a:solidFill>
                <a:latin typeface="Times New Roman" pitchFamily="18" charset="0"/>
                <a:cs typeface="Times New Roman" pitchFamily="18" charset="0"/>
              </a:rPr>
              <a:t> </a:t>
            </a:r>
            <a:r>
              <a:rPr lang="ru-RU" b="1" dirty="0" smtClean="0">
                <a:latin typeface="Times New Roman" pitchFamily="18" charset="0"/>
                <a:cs typeface="Times New Roman" pitchFamily="18" charset="0"/>
              </a:rPr>
              <a:t>(</a:t>
            </a:r>
            <a:r>
              <a:rPr lang="kk-KZ" b="1" dirty="0" smtClean="0">
                <a:latin typeface="Times New Roman" pitchFamily="18" charset="0"/>
                <a:cs typeface="Times New Roman" pitchFamily="18" charset="0"/>
              </a:rPr>
              <a:t>жоғарғы деңгей</a:t>
            </a:r>
            <a:r>
              <a:rPr lang="ru-RU" b="1" dirty="0" smtClean="0">
                <a:latin typeface="Times New Roman" pitchFamily="18" charset="0"/>
                <a:cs typeface="Times New Roman" pitchFamily="18" charset="0"/>
              </a:rPr>
              <a:t>)</a:t>
            </a:r>
          </a:p>
          <a:p>
            <a:pPr algn="ctr"/>
            <a:r>
              <a:rPr lang="kk-KZ" b="1" i="1" dirty="0" smtClean="0">
                <a:latin typeface="Times New Roman" pitchFamily="18" charset="0"/>
                <a:cs typeface="Times New Roman" pitchFamily="18" charset="0"/>
              </a:rPr>
              <a:t>(өзіндік </a:t>
            </a:r>
            <a:r>
              <a:rPr lang="kk-KZ" b="1" i="1" dirty="0">
                <a:latin typeface="Times New Roman" pitchFamily="18" charset="0"/>
                <a:cs typeface="Times New Roman" pitchFamily="18" charset="0"/>
              </a:rPr>
              <a:t>пікір келтіру, ойын </a:t>
            </a:r>
            <a:r>
              <a:rPr lang="kk-KZ" b="1" i="1" dirty="0" smtClean="0">
                <a:latin typeface="Times New Roman" pitchFamily="18" charset="0"/>
                <a:cs typeface="Times New Roman" pitchFamily="18" charset="0"/>
              </a:rPr>
              <a:t>білдіру)</a:t>
            </a:r>
            <a:endParaRPr lang="ru-RU" b="1" i="1" dirty="0">
              <a:latin typeface="Times New Roman" pitchFamily="18" charset="0"/>
              <a:cs typeface="Times New Roman" pitchFamily="18" charset="0"/>
            </a:endParaRPr>
          </a:p>
          <a:p>
            <a:pPr algn="ctr"/>
            <a:r>
              <a:rPr lang="kk-KZ" b="1" dirty="0" smtClean="0">
                <a:latin typeface="Times New Roman" pitchFamily="18" charset="0"/>
                <a:cs typeface="Times New Roman" pitchFamily="18" charset="0"/>
              </a:rPr>
              <a:t>Эссе жазу</a:t>
            </a:r>
            <a:endParaRPr lang="ru-RU" b="1" dirty="0">
              <a:latin typeface="Times New Roman" pitchFamily="18" charset="0"/>
              <a:cs typeface="Times New Roman" pitchFamily="18" charset="0"/>
            </a:endParaRPr>
          </a:p>
          <a:p>
            <a:pPr algn="ctr"/>
            <a:endParaRPr lang="ru-RU" dirty="0"/>
          </a:p>
        </p:txBody>
      </p:sp>
      <p:sp>
        <p:nvSpPr>
          <p:cNvPr id="11" name="TextBox 10"/>
          <p:cNvSpPr txBox="1"/>
          <p:nvPr/>
        </p:nvSpPr>
        <p:spPr>
          <a:xfrm>
            <a:off x="1790982" y="1980717"/>
            <a:ext cx="5562035" cy="1077218"/>
          </a:xfrm>
          <a:prstGeom prst="rect">
            <a:avLst/>
          </a:prstGeom>
          <a:noFill/>
          <a:ln>
            <a:noFill/>
          </a:ln>
        </p:spPr>
        <p:txBody>
          <a:bodyPr wrap="none" rtlCol="0">
            <a:spAutoFit/>
          </a:bodyPr>
          <a:lstStyle/>
          <a:p>
            <a:pPr algn="ctr"/>
            <a:r>
              <a:rPr lang="kk-KZ" sz="3200" b="1" i="1" dirty="0" smtClean="0">
                <a:solidFill>
                  <a:srgbClr val="FF0000"/>
                </a:solidFill>
                <a:latin typeface="Times New Roman" pitchFamily="18" charset="0"/>
                <a:cs typeface="Times New Roman" pitchFamily="18" charset="0"/>
              </a:rPr>
              <a:t>«</a:t>
            </a:r>
            <a:r>
              <a:rPr lang="kk-KZ" sz="3200" b="1" i="1" dirty="0">
                <a:solidFill>
                  <a:srgbClr val="FF0000"/>
                </a:solidFill>
                <a:latin typeface="Times New Roman" pitchFamily="18" charset="0"/>
                <a:cs typeface="Times New Roman" pitchFamily="18" charset="0"/>
              </a:rPr>
              <a:t>Жетім көрсең, жебей жүр» </a:t>
            </a:r>
            <a:endParaRPr lang="kk-KZ" sz="3200" b="1" i="1" dirty="0" smtClean="0">
              <a:solidFill>
                <a:srgbClr val="FF0000"/>
              </a:solidFill>
              <a:latin typeface="Times New Roman" pitchFamily="18" charset="0"/>
              <a:cs typeface="Times New Roman" pitchFamily="18" charset="0"/>
            </a:endParaRPr>
          </a:p>
          <a:p>
            <a:pPr algn="ctr"/>
            <a:r>
              <a:rPr lang="kk-KZ" sz="3200" b="1" i="1" dirty="0" smtClean="0">
                <a:solidFill>
                  <a:srgbClr val="FF0000"/>
                </a:solidFill>
                <a:latin typeface="Times New Roman" pitchFamily="18" charset="0"/>
                <a:cs typeface="Times New Roman" pitchFamily="18" charset="0"/>
              </a:rPr>
              <a:t>тақырыбында </a:t>
            </a:r>
            <a:r>
              <a:rPr lang="kk-KZ" sz="3200" b="1" i="1" dirty="0">
                <a:solidFill>
                  <a:srgbClr val="FF0000"/>
                </a:solidFill>
                <a:latin typeface="Times New Roman" pitchFamily="18" charset="0"/>
                <a:cs typeface="Times New Roman" pitchFamily="18" charset="0"/>
              </a:rPr>
              <a:t>эссе жазу.</a:t>
            </a:r>
            <a:endParaRPr lang="ru-RU" sz="3200" b="1" i="1" dirty="0">
              <a:solidFill>
                <a:srgbClr val="FF0000"/>
              </a:solidFill>
              <a:latin typeface="Times New Roman" pitchFamily="18" charset="0"/>
              <a:cs typeface="Times New Roman" pitchFamily="18" charset="0"/>
            </a:endParaRPr>
          </a:p>
        </p:txBody>
      </p:sp>
      <p:pic>
        <p:nvPicPr>
          <p:cNvPr id="2050" name="Picture 2" descr="C:\Users\PC\Pictures\картинкии\1405940892_gostevaya-knig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220" y="3212976"/>
            <a:ext cx="3871739" cy="2906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11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2" name="TextBox 1"/>
          <p:cNvSpPr txBox="1"/>
          <p:nvPr/>
        </p:nvSpPr>
        <p:spPr>
          <a:xfrm>
            <a:off x="3122784" y="194737"/>
            <a:ext cx="2860142" cy="954107"/>
          </a:xfrm>
          <a:prstGeom prst="rect">
            <a:avLst/>
          </a:prstGeom>
          <a:noFill/>
        </p:spPr>
        <p:txBody>
          <a:bodyPr wrap="none" rtlCol="0">
            <a:spAutoFit/>
          </a:bodyPr>
          <a:lstStyle/>
          <a:p>
            <a:pPr algn="ctr"/>
            <a:r>
              <a:rPr lang="kk-KZ" sz="3200" b="1" dirty="0" smtClean="0">
                <a:solidFill>
                  <a:srgbClr val="FF0000"/>
                </a:solidFill>
                <a:latin typeface="Times New Roman" pitchFamily="18" charset="0"/>
                <a:cs typeface="Times New Roman" pitchFamily="18" charset="0"/>
              </a:rPr>
              <a:t>ІІІ. Рефлексия</a:t>
            </a:r>
          </a:p>
          <a:p>
            <a:pPr algn="ctr"/>
            <a:r>
              <a:rPr lang="kk-KZ" sz="2400" b="1" i="1" dirty="0" smtClean="0">
                <a:latin typeface="Times New Roman" pitchFamily="18" charset="0"/>
                <a:cs typeface="Times New Roman" pitchFamily="18" charset="0"/>
              </a:rPr>
              <a:t>(кері байланыс)</a:t>
            </a:r>
            <a:endParaRPr lang="ru-RU" sz="2400" b="1" i="1" dirty="0">
              <a:latin typeface="Times New Roman" pitchFamily="18" charset="0"/>
              <a:cs typeface="Times New Roman" pitchFamily="18" charset="0"/>
            </a:endParaRPr>
          </a:p>
        </p:txBody>
      </p:sp>
      <p:sp>
        <p:nvSpPr>
          <p:cNvPr id="6" name="Овал 5"/>
          <p:cNvSpPr/>
          <p:nvPr/>
        </p:nvSpPr>
        <p:spPr>
          <a:xfrm>
            <a:off x="150733" y="1412776"/>
            <a:ext cx="3845203" cy="2736304"/>
          </a:xfrm>
          <a:prstGeom prst="ellipse">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u="sng" dirty="0">
                <a:solidFill>
                  <a:srgbClr val="FF0000"/>
                </a:solidFill>
                <a:latin typeface="Times New Roman" pitchFamily="18" charset="0"/>
                <a:cs typeface="Times New Roman" pitchFamily="18" charset="0"/>
              </a:rPr>
              <a:t>Соғыс кезіндегі жетімдік</a:t>
            </a:r>
          </a:p>
          <a:p>
            <a:pPr algn="ctr"/>
            <a:r>
              <a:rPr lang="kk-KZ" sz="1600" b="1" i="1" dirty="0">
                <a:solidFill>
                  <a:schemeClr val="tx1"/>
                </a:solidFill>
                <a:latin typeface="Times New Roman" pitchFamily="18" charset="0"/>
                <a:cs typeface="Times New Roman" pitchFamily="18" charset="0"/>
              </a:rPr>
              <a:t>Балалар соғыс кесірінен ата</a:t>
            </a:r>
            <a:r>
              <a:rPr lang="en-US" sz="1600" b="1" i="1" dirty="0">
                <a:solidFill>
                  <a:schemeClr val="tx1"/>
                </a:solidFill>
                <a:latin typeface="Times New Roman" pitchFamily="18" charset="0"/>
                <a:cs typeface="Times New Roman" pitchFamily="18" charset="0"/>
              </a:rPr>
              <a:t>-</a:t>
            </a:r>
            <a:r>
              <a:rPr lang="kk-KZ" sz="1600" b="1" i="1" dirty="0">
                <a:solidFill>
                  <a:schemeClr val="tx1"/>
                </a:solidFill>
                <a:latin typeface="Times New Roman" pitchFamily="18" charset="0"/>
                <a:cs typeface="Times New Roman" pitchFamily="18" charset="0"/>
              </a:rPr>
              <a:t>аналарынан, тіреушілерінен айырылып жетім қалған, жоқшылық көріп, өмірдің ащы кездерін бастан өткізген.</a:t>
            </a:r>
          </a:p>
          <a:p>
            <a:pPr algn="ctr"/>
            <a:endParaRPr lang="ru-RU" dirty="0"/>
          </a:p>
        </p:txBody>
      </p:sp>
      <p:sp>
        <p:nvSpPr>
          <p:cNvPr id="7" name="Овал 6"/>
          <p:cNvSpPr/>
          <p:nvPr/>
        </p:nvSpPr>
        <p:spPr>
          <a:xfrm>
            <a:off x="4860032" y="1556792"/>
            <a:ext cx="3845203" cy="2736304"/>
          </a:xfrm>
          <a:prstGeom prst="ellipse">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u="sng" dirty="0">
                <a:solidFill>
                  <a:srgbClr val="FF0000"/>
                </a:solidFill>
                <a:latin typeface="Times New Roman" pitchFamily="18" charset="0"/>
                <a:cs typeface="Times New Roman" pitchFamily="18" charset="0"/>
              </a:rPr>
              <a:t>Қазіргі жетімдік</a:t>
            </a:r>
          </a:p>
          <a:p>
            <a:pPr algn="ctr"/>
            <a:r>
              <a:rPr lang="kk-KZ" b="1" i="1" dirty="0">
                <a:solidFill>
                  <a:schemeClr val="tx1"/>
                </a:solidFill>
                <a:latin typeface="Times New Roman" pitchFamily="18" charset="0"/>
                <a:cs typeface="Times New Roman" pitchFamily="18" charset="0"/>
              </a:rPr>
              <a:t>Қол</a:t>
            </a:r>
            <a:r>
              <a:rPr lang="en-US" b="1" i="1" dirty="0">
                <a:solidFill>
                  <a:schemeClr val="tx1"/>
                </a:solidFill>
                <a:latin typeface="Times New Roman" pitchFamily="18" charset="0"/>
                <a:cs typeface="Times New Roman" pitchFamily="18" charset="0"/>
              </a:rPr>
              <a:t>-</a:t>
            </a:r>
            <a:r>
              <a:rPr lang="kk-KZ" b="1" i="1" dirty="0">
                <a:solidFill>
                  <a:schemeClr val="tx1"/>
                </a:solidFill>
                <a:latin typeface="Times New Roman" pitchFamily="18" charset="0"/>
                <a:cs typeface="Times New Roman" pitchFamily="18" charset="0"/>
              </a:rPr>
              <a:t>аяқтары сау әке, аналардың жауапкершілігі жоқтығының кесірінен балалар тірі жетім қалуда.</a:t>
            </a:r>
          </a:p>
          <a:p>
            <a:pPr algn="ctr"/>
            <a:endParaRPr lang="ru-RU" dirty="0"/>
          </a:p>
        </p:txBody>
      </p:sp>
      <p:sp>
        <p:nvSpPr>
          <p:cNvPr id="8" name="Овал 7"/>
          <p:cNvSpPr/>
          <p:nvPr/>
        </p:nvSpPr>
        <p:spPr>
          <a:xfrm>
            <a:off x="2483768" y="3933056"/>
            <a:ext cx="3845203" cy="2736304"/>
          </a:xfrm>
          <a:prstGeom prst="ellipse">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u="sng" dirty="0">
                <a:solidFill>
                  <a:srgbClr val="FF0000"/>
                </a:solidFill>
                <a:latin typeface="Times New Roman" pitchFamily="18" charset="0"/>
                <a:cs typeface="Times New Roman" pitchFamily="18" charset="0"/>
              </a:rPr>
              <a:t>Ұқсастықтары</a:t>
            </a:r>
          </a:p>
          <a:p>
            <a:pPr algn="ctr"/>
            <a:endParaRPr lang="kk-KZ" b="1" dirty="0">
              <a:latin typeface="Times New Roman" pitchFamily="18" charset="0"/>
              <a:cs typeface="Times New Roman" pitchFamily="18" charset="0"/>
            </a:endParaRPr>
          </a:p>
          <a:p>
            <a:pPr algn="ctr"/>
            <a:r>
              <a:rPr lang="kk-KZ" b="1" i="1" dirty="0">
                <a:solidFill>
                  <a:schemeClr val="tx1"/>
                </a:solidFill>
                <a:latin typeface="Times New Roman" pitchFamily="18" charset="0"/>
                <a:cs typeface="Times New Roman" pitchFamily="18" charset="0"/>
              </a:rPr>
              <a:t>Бейкүнә балалар тағдыр </a:t>
            </a:r>
            <a:r>
              <a:rPr lang="kk-KZ" b="1" i="1" dirty="0" smtClean="0">
                <a:solidFill>
                  <a:schemeClr val="tx1"/>
                </a:solidFill>
                <a:latin typeface="Times New Roman" pitchFamily="18" charset="0"/>
                <a:cs typeface="Times New Roman" pitchFamily="18" charset="0"/>
              </a:rPr>
              <a:t>тауқыметін </a:t>
            </a:r>
            <a:r>
              <a:rPr lang="kk-KZ" b="1" i="1" dirty="0">
                <a:solidFill>
                  <a:schemeClr val="tx1"/>
                </a:solidFill>
                <a:latin typeface="Times New Roman" pitchFamily="18" charset="0"/>
                <a:cs typeface="Times New Roman" pitchFamily="18" charset="0"/>
              </a:rPr>
              <a:t>жастай көруде.</a:t>
            </a:r>
          </a:p>
          <a:p>
            <a:pPr algn="ctr"/>
            <a:endParaRPr lang="ru-RU" dirty="0"/>
          </a:p>
        </p:txBody>
      </p:sp>
      <p:sp>
        <p:nvSpPr>
          <p:cNvPr id="9" name="Выгнутая влево стрелка 8"/>
          <p:cNvSpPr/>
          <p:nvPr/>
        </p:nvSpPr>
        <p:spPr>
          <a:xfrm rot="19289354">
            <a:off x="1034925" y="4220384"/>
            <a:ext cx="908185" cy="1944216"/>
          </a:xfrm>
          <a:prstGeom prst="curvedRightArrow">
            <a:avLst>
              <a:gd name="adj1" fmla="val 25000"/>
              <a:gd name="adj2" fmla="val 55299"/>
              <a:gd name="adj3" fmla="val 25000"/>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Выгнутая влево стрелка 9"/>
          <p:cNvSpPr/>
          <p:nvPr/>
        </p:nvSpPr>
        <p:spPr>
          <a:xfrm rot="2310646" flipH="1">
            <a:off x="6662702" y="4329099"/>
            <a:ext cx="908185" cy="1944216"/>
          </a:xfrm>
          <a:prstGeom prst="curvedRightArrow">
            <a:avLst>
              <a:gd name="adj1" fmla="val 25000"/>
              <a:gd name="adj2" fmla="val 55299"/>
              <a:gd name="adj3" fmla="val 25000"/>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42159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graphicFrame>
        <p:nvGraphicFramePr>
          <p:cNvPr id="3" name="Таблица 2"/>
          <p:cNvGraphicFramePr>
            <a:graphicFrameLocks noGrp="1"/>
          </p:cNvGraphicFramePr>
          <p:nvPr>
            <p:extLst>
              <p:ext uri="{D42A27DB-BD31-4B8C-83A1-F6EECF244321}">
                <p14:modId xmlns:p14="http://schemas.microsoft.com/office/powerpoint/2010/main" val="1680910239"/>
              </p:ext>
            </p:extLst>
          </p:nvPr>
        </p:nvGraphicFramePr>
        <p:xfrm>
          <a:off x="917594" y="746766"/>
          <a:ext cx="7308812" cy="5364468"/>
        </p:xfrm>
        <a:graphic>
          <a:graphicData uri="http://schemas.openxmlformats.org/drawingml/2006/table">
            <a:tbl>
              <a:tblPr firstRow="1" firstCol="1" bandRow="1">
                <a:tableStyleId>{BDBED569-4797-4DF1-A0F4-6AAB3CD982D8}</a:tableStyleId>
              </a:tblPr>
              <a:tblGrid>
                <a:gridCol w="2230794"/>
                <a:gridCol w="1583796"/>
                <a:gridCol w="904224"/>
                <a:gridCol w="1367007"/>
                <a:gridCol w="1222991"/>
              </a:tblGrid>
              <a:tr h="637410">
                <a:tc rowSpan="2">
                  <a:txBody>
                    <a:bodyPr/>
                    <a:lstStyle/>
                    <a:p>
                      <a:pPr algn="ctr">
                        <a:spcAft>
                          <a:spcPts val="0"/>
                        </a:spcAft>
                      </a:pPr>
                      <a:r>
                        <a:rPr lang="kk-KZ" sz="16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spcAft>
                          <a:spcPts val="0"/>
                        </a:spcAft>
                      </a:pPr>
                      <a:r>
                        <a:rPr lang="kk-KZ" sz="1600" b="1" dirty="0">
                          <a:effectLst/>
                          <a:latin typeface="Times New Roman" pitchFamily="18" charset="0"/>
                          <a:cs typeface="Times New Roman" pitchFamily="18" charset="0"/>
                        </a:rPr>
                        <a:t>Табыс критерийлері</a:t>
                      </a:r>
                      <a:endParaRPr lang="ru-RU" sz="2000" b="1" dirty="0">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6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spcAft>
                          <a:spcPts val="0"/>
                        </a:spcAft>
                      </a:pPr>
                      <a:r>
                        <a:rPr lang="kk-KZ" sz="1600" b="1" dirty="0">
                          <a:effectLst/>
                          <a:latin typeface="Times New Roman" pitchFamily="18" charset="0"/>
                          <a:cs typeface="Times New Roman" pitchFamily="18" charset="0"/>
                        </a:rPr>
                        <a:t>Орындалатын деңгейлер</a:t>
                      </a:r>
                      <a:endParaRPr lang="ru-RU" sz="2000" b="1" dirty="0">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6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spcAft>
                          <a:spcPts val="0"/>
                        </a:spcAft>
                      </a:pPr>
                      <a:r>
                        <a:rPr lang="kk-KZ" sz="1600" b="1" dirty="0">
                          <a:effectLst/>
                          <a:latin typeface="Times New Roman" pitchFamily="18" charset="0"/>
                          <a:cs typeface="Times New Roman" pitchFamily="18" charset="0"/>
                        </a:rPr>
                        <a:t>Балл</a:t>
                      </a:r>
                      <a:endParaRPr lang="ru-RU" sz="2000" b="1" dirty="0">
                        <a:effectLst/>
                        <a:latin typeface="Times New Roman" pitchFamily="18" charset="0"/>
                        <a:cs typeface="Times New Roman" pitchFamily="18" charset="0"/>
                      </a:endParaRPr>
                    </a:p>
                    <a:p>
                      <a:pPr algn="ctr">
                        <a:spcAft>
                          <a:spcPts val="0"/>
                        </a:spcAft>
                      </a:pPr>
                      <a:r>
                        <a:rPr lang="kk-KZ" sz="16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spcAft>
                          <a:spcPts val="0"/>
                        </a:spcAft>
                      </a:pPr>
                      <a:r>
                        <a:rPr lang="kk-KZ" sz="1600" b="1" dirty="0">
                          <a:effectLst/>
                          <a:latin typeface="Times New Roman" pitchFamily="18" charset="0"/>
                          <a:cs typeface="Times New Roman" pitchFamily="18" charset="0"/>
                        </a:rPr>
                        <a:t> </a:t>
                      </a:r>
                      <a:endParaRPr lang="ru-RU" sz="2000" b="1" dirty="0">
                        <a:effectLst/>
                        <a:latin typeface="Times New Roman" pitchFamily="18" charset="0"/>
                        <a:ea typeface="Times New Roman"/>
                        <a:cs typeface="Times New Roman" pitchFamily="18" charset="0"/>
                      </a:endParaRPr>
                    </a:p>
                  </a:txBody>
                  <a:tcPr marL="68580" marR="68580" marT="0" marB="0"/>
                </a:tc>
                <a:tc gridSpan="2">
                  <a:txBody>
                    <a:bodyPr/>
                    <a:lstStyle/>
                    <a:p>
                      <a:pPr algn="ctr">
                        <a:spcAft>
                          <a:spcPts val="0"/>
                        </a:spcAft>
                      </a:pPr>
                      <a:r>
                        <a:rPr lang="kk-KZ" sz="1600" b="1" dirty="0">
                          <a:effectLst/>
                          <a:latin typeface="Times New Roman" pitchFamily="18" charset="0"/>
                          <a:cs typeface="Times New Roman" pitchFamily="18" charset="0"/>
                        </a:rPr>
                        <a:t>Ұпайлар</a:t>
                      </a:r>
                      <a:endParaRPr lang="ru-RU" sz="2000" b="1" dirty="0">
                        <a:effectLst/>
                        <a:latin typeface="Times New Roman" pitchFamily="18" charset="0"/>
                        <a:ea typeface="Times New Roman"/>
                        <a:cs typeface="Times New Roman" pitchFamily="18" charset="0"/>
                      </a:endParaRPr>
                    </a:p>
                  </a:txBody>
                  <a:tcPr marL="68580" marR="68580" marT="0" marB="0"/>
                </a:tc>
                <a:tc hMerge="1">
                  <a:txBody>
                    <a:bodyPr/>
                    <a:lstStyle/>
                    <a:p>
                      <a:endParaRPr lang="ru-RU"/>
                    </a:p>
                  </a:txBody>
                  <a:tcPr/>
                </a:tc>
              </a:tr>
              <a:tr h="54759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kk-KZ" sz="1400" b="1" dirty="0">
                          <a:effectLst/>
                          <a:latin typeface="Times New Roman" pitchFamily="18" charset="0"/>
                          <a:cs typeface="Times New Roman" pitchFamily="18" charset="0"/>
                        </a:rPr>
                        <a:t>Өзінің баллы</a:t>
                      </a:r>
                      <a:endParaRPr lang="ru-RU" sz="18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400" b="1" dirty="0">
                          <a:effectLst/>
                          <a:latin typeface="Times New Roman" pitchFamily="18" charset="0"/>
                          <a:cs typeface="Times New Roman" pitchFamily="18" charset="0"/>
                        </a:rPr>
                        <a:t>Мұғалімнің баллы</a:t>
                      </a:r>
                      <a:endParaRPr lang="ru-RU" sz="1800" b="1" dirty="0">
                        <a:effectLst/>
                        <a:latin typeface="Times New Roman" pitchFamily="18" charset="0"/>
                        <a:ea typeface="Times New Roman"/>
                        <a:cs typeface="Times New Roman" pitchFamily="18" charset="0"/>
                      </a:endParaRPr>
                    </a:p>
                  </a:txBody>
                  <a:tcPr marL="68580" marR="68580" marT="0" marB="0"/>
                </a:tc>
              </a:tr>
              <a:tr h="331705">
                <a:tc rowSpan="2">
                  <a:txBody>
                    <a:bodyPr/>
                    <a:lstStyle/>
                    <a:p>
                      <a:pPr algn="ctr">
                        <a:spcAft>
                          <a:spcPts val="0"/>
                        </a:spcAft>
                      </a:pPr>
                      <a:r>
                        <a:rPr lang="kk-KZ" sz="1800" b="1" dirty="0" smtClean="0">
                          <a:effectLst/>
                          <a:latin typeface="Times New Roman" pitchFamily="18" charset="0"/>
                          <a:cs typeface="Times New Roman" pitchFamily="18" charset="0"/>
                        </a:rPr>
                        <a:t>«Білу»</a:t>
                      </a:r>
                      <a:endParaRPr lang="ru-RU" sz="24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600" b="1" dirty="0">
                          <a:effectLst/>
                          <a:latin typeface="Times New Roman" pitchFamily="18" charset="0"/>
                          <a:cs typeface="Times New Roman" pitchFamily="18" charset="0"/>
                        </a:rPr>
                        <a:t>Жартылай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800" b="1">
                          <a:effectLst/>
                          <a:latin typeface="Times New Roman" pitchFamily="18" charset="0"/>
                          <a:cs typeface="Times New Roman" pitchFamily="18" charset="0"/>
                        </a:rPr>
                        <a:t>1</a:t>
                      </a:r>
                      <a:endParaRPr lang="ru-RU" sz="2400" b="1">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a:effectLst/>
                          <a:latin typeface="Times New Roman" pitchFamily="18" charset="0"/>
                          <a:cs typeface="Times New Roman" pitchFamily="18" charset="0"/>
                        </a:rPr>
                        <a:t> </a:t>
                      </a:r>
                      <a:endParaRPr lang="ru-RU" sz="2400" b="1">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a:effectLst/>
                          <a:latin typeface="Times New Roman" pitchFamily="18" charset="0"/>
                          <a:cs typeface="Times New Roman" pitchFamily="18" charset="0"/>
                        </a:rPr>
                        <a:t> </a:t>
                      </a:r>
                      <a:endParaRPr lang="ru-RU" sz="2400" b="1">
                        <a:effectLst/>
                        <a:latin typeface="Times New Roman" pitchFamily="18" charset="0"/>
                        <a:ea typeface="Times New Roman"/>
                        <a:cs typeface="Times New Roman" pitchFamily="18" charset="0"/>
                      </a:endParaRPr>
                    </a:p>
                  </a:txBody>
                  <a:tcPr marL="68580" marR="68580" marT="0" marB="0"/>
                </a:tc>
              </a:tr>
              <a:tr h="215955">
                <a:tc vMerge="1">
                  <a:txBody>
                    <a:bodyPr/>
                    <a:lstStyle/>
                    <a:p>
                      <a:endParaRPr lang="ru-RU"/>
                    </a:p>
                  </a:txBody>
                  <a:tcPr/>
                </a:tc>
                <a:tc>
                  <a:txBody>
                    <a:bodyPr/>
                    <a:lstStyle/>
                    <a:p>
                      <a:pPr algn="ctr">
                        <a:spcAft>
                          <a:spcPts val="0"/>
                        </a:spcAft>
                      </a:pPr>
                      <a:r>
                        <a:rPr lang="kk-KZ" sz="1600" b="1">
                          <a:effectLst/>
                          <a:latin typeface="Times New Roman" pitchFamily="18" charset="0"/>
                          <a:cs typeface="Times New Roman" pitchFamily="18" charset="0"/>
                        </a:rPr>
                        <a:t>Толықтай</a:t>
                      </a:r>
                      <a:endParaRPr lang="ru-RU" sz="2000" b="1">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a:effectLst/>
                          <a:latin typeface="Times New Roman" pitchFamily="18" charset="0"/>
                          <a:cs typeface="Times New Roman" pitchFamily="18" charset="0"/>
                        </a:rPr>
                        <a:t>2</a:t>
                      </a:r>
                      <a:endParaRPr lang="ru-RU" sz="2400" b="1">
                        <a:effectLst/>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c vMerge="1">
                  <a:txBody>
                    <a:bodyPr/>
                    <a:lstStyle/>
                    <a:p>
                      <a:endParaRPr lang="ru-RU"/>
                    </a:p>
                  </a:txBody>
                  <a:tcPr/>
                </a:tc>
              </a:tr>
              <a:tr h="331705">
                <a:tc rowSpan="2">
                  <a:txBody>
                    <a:bodyPr/>
                    <a:lstStyle/>
                    <a:p>
                      <a:pPr algn="ctr">
                        <a:spcAft>
                          <a:spcPts val="0"/>
                        </a:spcAft>
                      </a:pPr>
                      <a:r>
                        <a:rPr lang="kk-KZ" sz="1800" b="1" dirty="0" smtClean="0">
                          <a:effectLst/>
                          <a:latin typeface="Times New Roman" pitchFamily="18" charset="0"/>
                          <a:cs typeface="Times New Roman" pitchFamily="18" charset="0"/>
                        </a:rPr>
                        <a:t>«Түсіну»</a:t>
                      </a:r>
                      <a:endParaRPr lang="ru-RU" sz="24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600" b="1" dirty="0">
                          <a:effectLst/>
                          <a:latin typeface="Times New Roman" pitchFamily="18" charset="0"/>
                          <a:cs typeface="Times New Roman" pitchFamily="18" charset="0"/>
                        </a:rPr>
                        <a:t>Жартылай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a:effectLst/>
                          <a:latin typeface="Times New Roman" pitchFamily="18" charset="0"/>
                          <a:cs typeface="Times New Roman" pitchFamily="18" charset="0"/>
                        </a:rPr>
                        <a:t>1</a:t>
                      </a:r>
                      <a:endParaRPr lang="ru-RU" sz="2400" b="1">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dirty="0">
                          <a:effectLst/>
                          <a:latin typeface="Times New Roman" pitchFamily="18" charset="0"/>
                          <a:cs typeface="Times New Roman" pitchFamily="18" charset="0"/>
                        </a:rPr>
                        <a:t> </a:t>
                      </a:r>
                      <a:endParaRPr lang="ru-RU" sz="2400" b="1" dirty="0">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dirty="0">
                          <a:effectLst/>
                          <a:latin typeface="Times New Roman" pitchFamily="18" charset="0"/>
                          <a:cs typeface="Times New Roman" pitchFamily="18" charset="0"/>
                        </a:rPr>
                        <a:t> </a:t>
                      </a:r>
                      <a:endParaRPr lang="ru-RU" sz="2400" b="1" dirty="0">
                        <a:effectLst/>
                        <a:latin typeface="Times New Roman" pitchFamily="18" charset="0"/>
                        <a:ea typeface="Times New Roman"/>
                        <a:cs typeface="Times New Roman" pitchFamily="18" charset="0"/>
                      </a:endParaRPr>
                    </a:p>
                  </a:txBody>
                  <a:tcPr marL="68580" marR="68580" marT="0" marB="0"/>
                </a:tc>
              </a:tr>
              <a:tr h="532117">
                <a:tc vMerge="1">
                  <a:txBody>
                    <a:bodyPr/>
                    <a:lstStyle/>
                    <a:p>
                      <a:endParaRPr lang="ru-RU"/>
                    </a:p>
                  </a:txBody>
                  <a:tcPr/>
                </a:tc>
                <a:tc>
                  <a:txBody>
                    <a:bodyPr/>
                    <a:lstStyle/>
                    <a:p>
                      <a:pPr algn="ctr">
                        <a:spcAft>
                          <a:spcPts val="0"/>
                        </a:spcAft>
                      </a:pPr>
                      <a:r>
                        <a:rPr lang="kk-KZ" sz="1600" b="1" dirty="0">
                          <a:effectLst/>
                          <a:latin typeface="Times New Roman" pitchFamily="18" charset="0"/>
                          <a:cs typeface="Times New Roman" pitchFamily="18" charset="0"/>
                        </a:rPr>
                        <a:t>Толықтай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a:effectLst/>
                          <a:latin typeface="Times New Roman" pitchFamily="18" charset="0"/>
                          <a:cs typeface="Times New Roman" pitchFamily="18" charset="0"/>
                        </a:rPr>
                        <a:t>2</a:t>
                      </a:r>
                      <a:endParaRPr lang="ru-RU" sz="2400" b="1">
                        <a:effectLst/>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c vMerge="1">
                  <a:txBody>
                    <a:bodyPr/>
                    <a:lstStyle/>
                    <a:p>
                      <a:endParaRPr lang="ru-RU"/>
                    </a:p>
                  </a:txBody>
                  <a:tcPr/>
                </a:tc>
              </a:tr>
              <a:tr h="280491">
                <a:tc rowSpan="2">
                  <a:txBody>
                    <a:bodyPr/>
                    <a:lstStyle/>
                    <a:p>
                      <a:pPr algn="ctr">
                        <a:spcAft>
                          <a:spcPts val="0"/>
                        </a:spcAft>
                      </a:pPr>
                      <a:r>
                        <a:rPr lang="kk-KZ" sz="1800" b="1" dirty="0" smtClean="0">
                          <a:effectLst/>
                          <a:latin typeface="Times New Roman" pitchFamily="18" charset="0"/>
                          <a:cs typeface="Times New Roman" pitchFamily="18" charset="0"/>
                        </a:rPr>
                        <a:t>«Қолдану»</a:t>
                      </a:r>
                      <a:endParaRPr lang="ru-RU" sz="24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600" b="1" dirty="0">
                          <a:effectLst/>
                          <a:latin typeface="Times New Roman" pitchFamily="18" charset="0"/>
                          <a:cs typeface="Times New Roman" pitchFamily="18" charset="0"/>
                        </a:rPr>
                        <a:t>Жартылай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a:effectLst/>
                          <a:latin typeface="Times New Roman" pitchFamily="18" charset="0"/>
                          <a:cs typeface="Times New Roman" pitchFamily="18" charset="0"/>
                        </a:rPr>
                        <a:t>1</a:t>
                      </a:r>
                      <a:endParaRPr lang="ru-RU" sz="2400" b="1">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a:effectLst/>
                          <a:latin typeface="Times New Roman" pitchFamily="18" charset="0"/>
                          <a:cs typeface="Times New Roman" pitchFamily="18" charset="0"/>
                        </a:rPr>
                        <a:t> </a:t>
                      </a:r>
                      <a:endParaRPr lang="ru-RU" sz="2400" b="1">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dirty="0">
                          <a:effectLst/>
                          <a:latin typeface="Times New Roman" pitchFamily="18" charset="0"/>
                          <a:cs typeface="Times New Roman" pitchFamily="18" charset="0"/>
                        </a:rPr>
                        <a:t> </a:t>
                      </a:r>
                      <a:endParaRPr lang="ru-RU" sz="2400" b="1" dirty="0">
                        <a:effectLst/>
                        <a:latin typeface="Times New Roman" pitchFamily="18" charset="0"/>
                        <a:ea typeface="Times New Roman"/>
                        <a:cs typeface="Times New Roman" pitchFamily="18" charset="0"/>
                      </a:endParaRPr>
                    </a:p>
                  </a:txBody>
                  <a:tcPr marL="68580" marR="68580" marT="0" marB="0"/>
                </a:tc>
              </a:tr>
              <a:tr h="255280">
                <a:tc vMerge="1">
                  <a:txBody>
                    <a:bodyPr/>
                    <a:lstStyle/>
                    <a:p>
                      <a:endParaRPr lang="ru-RU"/>
                    </a:p>
                  </a:txBody>
                  <a:tcPr/>
                </a:tc>
                <a:tc>
                  <a:txBody>
                    <a:bodyPr/>
                    <a:lstStyle/>
                    <a:p>
                      <a:pPr algn="ctr">
                        <a:spcAft>
                          <a:spcPts val="0"/>
                        </a:spcAft>
                      </a:pPr>
                      <a:r>
                        <a:rPr lang="kk-KZ" sz="1600" b="1" dirty="0">
                          <a:effectLst/>
                          <a:latin typeface="Times New Roman" pitchFamily="18" charset="0"/>
                          <a:cs typeface="Times New Roman" pitchFamily="18" charset="0"/>
                        </a:rPr>
                        <a:t>Толықтай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dirty="0">
                          <a:effectLst/>
                          <a:latin typeface="Times New Roman" pitchFamily="18" charset="0"/>
                          <a:cs typeface="Times New Roman" pitchFamily="18" charset="0"/>
                        </a:rPr>
                        <a:t>2</a:t>
                      </a:r>
                      <a:endParaRPr lang="ru-RU" sz="2400" b="1" dirty="0">
                        <a:effectLst/>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c vMerge="1">
                  <a:txBody>
                    <a:bodyPr/>
                    <a:lstStyle/>
                    <a:p>
                      <a:endParaRPr lang="ru-RU"/>
                    </a:p>
                  </a:txBody>
                  <a:tcPr/>
                </a:tc>
              </a:tr>
              <a:tr h="280491">
                <a:tc rowSpan="2">
                  <a:txBody>
                    <a:bodyPr/>
                    <a:lstStyle/>
                    <a:p>
                      <a:pPr algn="ctr">
                        <a:spcAft>
                          <a:spcPts val="0"/>
                        </a:spcAft>
                      </a:pPr>
                      <a:r>
                        <a:rPr lang="kk-KZ" sz="1800" b="1" dirty="0" smtClean="0">
                          <a:effectLst/>
                          <a:latin typeface="Times New Roman" pitchFamily="18" charset="0"/>
                          <a:cs typeface="Times New Roman" pitchFamily="18" charset="0"/>
                        </a:rPr>
                        <a:t>«Талдау»</a:t>
                      </a:r>
                      <a:endParaRPr lang="ru-RU" sz="24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600" b="1" dirty="0">
                          <a:effectLst/>
                          <a:latin typeface="Times New Roman" pitchFamily="18" charset="0"/>
                          <a:cs typeface="Times New Roman" pitchFamily="18" charset="0"/>
                        </a:rPr>
                        <a:t>Жартылай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a:effectLst/>
                          <a:latin typeface="Times New Roman" pitchFamily="18" charset="0"/>
                          <a:cs typeface="Times New Roman" pitchFamily="18" charset="0"/>
                        </a:rPr>
                        <a:t>1</a:t>
                      </a:r>
                      <a:endParaRPr lang="ru-RU" sz="2400" b="1">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dirty="0">
                          <a:effectLst/>
                          <a:latin typeface="Times New Roman" pitchFamily="18" charset="0"/>
                          <a:cs typeface="Times New Roman" pitchFamily="18" charset="0"/>
                        </a:rPr>
                        <a:t> </a:t>
                      </a:r>
                      <a:endParaRPr lang="ru-RU" sz="2400" b="1" dirty="0">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a:effectLst/>
                          <a:latin typeface="Times New Roman" pitchFamily="18" charset="0"/>
                          <a:cs typeface="Times New Roman" pitchFamily="18" charset="0"/>
                        </a:rPr>
                        <a:t> </a:t>
                      </a:r>
                      <a:endParaRPr lang="ru-RU" sz="2400" b="1">
                        <a:effectLst/>
                        <a:latin typeface="Times New Roman" pitchFamily="18" charset="0"/>
                        <a:ea typeface="Times New Roman"/>
                        <a:cs typeface="Times New Roman" pitchFamily="18" charset="0"/>
                      </a:endParaRPr>
                    </a:p>
                  </a:txBody>
                  <a:tcPr marL="68580" marR="68580" marT="0" marB="0"/>
                </a:tc>
              </a:tr>
              <a:tr h="367375">
                <a:tc vMerge="1">
                  <a:txBody>
                    <a:bodyPr/>
                    <a:lstStyle/>
                    <a:p>
                      <a:endParaRPr lang="ru-RU"/>
                    </a:p>
                  </a:txBody>
                  <a:tcPr/>
                </a:tc>
                <a:tc>
                  <a:txBody>
                    <a:bodyPr/>
                    <a:lstStyle/>
                    <a:p>
                      <a:pPr algn="ctr">
                        <a:spcAft>
                          <a:spcPts val="0"/>
                        </a:spcAft>
                      </a:pPr>
                      <a:r>
                        <a:rPr lang="kk-KZ" sz="1600" b="1" dirty="0">
                          <a:effectLst/>
                          <a:latin typeface="Times New Roman" pitchFamily="18" charset="0"/>
                          <a:cs typeface="Times New Roman" pitchFamily="18" charset="0"/>
                        </a:rPr>
                        <a:t>Толықтай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dirty="0">
                          <a:effectLst/>
                          <a:latin typeface="Times New Roman" pitchFamily="18" charset="0"/>
                          <a:cs typeface="Times New Roman" pitchFamily="18" charset="0"/>
                        </a:rPr>
                        <a:t>2</a:t>
                      </a:r>
                      <a:endParaRPr lang="ru-RU" sz="2400" b="1" dirty="0">
                        <a:effectLst/>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c vMerge="1">
                  <a:txBody>
                    <a:bodyPr/>
                    <a:lstStyle/>
                    <a:p>
                      <a:endParaRPr lang="ru-RU"/>
                    </a:p>
                  </a:txBody>
                  <a:tcPr/>
                </a:tc>
              </a:tr>
              <a:tr h="255280">
                <a:tc rowSpan="2">
                  <a:txBody>
                    <a:bodyPr/>
                    <a:lstStyle/>
                    <a:p>
                      <a:pPr algn="ctr">
                        <a:spcAft>
                          <a:spcPts val="0"/>
                        </a:spcAft>
                      </a:pPr>
                      <a:r>
                        <a:rPr lang="kk-KZ" sz="1800" b="1" dirty="0" smtClean="0">
                          <a:effectLst/>
                          <a:latin typeface="Times New Roman" pitchFamily="18" charset="0"/>
                          <a:cs typeface="Times New Roman" pitchFamily="18" charset="0"/>
                        </a:rPr>
                        <a:t>«Синтез»</a:t>
                      </a:r>
                      <a:endParaRPr lang="ru-RU" sz="24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600" b="1" dirty="0">
                          <a:effectLst/>
                          <a:latin typeface="Times New Roman" pitchFamily="18" charset="0"/>
                          <a:cs typeface="Times New Roman" pitchFamily="18" charset="0"/>
                        </a:rPr>
                        <a:t>Жартылай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dirty="0">
                          <a:effectLst/>
                          <a:latin typeface="Times New Roman" pitchFamily="18" charset="0"/>
                          <a:cs typeface="Times New Roman" pitchFamily="18" charset="0"/>
                        </a:rPr>
                        <a:t>1</a:t>
                      </a:r>
                      <a:endParaRPr lang="ru-RU" sz="2400" b="1" dirty="0">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a:effectLst/>
                          <a:latin typeface="Times New Roman" pitchFamily="18" charset="0"/>
                          <a:cs typeface="Times New Roman" pitchFamily="18" charset="0"/>
                        </a:rPr>
                        <a:t> </a:t>
                      </a:r>
                      <a:endParaRPr lang="ru-RU" sz="2400" b="1">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r>
                        <a:rPr lang="kk-KZ" sz="1800" b="1" dirty="0">
                          <a:effectLst/>
                          <a:latin typeface="Times New Roman" pitchFamily="18" charset="0"/>
                          <a:cs typeface="Times New Roman" pitchFamily="18" charset="0"/>
                        </a:rPr>
                        <a:t> </a:t>
                      </a:r>
                      <a:endParaRPr lang="ru-RU" sz="2400" b="1" dirty="0">
                        <a:effectLst/>
                        <a:latin typeface="Times New Roman" pitchFamily="18" charset="0"/>
                        <a:ea typeface="Times New Roman"/>
                        <a:cs typeface="Times New Roman" pitchFamily="18" charset="0"/>
                      </a:endParaRPr>
                    </a:p>
                  </a:txBody>
                  <a:tcPr marL="68580" marR="68580" marT="0" marB="0"/>
                </a:tc>
              </a:tr>
              <a:tr h="501104">
                <a:tc vMerge="1">
                  <a:txBody>
                    <a:bodyPr/>
                    <a:lstStyle/>
                    <a:p>
                      <a:endParaRPr lang="ru-RU"/>
                    </a:p>
                  </a:txBody>
                  <a:tcPr/>
                </a:tc>
                <a:tc>
                  <a:txBody>
                    <a:bodyPr/>
                    <a:lstStyle/>
                    <a:p>
                      <a:pPr algn="ctr">
                        <a:spcAft>
                          <a:spcPts val="0"/>
                        </a:spcAft>
                      </a:pPr>
                      <a:r>
                        <a:rPr lang="kk-KZ" sz="1600" b="1" dirty="0">
                          <a:effectLst/>
                          <a:latin typeface="Times New Roman" pitchFamily="18" charset="0"/>
                          <a:cs typeface="Times New Roman" pitchFamily="18" charset="0"/>
                        </a:rPr>
                        <a:t>Толықтай</a:t>
                      </a: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kk-KZ" sz="1800" b="1" dirty="0">
                          <a:effectLst/>
                          <a:latin typeface="Times New Roman" pitchFamily="18" charset="0"/>
                          <a:cs typeface="Times New Roman" pitchFamily="18" charset="0"/>
                        </a:rPr>
                        <a:t>2</a:t>
                      </a:r>
                      <a:endParaRPr lang="ru-RU" sz="2400" b="1" dirty="0">
                        <a:effectLst/>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c vMerge="1">
                  <a:txBody>
                    <a:bodyPr/>
                    <a:lstStyle/>
                    <a:p>
                      <a:endParaRPr lang="ru-RU"/>
                    </a:p>
                  </a:txBody>
                  <a:tcPr/>
                </a:tc>
              </a:tr>
              <a:tr h="250552">
                <a:tc rowSpan="2">
                  <a:txBody>
                    <a:bodyPr/>
                    <a:lstStyle/>
                    <a:p>
                      <a:pPr algn="ctr">
                        <a:spcAft>
                          <a:spcPts val="0"/>
                        </a:spcAft>
                      </a:pPr>
                      <a:r>
                        <a:rPr lang="kk-KZ" sz="1800" b="1" dirty="0" smtClean="0">
                          <a:effectLst/>
                          <a:latin typeface="Times New Roman" pitchFamily="18" charset="0"/>
                          <a:cs typeface="Times New Roman" pitchFamily="18" charset="0"/>
                        </a:rPr>
                        <a:t>«Бағалау»</a:t>
                      </a:r>
                      <a:endParaRPr lang="ru-RU" sz="18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endParaRPr lang="ru-RU" sz="24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endParaRPr lang="ru-RU" sz="2400" b="1" dirty="0">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endParaRPr lang="ru-RU" sz="2400" b="1">
                        <a:effectLst/>
                        <a:latin typeface="Times New Roman" pitchFamily="18" charset="0"/>
                        <a:ea typeface="Times New Roman"/>
                        <a:cs typeface="Times New Roman" pitchFamily="18" charset="0"/>
                      </a:endParaRPr>
                    </a:p>
                  </a:txBody>
                  <a:tcPr marL="68580" marR="68580" marT="0" marB="0"/>
                </a:tc>
                <a:tc rowSpan="2">
                  <a:txBody>
                    <a:bodyPr/>
                    <a:lstStyle/>
                    <a:p>
                      <a:pPr algn="ctr">
                        <a:spcAft>
                          <a:spcPts val="0"/>
                        </a:spcAft>
                      </a:pPr>
                      <a:endParaRPr lang="ru-RU" sz="2400" b="1" dirty="0">
                        <a:effectLst/>
                        <a:latin typeface="Times New Roman" pitchFamily="18" charset="0"/>
                        <a:ea typeface="Times New Roman"/>
                        <a:cs typeface="Times New Roman" pitchFamily="18" charset="0"/>
                      </a:endParaRPr>
                    </a:p>
                  </a:txBody>
                  <a:tcPr marL="68580" marR="68580" marT="0" marB="0"/>
                </a:tc>
              </a:tr>
              <a:tr h="250552">
                <a:tc vMerge="1">
                  <a:txBody>
                    <a:bodyPr/>
                    <a:lstStyle/>
                    <a:p>
                      <a:pPr algn="ctr">
                        <a:spcAft>
                          <a:spcPts val="0"/>
                        </a:spcAft>
                      </a:pPr>
                      <a:endParaRPr lang="ru-RU" sz="20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endParaRPr lang="ru-RU" sz="2400" b="1"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endParaRPr lang="ru-RU" sz="2400" b="1" dirty="0">
                        <a:effectLst/>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c vMerge="1">
                  <a:txBody>
                    <a:bodyPr/>
                    <a:lstStyle/>
                    <a:p>
                      <a:endParaRPr lang="ru-RU"/>
                    </a:p>
                  </a:txBody>
                  <a:tcPr/>
                </a:tc>
              </a:tr>
            </a:tbl>
          </a:graphicData>
        </a:graphic>
      </p:graphicFrame>
      <p:sp>
        <p:nvSpPr>
          <p:cNvPr id="12" name="TextBox 11"/>
          <p:cNvSpPr txBox="1"/>
          <p:nvPr/>
        </p:nvSpPr>
        <p:spPr>
          <a:xfrm>
            <a:off x="2147594" y="201555"/>
            <a:ext cx="4529445" cy="369332"/>
          </a:xfrm>
          <a:prstGeom prst="rect">
            <a:avLst/>
          </a:prstGeom>
          <a:noFill/>
        </p:spPr>
        <p:txBody>
          <a:bodyPr wrap="none" rtlCol="0">
            <a:spAutoFit/>
          </a:bodyPr>
          <a:lstStyle/>
          <a:p>
            <a:pPr algn="ctr"/>
            <a:r>
              <a:rPr lang="en-US" b="1" dirty="0" smtClean="0">
                <a:latin typeface="Times New Roman" pitchFamily="18" charset="0"/>
                <a:cs typeface="Times New Roman" pitchFamily="18" charset="0"/>
              </a:rPr>
              <a:t>IV</a:t>
            </a:r>
            <a:r>
              <a:rPr lang="kk-KZ" b="1" dirty="0" smtClean="0">
                <a:latin typeface="Times New Roman" pitchFamily="18" charset="0"/>
                <a:cs typeface="Times New Roman" pitchFamily="18" charset="0"/>
              </a:rPr>
              <a:t>. Бағалау. Табыс критерийлері арқылы</a:t>
            </a:r>
            <a:endParaRPr lang="ru-RU" b="1" dirty="0">
              <a:latin typeface="Times New Roman" pitchFamily="18" charset="0"/>
              <a:cs typeface="Times New Roman" pitchFamily="18" charset="0"/>
            </a:endParaRPr>
          </a:p>
        </p:txBody>
      </p:sp>
      <p:sp>
        <p:nvSpPr>
          <p:cNvPr id="13" name="TextBox 12"/>
          <p:cNvSpPr txBox="1"/>
          <p:nvPr/>
        </p:nvSpPr>
        <p:spPr>
          <a:xfrm>
            <a:off x="2864138" y="6121101"/>
            <a:ext cx="3096344" cy="877163"/>
          </a:xfrm>
          <a:prstGeom prst="rect">
            <a:avLst/>
          </a:prstGeom>
          <a:noFill/>
        </p:spPr>
        <p:txBody>
          <a:bodyPr wrap="square" rtlCol="0">
            <a:spAutoFit/>
          </a:bodyPr>
          <a:lstStyle/>
          <a:p>
            <a:r>
              <a:rPr lang="kk-KZ" sz="1100" b="1" dirty="0">
                <a:latin typeface="Times New Roman" pitchFamily="18" charset="0"/>
                <a:cs typeface="Times New Roman" pitchFamily="18" charset="0"/>
              </a:rPr>
              <a:t>9-10 балл – «5»,    </a:t>
            </a:r>
            <a:endParaRPr lang="ru-RU" sz="1100" dirty="0">
              <a:latin typeface="Times New Roman" pitchFamily="18" charset="0"/>
              <a:cs typeface="Times New Roman" pitchFamily="18" charset="0"/>
            </a:endParaRPr>
          </a:p>
          <a:p>
            <a:r>
              <a:rPr lang="kk-KZ" sz="1100" b="1" dirty="0">
                <a:latin typeface="Times New Roman" pitchFamily="18" charset="0"/>
                <a:cs typeface="Times New Roman" pitchFamily="18" charset="0"/>
              </a:rPr>
              <a:t>6-8 балл – «4»,      </a:t>
            </a:r>
            <a:endParaRPr lang="kk-KZ" sz="1100" b="1" dirty="0" smtClean="0">
              <a:latin typeface="Times New Roman" pitchFamily="18" charset="0"/>
              <a:cs typeface="Times New Roman" pitchFamily="18" charset="0"/>
            </a:endParaRPr>
          </a:p>
          <a:p>
            <a:r>
              <a:rPr lang="kk-KZ" sz="1100" b="1" dirty="0" smtClean="0">
                <a:latin typeface="Times New Roman" pitchFamily="18" charset="0"/>
                <a:cs typeface="Times New Roman" pitchFamily="18" charset="0"/>
              </a:rPr>
              <a:t>4-5 </a:t>
            </a:r>
            <a:r>
              <a:rPr lang="kk-KZ" sz="1100" b="1" dirty="0">
                <a:latin typeface="Times New Roman" pitchFamily="18" charset="0"/>
                <a:cs typeface="Times New Roman" pitchFamily="18" charset="0"/>
              </a:rPr>
              <a:t>балл «3</a:t>
            </a:r>
            <a:r>
              <a:rPr lang="kk-KZ" sz="1100" b="1"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57388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2" name="TextBox 1"/>
          <p:cNvSpPr txBox="1"/>
          <p:nvPr/>
        </p:nvSpPr>
        <p:spPr>
          <a:xfrm>
            <a:off x="484637" y="404664"/>
            <a:ext cx="8174737" cy="3539430"/>
          </a:xfrm>
          <a:prstGeom prst="rect">
            <a:avLst/>
          </a:prstGeom>
          <a:noFill/>
        </p:spPr>
        <p:txBody>
          <a:bodyPr wrap="none" rtlCol="0">
            <a:spAutoFit/>
          </a:bodyPr>
          <a:lstStyle/>
          <a:p>
            <a:pPr algn="ctr"/>
            <a:endParaRPr lang="kk-KZ" sz="2800" b="1" dirty="0" smtClean="0">
              <a:solidFill>
                <a:srgbClr val="FF0000"/>
              </a:solidFill>
              <a:latin typeface="Times New Roman" pitchFamily="18" charset="0"/>
              <a:cs typeface="Times New Roman" pitchFamily="18" charset="0"/>
            </a:endParaRPr>
          </a:p>
          <a:p>
            <a:pPr algn="ctr"/>
            <a:r>
              <a:rPr lang="en-US" sz="4000" b="1" dirty="0" smtClean="0">
                <a:solidFill>
                  <a:srgbClr val="FF0000"/>
                </a:solidFill>
                <a:latin typeface="Times New Roman" pitchFamily="18" charset="0"/>
                <a:cs typeface="Times New Roman" pitchFamily="18" charset="0"/>
              </a:rPr>
              <a:t>V. </a:t>
            </a:r>
            <a:r>
              <a:rPr lang="kk-KZ" sz="4000" b="1" dirty="0" smtClean="0">
                <a:solidFill>
                  <a:srgbClr val="FF0000"/>
                </a:solidFill>
                <a:latin typeface="Times New Roman" pitchFamily="18" charset="0"/>
                <a:cs typeface="Times New Roman" pitchFamily="18" charset="0"/>
              </a:rPr>
              <a:t>Үй тапсырмасы</a:t>
            </a:r>
          </a:p>
          <a:p>
            <a:pPr algn="ctr"/>
            <a:endParaRPr lang="kk-KZ" sz="2800" b="1" dirty="0" smtClean="0">
              <a:solidFill>
                <a:srgbClr val="FF0000"/>
              </a:solidFill>
              <a:latin typeface="Times New Roman" pitchFamily="18" charset="0"/>
              <a:cs typeface="Times New Roman" pitchFamily="18" charset="0"/>
            </a:endParaRPr>
          </a:p>
          <a:p>
            <a:pPr algn="ctr"/>
            <a:endParaRPr lang="kk-KZ" sz="2800" b="1" dirty="0" smtClean="0">
              <a:solidFill>
                <a:srgbClr val="FF0000"/>
              </a:solidFill>
              <a:latin typeface="Times New Roman" pitchFamily="18" charset="0"/>
              <a:cs typeface="Times New Roman" pitchFamily="18" charset="0"/>
            </a:endParaRPr>
          </a:p>
          <a:p>
            <a:pPr algn="ctr"/>
            <a:endParaRPr lang="kk-KZ" sz="2800" b="1" dirty="0">
              <a:solidFill>
                <a:srgbClr val="FF0000"/>
              </a:solidFill>
              <a:latin typeface="Times New Roman" pitchFamily="18" charset="0"/>
              <a:cs typeface="Times New Roman" pitchFamily="18" charset="0"/>
            </a:endParaRPr>
          </a:p>
          <a:p>
            <a:pPr algn="ctr"/>
            <a:r>
              <a:rPr lang="kk-KZ" sz="3600" b="1" i="1" dirty="0" smtClean="0">
                <a:ln>
                  <a:solidFill>
                    <a:srgbClr val="00B050"/>
                  </a:solidFill>
                </a:ln>
                <a:solidFill>
                  <a:srgbClr val="FF0000"/>
                </a:solidFill>
                <a:latin typeface="Times New Roman" pitchFamily="18" charset="0"/>
                <a:cs typeface="Times New Roman" pitchFamily="18" charset="0"/>
              </a:rPr>
              <a:t>«Баяғыда бір жетім бала болыпты...» </a:t>
            </a:r>
          </a:p>
          <a:p>
            <a:pPr algn="ctr"/>
            <a:r>
              <a:rPr lang="kk-KZ" sz="2800" b="1" i="1" dirty="0">
                <a:solidFill>
                  <a:srgbClr val="FF0000"/>
                </a:solidFill>
                <a:latin typeface="Times New Roman" pitchFamily="18" charset="0"/>
                <a:cs typeface="Times New Roman" pitchFamily="18" charset="0"/>
              </a:rPr>
              <a:t>т</a:t>
            </a:r>
            <a:r>
              <a:rPr lang="kk-KZ" sz="2800" b="1" i="1" dirty="0" smtClean="0">
                <a:solidFill>
                  <a:srgbClr val="FF0000"/>
                </a:solidFill>
                <a:latin typeface="Times New Roman" pitchFamily="18" charset="0"/>
                <a:cs typeface="Times New Roman" pitchFamily="18" charset="0"/>
              </a:rPr>
              <a:t>ақырыбында ертегі құрастыру </a:t>
            </a:r>
          </a:p>
        </p:txBody>
      </p:sp>
      <p:pic>
        <p:nvPicPr>
          <p:cNvPr id="3074" name="Picture 2" descr="C:\Users\PC\Pictures\картинкии\shok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149080"/>
            <a:ext cx="285750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38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20929" y="-22390"/>
            <a:ext cx="9144000" cy="6858000"/>
          </a:xfrm>
          <a:prstGeom prst="rect">
            <a:avLst/>
          </a:prstGeom>
          <a:noFill/>
          <a:ln w="57150">
            <a:solidFill>
              <a:srgbClr val="0033CC"/>
            </a:solidFill>
            <a:miter lim="800000"/>
            <a:headEnd/>
            <a:tailEnd/>
          </a:ln>
        </p:spPr>
      </p:pic>
      <p:sp>
        <p:nvSpPr>
          <p:cNvPr id="5" name="Скругленный прямоугольник 4"/>
          <p:cNvSpPr/>
          <p:nvPr/>
        </p:nvSpPr>
        <p:spPr>
          <a:xfrm>
            <a:off x="3743818" y="296469"/>
            <a:ext cx="4105791" cy="2268435"/>
          </a:xfrm>
          <a:prstGeom prst="roundRect">
            <a:avLst/>
          </a:prstGeom>
          <a:solidFill>
            <a:srgbClr val="CC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dirty="0">
                <a:solidFill>
                  <a:schemeClr val="tx1"/>
                </a:solidFill>
                <a:latin typeface="Times New Roman" pitchFamily="18" charset="0"/>
                <a:cs typeface="Times New Roman" pitchFamily="18" charset="0"/>
              </a:rPr>
              <a:t>Шығарманың ой </a:t>
            </a:r>
            <a:r>
              <a:rPr lang="ru-RU" sz="2000" b="1" i="1" dirty="0">
                <a:solidFill>
                  <a:schemeClr val="tx1"/>
                </a:solidFill>
                <a:latin typeface="Times New Roman" pitchFamily="18" charset="0"/>
                <a:cs typeface="Times New Roman" pitchFamily="18" charset="0"/>
              </a:rPr>
              <a:t>-т</a:t>
            </a:r>
            <a:r>
              <a:rPr lang="kk-KZ" sz="2000" b="1" i="1" dirty="0">
                <a:solidFill>
                  <a:schemeClr val="tx1"/>
                </a:solidFill>
                <a:latin typeface="Times New Roman" pitchFamily="18" charset="0"/>
                <a:cs typeface="Times New Roman" pitchFamily="18" charset="0"/>
              </a:rPr>
              <a:t>үйінін жан-жақты аша отырып, идеясына көз жеткізеді, жазушының қозғап отырған көкейкесті мәселесін талдап, мазмұнын ашады.</a:t>
            </a:r>
            <a:endParaRPr lang="ru-RU" sz="2000" i="1" dirty="0">
              <a:solidFill>
                <a:schemeClr val="tx1"/>
              </a:solidFill>
            </a:endParaRPr>
          </a:p>
        </p:txBody>
      </p:sp>
      <p:sp>
        <p:nvSpPr>
          <p:cNvPr id="7" name="Стрелка вправо 6"/>
          <p:cNvSpPr/>
          <p:nvPr/>
        </p:nvSpPr>
        <p:spPr>
          <a:xfrm>
            <a:off x="468791" y="836712"/>
            <a:ext cx="3239113" cy="1152128"/>
          </a:xfrm>
          <a:prstGeom prst="rightArrow">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b="1" dirty="0" smtClean="0">
              <a:solidFill>
                <a:schemeClr val="tx1"/>
              </a:solidFill>
              <a:latin typeface="Times New Roman" pitchFamily="18" charset="0"/>
              <a:cs typeface="Times New Roman" pitchFamily="18" charset="0"/>
            </a:endParaRPr>
          </a:p>
          <a:p>
            <a:pPr algn="ctr"/>
            <a:r>
              <a:rPr lang="kk-KZ" b="1" dirty="0" smtClean="0">
                <a:solidFill>
                  <a:schemeClr val="tx1"/>
                </a:solidFill>
                <a:latin typeface="Times New Roman" pitchFamily="18" charset="0"/>
                <a:cs typeface="Times New Roman" pitchFamily="18" charset="0"/>
              </a:rPr>
              <a:t>Сабақтың </a:t>
            </a:r>
            <a:r>
              <a:rPr lang="kk-KZ" b="1" dirty="0">
                <a:solidFill>
                  <a:schemeClr val="tx1"/>
                </a:solidFill>
                <a:latin typeface="Times New Roman" pitchFamily="18" charset="0"/>
                <a:cs typeface="Times New Roman" pitchFamily="18" charset="0"/>
              </a:rPr>
              <a:t>мақсаты</a:t>
            </a:r>
            <a:endParaRPr lang="ru-RU" dirty="0">
              <a:solidFill>
                <a:schemeClr val="tx1"/>
              </a:solidFill>
            </a:endParaRPr>
          </a:p>
          <a:p>
            <a:pPr algn="ctr"/>
            <a:endParaRPr lang="ru-RU" dirty="0"/>
          </a:p>
        </p:txBody>
      </p:sp>
      <p:sp>
        <p:nvSpPr>
          <p:cNvPr id="8" name="Стрелка вправо 7"/>
          <p:cNvSpPr/>
          <p:nvPr/>
        </p:nvSpPr>
        <p:spPr>
          <a:xfrm>
            <a:off x="468791" y="3396974"/>
            <a:ext cx="3275028" cy="1152128"/>
          </a:xfrm>
          <a:prstGeom prst="rightArrow">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b="1" dirty="0" smtClean="0">
              <a:solidFill>
                <a:schemeClr val="tx1"/>
              </a:solidFill>
              <a:latin typeface="Times New Roman" pitchFamily="18" charset="0"/>
              <a:cs typeface="Times New Roman" pitchFamily="18" charset="0"/>
            </a:endParaRPr>
          </a:p>
          <a:p>
            <a:pPr algn="ctr"/>
            <a:r>
              <a:rPr lang="kk-KZ" b="1" dirty="0">
                <a:solidFill>
                  <a:schemeClr val="tx1"/>
                </a:solidFill>
                <a:latin typeface="Times New Roman" pitchFamily="18" charset="0"/>
                <a:cs typeface="Times New Roman" pitchFamily="18" charset="0"/>
              </a:rPr>
              <a:t>Сабақта қолданылатын </a:t>
            </a:r>
            <a:endParaRPr lang="kk-KZ" b="1" dirty="0" smtClean="0">
              <a:solidFill>
                <a:schemeClr val="tx1"/>
              </a:solidFill>
              <a:latin typeface="Times New Roman" pitchFamily="18" charset="0"/>
              <a:cs typeface="Times New Roman" pitchFamily="18" charset="0"/>
            </a:endParaRPr>
          </a:p>
          <a:p>
            <a:pPr algn="ctr"/>
            <a:r>
              <a:rPr lang="kk-KZ" b="1" dirty="0" smtClean="0">
                <a:solidFill>
                  <a:schemeClr val="tx1"/>
                </a:solidFill>
                <a:latin typeface="Times New Roman" pitchFamily="18" charset="0"/>
                <a:cs typeface="Times New Roman" pitchFamily="18" charset="0"/>
              </a:rPr>
              <a:t>әдістер</a:t>
            </a:r>
            <a:endParaRPr lang="ru-RU" dirty="0">
              <a:solidFill>
                <a:schemeClr val="tx1"/>
              </a:solidFill>
            </a:endParaRPr>
          </a:p>
          <a:p>
            <a:pPr algn="ctr"/>
            <a:endParaRPr lang="ru-RU" dirty="0"/>
          </a:p>
        </p:txBody>
      </p:sp>
      <p:sp>
        <p:nvSpPr>
          <p:cNvPr id="9" name="Скругленный прямоугольник 8"/>
          <p:cNvSpPr/>
          <p:nvPr/>
        </p:nvSpPr>
        <p:spPr>
          <a:xfrm>
            <a:off x="3743819" y="2904099"/>
            <a:ext cx="4139301" cy="2030199"/>
          </a:xfrm>
          <a:prstGeom prst="roundRect">
            <a:avLst/>
          </a:prstGeom>
          <a:solidFill>
            <a:srgbClr val="CC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dirty="0">
                <a:solidFill>
                  <a:schemeClr val="tx1"/>
                </a:solidFill>
                <a:latin typeface="Times New Roman" pitchFamily="18" charset="0"/>
                <a:cs typeface="Times New Roman" pitchFamily="18" charset="0"/>
              </a:rPr>
              <a:t>Кластер,  қос жазба күнделігі, Т кестесі, Жалпақ және жіңішке сұрақтар стратегиясы, Венн диаграммасы.</a:t>
            </a:r>
          </a:p>
          <a:p>
            <a:pPr algn="ctr"/>
            <a:endParaRPr lang="ru-RU" sz="2000" i="1" dirty="0">
              <a:solidFill>
                <a:schemeClr val="tx1"/>
              </a:solidFill>
            </a:endParaRPr>
          </a:p>
        </p:txBody>
      </p:sp>
      <p:sp>
        <p:nvSpPr>
          <p:cNvPr id="10" name="Стрелка вправо 9"/>
          <p:cNvSpPr/>
          <p:nvPr/>
        </p:nvSpPr>
        <p:spPr>
          <a:xfrm>
            <a:off x="594906" y="5301208"/>
            <a:ext cx="3148913" cy="1152128"/>
          </a:xfrm>
          <a:prstGeom prst="rightArrow">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b="1" dirty="0" smtClean="0">
              <a:solidFill>
                <a:schemeClr val="tx1"/>
              </a:solidFill>
              <a:latin typeface="Times New Roman" pitchFamily="18" charset="0"/>
              <a:cs typeface="Times New Roman" pitchFamily="18" charset="0"/>
            </a:endParaRPr>
          </a:p>
          <a:p>
            <a:pPr algn="ctr"/>
            <a:r>
              <a:rPr lang="kk-KZ" b="1" dirty="0" smtClean="0">
                <a:solidFill>
                  <a:schemeClr val="tx1"/>
                </a:solidFill>
                <a:latin typeface="Times New Roman" pitchFamily="18" charset="0"/>
                <a:cs typeface="Times New Roman" pitchFamily="18" charset="0"/>
              </a:rPr>
              <a:t>Көрнекіліктер</a:t>
            </a:r>
            <a:endParaRPr lang="ru-RU" dirty="0">
              <a:solidFill>
                <a:schemeClr val="tx1"/>
              </a:solidFill>
            </a:endParaRPr>
          </a:p>
          <a:p>
            <a:pPr algn="ctr"/>
            <a:endParaRPr lang="ru-RU" dirty="0"/>
          </a:p>
        </p:txBody>
      </p:sp>
      <p:sp>
        <p:nvSpPr>
          <p:cNvPr id="11" name="Скругленный прямоугольник 10"/>
          <p:cNvSpPr/>
          <p:nvPr/>
        </p:nvSpPr>
        <p:spPr>
          <a:xfrm>
            <a:off x="3743820" y="5301208"/>
            <a:ext cx="4174860" cy="1152128"/>
          </a:xfrm>
          <a:prstGeom prst="roundRect">
            <a:avLst/>
          </a:prstGeom>
          <a:solidFill>
            <a:srgbClr val="CC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dirty="0" smtClean="0">
                <a:solidFill>
                  <a:schemeClr val="tx1"/>
                </a:solidFill>
                <a:latin typeface="Times New Roman" pitchFamily="18" charset="0"/>
                <a:cs typeface="Times New Roman" pitchFamily="18" charset="0"/>
              </a:rPr>
              <a:t>Жазушы портреті, слайд, тақырыптық суреттер, бағалау парағы</a:t>
            </a:r>
            <a:endParaRPr lang="ru-RU" sz="2000" b="1"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130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2" name="TextBox 1"/>
          <p:cNvSpPr txBox="1"/>
          <p:nvPr/>
        </p:nvSpPr>
        <p:spPr>
          <a:xfrm>
            <a:off x="2985617" y="215062"/>
            <a:ext cx="3222357" cy="523220"/>
          </a:xfrm>
          <a:prstGeom prst="rect">
            <a:avLst/>
          </a:prstGeom>
          <a:noFill/>
        </p:spPr>
        <p:txBody>
          <a:bodyPr wrap="none" rtlCol="0">
            <a:spAutoFit/>
          </a:bodyPr>
          <a:lstStyle/>
          <a:p>
            <a:pPr algn="ctr"/>
            <a:r>
              <a:rPr lang="kk-KZ" sz="2800" b="1" dirty="0" smtClean="0">
                <a:latin typeface="Times New Roman" pitchFamily="18" charset="0"/>
                <a:cs typeface="Times New Roman" pitchFamily="18" charset="0"/>
              </a:rPr>
              <a:t>Сабақтың барысы</a:t>
            </a:r>
            <a:endParaRPr lang="ru-RU" sz="2800" b="1" dirty="0">
              <a:latin typeface="Times New Roman" pitchFamily="18" charset="0"/>
              <a:cs typeface="Times New Roman" pitchFamily="18" charset="0"/>
            </a:endParaRPr>
          </a:p>
        </p:txBody>
      </p:sp>
      <p:sp>
        <p:nvSpPr>
          <p:cNvPr id="3" name="TextBox 2"/>
          <p:cNvSpPr txBox="1"/>
          <p:nvPr/>
        </p:nvSpPr>
        <p:spPr>
          <a:xfrm>
            <a:off x="1653236" y="1052736"/>
            <a:ext cx="6425862" cy="3631763"/>
          </a:xfrm>
          <a:prstGeom prst="rect">
            <a:avLst/>
          </a:prstGeom>
          <a:noFill/>
        </p:spPr>
        <p:txBody>
          <a:bodyPr wrap="none" rtlCol="0">
            <a:spAutoFit/>
          </a:bodyPr>
          <a:lstStyle/>
          <a:p>
            <a:pPr algn="ctr"/>
            <a:r>
              <a:rPr lang="kk-KZ" sz="3200" b="1" dirty="0" smtClean="0">
                <a:solidFill>
                  <a:srgbClr val="FF0000"/>
                </a:solidFill>
                <a:latin typeface="Times New Roman" pitchFamily="18" charset="0"/>
                <a:cs typeface="Times New Roman" pitchFamily="18" charset="0"/>
              </a:rPr>
              <a:t>І. Ұйымдастыру кезеңі</a:t>
            </a:r>
            <a:endParaRPr lang="ru-RU" sz="3200" b="1" dirty="0" smtClean="0">
              <a:solidFill>
                <a:srgbClr val="FF0000"/>
              </a:solidFill>
              <a:latin typeface="Times New Roman" pitchFamily="18" charset="0"/>
              <a:cs typeface="Times New Roman" pitchFamily="18" charset="0"/>
            </a:endParaRPr>
          </a:p>
          <a:p>
            <a:pPr algn="ctr"/>
            <a:endParaRPr lang="kk-KZ" b="1" dirty="0" smtClean="0">
              <a:latin typeface="Times New Roman" pitchFamily="18" charset="0"/>
              <a:cs typeface="Times New Roman" pitchFamily="18" charset="0"/>
            </a:endParaRPr>
          </a:p>
          <a:p>
            <a:pPr algn="ctr"/>
            <a:r>
              <a:rPr lang="kk-KZ" sz="2400" b="1" i="1" dirty="0" smtClean="0">
                <a:latin typeface="Times New Roman" pitchFamily="18" charset="0"/>
                <a:cs typeface="Times New Roman" pitchFamily="18" charset="0"/>
              </a:rPr>
              <a:t>Амандасу, түгендеу;</a:t>
            </a:r>
          </a:p>
          <a:p>
            <a:pPr algn="ctr"/>
            <a:endParaRPr lang="kk-KZ" sz="2400" b="1" i="1" dirty="0" smtClean="0">
              <a:latin typeface="Times New Roman" pitchFamily="18" charset="0"/>
              <a:cs typeface="Times New Roman" pitchFamily="18" charset="0"/>
            </a:endParaRPr>
          </a:p>
          <a:p>
            <a:pPr algn="ctr"/>
            <a:r>
              <a:rPr lang="kk-KZ" sz="2400" b="1" i="1" dirty="0" smtClean="0">
                <a:latin typeface="Times New Roman" pitchFamily="18" charset="0"/>
                <a:cs typeface="Times New Roman" pitchFamily="18" charset="0"/>
              </a:rPr>
              <a:t>Сынып ішінде жағымды атмосфера орнату;</a:t>
            </a:r>
          </a:p>
          <a:p>
            <a:pPr algn="ctr"/>
            <a:endParaRPr lang="kk-KZ" sz="2400" b="1" i="1" dirty="0" smtClean="0">
              <a:latin typeface="Times New Roman" pitchFamily="18" charset="0"/>
              <a:cs typeface="Times New Roman" pitchFamily="18" charset="0"/>
            </a:endParaRPr>
          </a:p>
          <a:p>
            <a:pPr algn="ctr"/>
            <a:r>
              <a:rPr lang="kk-KZ" sz="2400" b="1" i="1" dirty="0" smtClean="0">
                <a:latin typeface="Times New Roman" pitchFamily="18" charset="0"/>
                <a:cs typeface="Times New Roman" pitchFamily="18" charset="0"/>
              </a:rPr>
              <a:t>Оқушыларды 3 топқа бөліп, </a:t>
            </a:r>
          </a:p>
          <a:p>
            <a:pPr algn="ctr"/>
            <a:r>
              <a:rPr lang="kk-KZ" sz="2400" b="1" i="1" dirty="0" smtClean="0">
                <a:latin typeface="Times New Roman" pitchFamily="18" charset="0"/>
                <a:cs typeface="Times New Roman" pitchFamily="18" charset="0"/>
              </a:rPr>
              <a:t>топтық жұмысқа даярлау (сандар арқылы)</a:t>
            </a:r>
            <a:endParaRPr lang="en-US" sz="2400" b="1" i="1" dirty="0" smtClean="0">
              <a:latin typeface="Times New Roman" pitchFamily="18" charset="0"/>
              <a:cs typeface="Times New Roman" pitchFamily="18" charset="0"/>
            </a:endParaRPr>
          </a:p>
          <a:p>
            <a:pPr marL="285750" indent="-285750" algn="ctr">
              <a:buFontTx/>
              <a:buChar char="-"/>
            </a:pPr>
            <a:endParaRPr lang="kk-KZ" b="1" dirty="0" smtClean="0">
              <a:latin typeface="Times New Roman" pitchFamily="18" charset="0"/>
              <a:cs typeface="Times New Roman" pitchFamily="18" charset="0"/>
            </a:endParaRPr>
          </a:p>
          <a:p>
            <a:endParaRPr lang="kk-KZ" dirty="0" smtClean="0"/>
          </a:p>
        </p:txBody>
      </p:sp>
      <p:pic>
        <p:nvPicPr>
          <p:cNvPr id="5" name="Picture 9" descr="pervclass"/>
          <p:cNvPicPr>
            <a:picLocks noChangeAspect="1" noChangeArrowheads="1"/>
          </p:cNvPicPr>
          <p:nvPr/>
        </p:nvPicPr>
        <p:blipFill>
          <a:blip r:embed="rId3" cstate="print"/>
          <a:srcRect/>
          <a:stretch>
            <a:fillRect/>
          </a:stretch>
        </p:blipFill>
        <p:spPr bwMode="auto">
          <a:xfrm>
            <a:off x="3400614" y="4149080"/>
            <a:ext cx="2392362" cy="2492375"/>
          </a:xfrm>
          <a:prstGeom prst="rect">
            <a:avLst/>
          </a:prstGeom>
          <a:noFill/>
          <a:ln w="9525">
            <a:noFill/>
            <a:miter lim="800000"/>
            <a:headEnd/>
            <a:tailEnd/>
          </a:ln>
        </p:spPr>
      </p:pic>
    </p:spTree>
    <p:extLst>
      <p:ext uri="{BB962C8B-B14F-4D97-AF65-F5344CB8AC3E}">
        <p14:creationId xmlns:p14="http://schemas.microsoft.com/office/powerpoint/2010/main" val="117127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3" name="TextBox 2"/>
          <p:cNvSpPr txBox="1"/>
          <p:nvPr/>
        </p:nvSpPr>
        <p:spPr>
          <a:xfrm>
            <a:off x="1843234" y="215062"/>
            <a:ext cx="5507150" cy="646331"/>
          </a:xfrm>
          <a:prstGeom prst="rect">
            <a:avLst/>
          </a:prstGeom>
          <a:noFill/>
        </p:spPr>
        <p:txBody>
          <a:bodyPr wrap="none" rtlCol="0">
            <a:spAutoFit/>
          </a:bodyPr>
          <a:lstStyle/>
          <a:p>
            <a:pPr algn="ctr"/>
            <a:r>
              <a:rPr lang="kk-KZ" sz="2000" b="1" dirty="0" smtClean="0">
                <a:solidFill>
                  <a:srgbClr val="FF0000"/>
                </a:solidFill>
                <a:latin typeface="Times New Roman" pitchFamily="18" charset="0"/>
                <a:cs typeface="Times New Roman" pitchFamily="18" charset="0"/>
              </a:rPr>
              <a:t>ІІ. Ойды жинақтау</a:t>
            </a:r>
            <a:endParaRPr lang="ru-RU" sz="2000" b="1" dirty="0">
              <a:solidFill>
                <a:srgbClr val="FF0000"/>
              </a:solidFill>
              <a:latin typeface="Times New Roman" pitchFamily="18" charset="0"/>
              <a:cs typeface="Times New Roman" pitchFamily="18" charset="0"/>
            </a:endParaRPr>
          </a:p>
          <a:p>
            <a:pPr algn="ctr"/>
            <a:r>
              <a:rPr lang="kk-KZ" sz="1600" b="1" i="1" dirty="0" smtClean="0">
                <a:latin typeface="Times New Roman" pitchFamily="18" charset="0"/>
                <a:cs typeface="Times New Roman" pitchFamily="18" charset="0"/>
              </a:rPr>
              <a:t>(оқушыларға алдын ала мәтінмен танысып келу берілген)</a:t>
            </a:r>
            <a:endParaRPr lang="ru-RU" sz="1600" b="1" i="1" dirty="0">
              <a:latin typeface="Times New Roman" pitchFamily="18" charset="0"/>
              <a:cs typeface="Times New Roman" pitchFamily="18" charset="0"/>
            </a:endParaRPr>
          </a:p>
        </p:txBody>
      </p:sp>
      <p:sp>
        <p:nvSpPr>
          <p:cNvPr id="5" name="Прямоугольник с двумя скругленными противолежащими углами 4"/>
          <p:cNvSpPr/>
          <p:nvPr/>
        </p:nvSpPr>
        <p:spPr>
          <a:xfrm>
            <a:off x="827583" y="1023277"/>
            <a:ext cx="7491835" cy="1037571"/>
          </a:xfrm>
          <a:prstGeom prst="round2DiagRect">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ctr">
              <a:buAutoNum type="arabicPeriod"/>
            </a:pPr>
            <a:r>
              <a:rPr lang="kk-KZ" b="1" i="1" dirty="0" smtClean="0">
                <a:solidFill>
                  <a:srgbClr val="FF0000"/>
                </a:solidFill>
                <a:latin typeface="Times New Roman" pitchFamily="18" charset="0"/>
                <a:cs typeface="Times New Roman" pitchFamily="18" charset="0"/>
              </a:rPr>
              <a:t>Білім (</a:t>
            </a:r>
            <a:r>
              <a:rPr lang="kk-KZ" sz="1400" b="1" dirty="0" smtClean="0">
                <a:latin typeface="Times New Roman" pitchFamily="18" charset="0"/>
                <a:cs typeface="Times New Roman" pitchFamily="18" charset="0"/>
              </a:rPr>
              <a:t>мәлiметтердi </a:t>
            </a:r>
            <a:r>
              <a:rPr lang="kk-KZ" sz="1400" b="1" dirty="0">
                <a:latin typeface="Times New Roman" pitchFamily="18" charset="0"/>
                <a:cs typeface="Times New Roman" pitchFamily="18" charset="0"/>
              </a:rPr>
              <a:t>қайталау немесе тану арқылы есте қалай сақталғанын тексеруге бағытталады, мағлұмат пен деректердi еске </a:t>
            </a:r>
            <a:r>
              <a:rPr lang="kk-KZ" sz="1400" b="1" dirty="0" smtClean="0">
                <a:latin typeface="Times New Roman" pitchFamily="18" charset="0"/>
                <a:cs typeface="Times New Roman" pitchFamily="18" charset="0"/>
              </a:rPr>
              <a:t>түсiредi)</a:t>
            </a:r>
            <a:endParaRPr lang="kk-KZ" sz="1400" b="1" i="1" dirty="0" smtClean="0">
              <a:solidFill>
                <a:srgbClr val="FF0000"/>
              </a:solidFill>
              <a:latin typeface="Times New Roman" pitchFamily="18" charset="0"/>
              <a:cs typeface="Times New Roman" pitchFamily="18" charset="0"/>
            </a:endParaRPr>
          </a:p>
          <a:p>
            <a:pPr algn="ctr"/>
            <a:r>
              <a:rPr lang="kk-KZ" sz="1600" b="1" i="1" dirty="0" smtClean="0">
                <a:solidFill>
                  <a:srgbClr val="FF0000"/>
                </a:solidFill>
                <a:latin typeface="Times New Roman" pitchFamily="18" charset="0"/>
                <a:cs typeface="Times New Roman" pitchFamily="18" charset="0"/>
              </a:rPr>
              <a:t>Кластер әдісі арқылы С.Мұратбеков өмір жолын еске түсіру.</a:t>
            </a:r>
            <a:endParaRPr lang="kk-KZ" sz="1400" b="1" i="1" dirty="0" smtClean="0">
              <a:solidFill>
                <a:srgbClr val="FF0000"/>
              </a:solidFill>
              <a:latin typeface="Times New Roman" pitchFamily="18" charset="0"/>
              <a:cs typeface="Times New Roman" pitchFamily="18" charset="0"/>
            </a:endParaRPr>
          </a:p>
          <a:p>
            <a:pPr algn="ctr"/>
            <a:endParaRPr lang="ru-RU" sz="1400" b="1" i="1" dirty="0"/>
          </a:p>
        </p:txBody>
      </p:sp>
      <p:sp>
        <p:nvSpPr>
          <p:cNvPr id="7" name="Скругленный прямоугольник 6"/>
          <p:cNvSpPr/>
          <p:nvPr/>
        </p:nvSpPr>
        <p:spPr>
          <a:xfrm>
            <a:off x="179512" y="2636911"/>
            <a:ext cx="3312368" cy="1793629"/>
          </a:xfrm>
          <a:prstGeom prst="roundRect">
            <a:avLst/>
          </a:prstGeom>
          <a:solidFill>
            <a:schemeClr val="accent5">
              <a:lumMod val="20000"/>
              <a:lumOff val="80000"/>
            </a:schemeClr>
          </a:solidFill>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k-KZ" sz="1600" dirty="0" smtClean="0">
              <a:latin typeface="Times New Roman" pitchFamily="18" charset="0"/>
              <a:cs typeface="Times New Roman" pitchFamily="18" charset="0"/>
            </a:endParaRPr>
          </a:p>
          <a:p>
            <a:pPr algn="ctr"/>
            <a:r>
              <a:rPr lang="kk-KZ" b="1" u="sng" dirty="0" smtClean="0">
                <a:solidFill>
                  <a:srgbClr val="FF0000"/>
                </a:solidFill>
                <a:latin typeface="Times New Roman" pitchFamily="18" charset="0"/>
                <a:cs typeface="Times New Roman" pitchFamily="18" charset="0"/>
              </a:rPr>
              <a:t>Өмірі</a:t>
            </a:r>
          </a:p>
          <a:p>
            <a:pPr algn="ctr"/>
            <a:r>
              <a:rPr lang="kk-KZ" sz="1400" b="1" i="1" dirty="0">
                <a:latin typeface="Times New Roman" pitchFamily="18" charset="0"/>
                <a:cs typeface="Times New Roman" pitchFamily="18" charset="0"/>
              </a:rPr>
              <a:t>Сайын 15 қазанда Алматы облысының Қапал ауданындағы Қоңыр ауылында </a:t>
            </a:r>
            <a:r>
              <a:rPr lang="kk-KZ" sz="1400" b="1" i="1" dirty="0" smtClean="0">
                <a:latin typeface="Times New Roman" pitchFamily="18" charset="0"/>
                <a:cs typeface="Times New Roman" pitchFamily="18" charset="0"/>
              </a:rPr>
              <a:t>туған. 1957–1963 </a:t>
            </a:r>
            <a:r>
              <a:rPr lang="kk-KZ" sz="1400" b="1" i="1" dirty="0">
                <a:latin typeface="Times New Roman" pitchFamily="18" charset="0"/>
                <a:cs typeface="Times New Roman" pitchFamily="18" charset="0"/>
              </a:rPr>
              <a:t>жж. ҚазМУ-де сырттай оқыған, 1971 жылы Мәскеудегі Жоғары әдеби курсты бітірген.</a:t>
            </a:r>
            <a:endParaRPr lang="kk-KZ" sz="1400" b="1" i="1" dirty="0" smtClean="0">
              <a:latin typeface="Times New Roman" pitchFamily="18" charset="0"/>
              <a:cs typeface="Times New Roman" pitchFamily="18" charset="0"/>
            </a:endParaRPr>
          </a:p>
          <a:p>
            <a:pPr algn="ctr"/>
            <a:endParaRPr lang="ru-RU" sz="1600" dirty="0">
              <a:latin typeface="Times New Roman" pitchFamily="18" charset="0"/>
              <a:cs typeface="Times New Roman" pitchFamily="18" charset="0"/>
            </a:endParaRPr>
          </a:p>
        </p:txBody>
      </p:sp>
      <p:sp>
        <p:nvSpPr>
          <p:cNvPr id="8" name="Скругленный прямоугольник 7"/>
          <p:cNvSpPr/>
          <p:nvPr/>
        </p:nvSpPr>
        <p:spPr>
          <a:xfrm>
            <a:off x="5580112" y="2558333"/>
            <a:ext cx="3168352" cy="1872208"/>
          </a:xfrm>
          <a:prstGeom prst="roundRect">
            <a:avLst/>
          </a:prstGeom>
          <a:solidFill>
            <a:schemeClr val="accent5">
              <a:lumMod val="20000"/>
              <a:lumOff val="80000"/>
            </a:schemeClr>
          </a:solidFill>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sz="2000" b="1" u="sng" dirty="0" smtClean="0">
                <a:solidFill>
                  <a:srgbClr val="FF0000"/>
                </a:solidFill>
                <a:latin typeface="Times New Roman" pitchFamily="18" charset="0"/>
                <a:cs typeface="Times New Roman" pitchFamily="18" charset="0"/>
              </a:rPr>
              <a:t>Шығармалары</a:t>
            </a:r>
          </a:p>
          <a:p>
            <a:pPr algn="ctr"/>
            <a:r>
              <a:rPr lang="kk-KZ" sz="1400" b="1" i="1" dirty="0" smtClean="0">
                <a:latin typeface="Times New Roman" pitchFamily="18" charset="0"/>
                <a:cs typeface="Times New Roman" pitchFamily="18" charset="0"/>
              </a:rPr>
              <a:t>«Менің қарындасым», «Жусан иісі», «Жабайы алма», «Басында Үшқараның», «Дос іздеп жүрмін», «Ауыл оты», «Қылау», т.б</a:t>
            </a:r>
            <a:endParaRPr lang="ru-RU" sz="1600" b="1" i="1" dirty="0">
              <a:latin typeface="Times New Roman" pitchFamily="18" charset="0"/>
              <a:cs typeface="Times New Roman" pitchFamily="18" charset="0"/>
            </a:endParaRPr>
          </a:p>
        </p:txBody>
      </p:sp>
      <p:sp>
        <p:nvSpPr>
          <p:cNvPr id="10" name="Скругленный прямоугольник 9"/>
          <p:cNvSpPr/>
          <p:nvPr/>
        </p:nvSpPr>
        <p:spPr>
          <a:xfrm>
            <a:off x="1043608" y="4509120"/>
            <a:ext cx="7275811" cy="2160240"/>
          </a:xfrm>
          <a:prstGeom prst="roundRect">
            <a:avLst/>
          </a:prstGeom>
          <a:solidFill>
            <a:schemeClr val="accent5">
              <a:lumMod val="20000"/>
              <a:lumOff val="80000"/>
            </a:schemeClr>
          </a:solidFill>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k-KZ" sz="1050" dirty="0" smtClean="0">
              <a:latin typeface="Times New Roman" pitchFamily="18" charset="0"/>
              <a:cs typeface="Times New Roman" pitchFamily="18" charset="0"/>
            </a:endParaRPr>
          </a:p>
          <a:p>
            <a:pPr algn="ctr"/>
            <a:r>
              <a:rPr lang="kk-KZ" sz="2000" b="1" u="sng" dirty="0" smtClean="0">
                <a:solidFill>
                  <a:srgbClr val="FF0000"/>
                </a:solidFill>
                <a:latin typeface="Times New Roman" pitchFamily="18" charset="0"/>
                <a:cs typeface="Times New Roman" pitchFamily="18" charset="0"/>
              </a:rPr>
              <a:t>Қызметі</a:t>
            </a:r>
          </a:p>
          <a:p>
            <a:pPr algn="just"/>
            <a:r>
              <a:rPr lang="kk-KZ" sz="1400" b="1" dirty="0" smtClean="0">
                <a:latin typeface="Times New Roman" pitchFamily="18" charset="0"/>
                <a:cs typeface="Times New Roman" pitchFamily="18" charset="0"/>
              </a:rPr>
              <a:t>	1954–1962 </a:t>
            </a:r>
            <a:r>
              <a:rPr lang="kk-KZ" sz="1400" b="1" dirty="0">
                <a:latin typeface="Times New Roman" pitchFamily="18" charset="0"/>
                <a:cs typeface="Times New Roman" pitchFamily="18" charset="0"/>
              </a:rPr>
              <a:t>жж. туған ауылында колхозшы, мұғалім, аудандық, облыстық газеттердің әдеби қызметкері, 1962–1972 жж. «Жұлдыз» журналында, «Қазақ әдебиеті» газетінде бөлім меңгерушісі, Қазақстан Жазушылар одағында кеңесші, Көркем әдебиетті насихаттау бюросының директоры, 1972–1977 жж. Қазақстан КП Орталық Комитетінде жауапты қызметкер, 1977–1980 жж. «Қазақ әдебиеті» газетінің бас редакторы, 1980–1984 жж. Қазақстан Жазушылар одағының хатшысы, 1984–1986 жж. «Жазушы» баспасының директоры, 1988–1991 жж. ҚЖО-ның екінші хатшысы болған. XІ сайланған Қазақ КСР Жоғарғы Кеңесінің депутаты.</a:t>
            </a:r>
            <a:endParaRPr lang="ru-RU" sz="1400" b="1"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2" name="Скругленный прямоугольник 1"/>
          <p:cNvSpPr/>
          <p:nvPr/>
        </p:nvSpPr>
        <p:spPr>
          <a:xfrm>
            <a:off x="3779912" y="2132856"/>
            <a:ext cx="1512167" cy="1512168"/>
          </a:xfrm>
          <a:prstGeom prst="roundRect">
            <a:avLst/>
          </a:prstGeom>
          <a:solidFill>
            <a:srgbClr val="CC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b="1" dirty="0" smtClean="0">
                <a:solidFill>
                  <a:schemeClr val="tx1"/>
                </a:solidFill>
                <a:latin typeface="Times New Roman" pitchFamily="18" charset="0"/>
                <a:cs typeface="Times New Roman" pitchFamily="18" charset="0"/>
              </a:rPr>
              <a:t>С.Мұратбеков</a:t>
            </a:r>
            <a:endParaRPr lang="ru-RU" sz="1400" b="1" dirty="0">
              <a:solidFill>
                <a:schemeClr val="tx1"/>
              </a:solidFill>
              <a:latin typeface="Times New Roman" pitchFamily="18" charset="0"/>
              <a:cs typeface="Times New Roman" pitchFamily="18" charset="0"/>
            </a:endParaRPr>
          </a:p>
        </p:txBody>
      </p:sp>
      <p:cxnSp>
        <p:nvCxnSpPr>
          <p:cNvPr id="12" name="Прямая со стрелкой 11"/>
          <p:cNvCxnSpPr/>
          <p:nvPr/>
        </p:nvCxnSpPr>
        <p:spPr>
          <a:xfrm flipH="1">
            <a:off x="3491880" y="2888940"/>
            <a:ext cx="288032" cy="39604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Прямая со стрелкой 13"/>
          <p:cNvCxnSpPr/>
          <p:nvPr/>
        </p:nvCxnSpPr>
        <p:spPr>
          <a:xfrm>
            <a:off x="4535995" y="3645024"/>
            <a:ext cx="0" cy="78551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Прямая со стрелкой 15"/>
          <p:cNvCxnSpPr/>
          <p:nvPr/>
        </p:nvCxnSpPr>
        <p:spPr>
          <a:xfrm>
            <a:off x="5292079" y="2888940"/>
            <a:ext cx="288033" cy="39604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5300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2" name="TextBox 1"/>
          <p:cNvSpPr txBox="1"/>
          <p:nvPr/>
        </p:nvSpPr>
        <p:spPr>
          <a:xfrm>
            <a:off x="1406069" y="395300"/>
            <a:ext cx="6331862" cy="523220"/>
          </a:xfrm>
          <a:prstGeom prst="rect">
            <a:avLst/>
          </a:prstGeom>
          <a:noFill/>
        </p:spPr>
        <p:txBody>
          <a:bodyPr wrap="none" rtlCol="0">
            <a:spAutoFit/>
          </a:bodyPr>
          <a:lstStyle/>
          <a:p>
            <a:r>
              <a:rPr lang="kk-KZ" sz="2800" b="1" dirty="0" smtClean="0">
                <a:latin typeface="Times New Roman" pitchFamily="18" charset="0"/>
                <a:cs typeface="Times New Roman" pitchFamily="18" charset="0"/>
              </a:rPr>
              <a:t>Әңгіме желісі бойынша сұрақтар қою</a:t>
            </a:r>
            <a:endParaRPr lang="ru-RU" sz="2800" b="1" dirty="0">
              <a:latin typeface="Times New Roman" pitchFamily="18" charset="0"/>
              <a:cs typeface="Times New Roman" pitchFamily="18" charset="0"/>
            </a:endParaRPr>
          </a:p>
        </p:txBody>
      </p:sp>
      <p:sp>
        <p:nvSpPr>
          <p:cNvPr id="3" name="TextBox 2"/>
          <p:cNvSpPr txBox="1"/>
          <p:nvPr/>
        </p:nvSpPr>
        <p:spPr>
          <a:xfrm>
            <a:off x="719572" y="1052736"/>
            <a:ext cx="7704856" cy="5293757"/>
          </a:xfrm>
          <a:prstGeom prst="rect">
            <a:avLst/>
          </a:prstGeom>
          <a:noFill/>
        </p:spPr>
        <p:txBody>
          <a:bodyPr wrap="square" rtlCol="0">
            <a:spAutoFit/>
          </a:bodyPr>
          <a:lstStyle/>
          <a:p>
            <a:r>
              <a:rPr lang="ru-RU" sz="2000" b="1" i="1" dirty="0" smtClean="0">
                <a:solidFill>
                  <a:srgbClr val="FF0000"/>
                </a:solidFill>
                <a:latin typeface="Times New Roman" pitchFamily="18" charset="0"/>
                <a:cs typeface="Times New Roman" pitchFamily="18" charset="0"/>
              </a:rPr>
              <a:t>1. </a:t>
            </a:r>
            <a:r>
              <a:rPr lang="kk-KZ" sz="2000" b="1" i="1" dirty="0" smtClean="0">
                <a:solidFill>
                  <a:srgbClr val="FF0000"/>
                </a:solidFill>
                <a:latin typeface="Times New Roman" pitchFamily="18" charset="0"/>
                <a:cs typeface="Times New Roman" pitchFamily="18" charset="0"/>
              </a:rPr>
              <a:t>С.Мұратбековтың шығармасы қалай аталады? («Жусан иісі»)</a:t>
            </a:r>
          </a:p>
          <a:p>
            <a:endParaRPr lang="kk-KZ" sz="2000" b="1" i="1" dirty="0" smtClean="0">
              <a:solidFill>
                <a:srgbClr val="FF0000"/>
              </a:solidFill>
              <a:latin typeface="Times New Roman" pitchFamily="18" charset="0"/>
              <a:cs typeface="Times New Roman" pitchFamily="18" charset="0"/>
            </a:endParaRPr>
          </a:p>
          <a:p>
            <a:r>
              <a:rPr lang="kk-KZ" sz="2000" b="1" i="1" dirty="0" smtClean="0">
                <a:solidFill>
                  <a:srgbClr val="FF0000"/>
                </a:solidFill>
                <a:latin typeface="Times New Roman" pitchFamily="18" charset="0"/>
                <a:cs typeface="Times New Roman" pitchFamily="18" charset="0"/>
              </a:rPr>
              <a:t>2. Басты кейіпкер кім? (Аян)</a:t>
            </a:r>
          </a:p>
          <a:p>
            <a:endParaRPr lang="kk-KZ" sz="2000" b="1" i="1" dirty="0" smtClean="0">
              <a:solidFill>
                <a:srgbClr val="FF0000"/>
              </a:solidFill>
              <a:latin typeface="Times New Roman" pitchFamily="18" charset="0"/>
              <a:cs typeface="Times New Roman" pitchFamily="18" charset="0"/>
            </a:endParaRPr>
          </a:p>
          <a:p>
            <a:r>
              <a:rPr lang="kk-KZ" sz="2000" b="1" i="1" dirty="0" smtClean="0">
                <a:solidFill>
                  <a:srgbClr val="FF0000"/>
                </a:solidFill>
                <a:latin typeface="Times New Roman" pitchFamily="18" charset="0"/>
                <a:cs typeface="Times New Roman" pitchFamily="18" charset="0"/>
              </a:rPr>
              <a:t>3. Шығармада қай кездегі оқиға бейнеленген? (Соғыс)</a:t>
            </a:r>
          </a:p>
          <a:p>
            <a:endParaRPr lang="kk-KZ" sz="2000" b="1" i="1" dirty="0" smtClean="0">
              <a:solidFill>
                <a:srgbClr val="FF0000"/>
              </a:solidFill>
              <a:latin typeface="Times New Roman" pitchFamily="18" charset="0"/>
              <a:cs typeface="Times New Roman" pitchFamily="18" charset="0"/>
            </a:endParaRPr>
          </a:p>
          <a:p>
            <a:r>
              <a:rPr lang="kk-KZ" sz="2000" b="1" i="1" dirty="0" smtClean="0">
                <a:solidFill>
                  <a:srgbClr val="FF0000"/>
                </a:solidFill>
                <a:latin typeface="Times New Roman" pitchFamily="18" charset="0"/>
                <a:cs typeface="Times New Roman" pitchFamily="18" charset="0"/>
              </a:rPr>
              <a:t>4. Аян басынан қандай қиыншылықтар өтті? (әжесі қайтыс болды, аяғын тайдырды,  майданнан қара қағаз келді)</a:t>
            </a:r>
          </a:p>
          <a:p>
            <a:endParaRPr lang="kk-KZ" sz="2000" b="1" i="1" dirty="0" smtClean="0">
              <a:solidFill>
                <a:srgbClr val="FF0000"/>
              </a:solidFill>
              <a:latin typeface="Times New Roman" pitchFamily="18" charset="0"/>
              <a:cs typeface="Times New Roman" pitchFamily="18" charset="0"/>
            </a:endParaRPr>
          </a:p>
          <a:p>
            <a:r>
              <a:rPr lang="kk-KZ" sz="2000" b="1" i="1" dirty="0" smtClean="0">
                <a:solidFill>
                  <a:srgbClr val="FF0000"/>
                </a:solidFill>
                <a:latin typeface="Times New Roman" pitchFamily="18" charset="0"/>
                <a:cs typeface="Times New Roman" pitchFamily="18" charset="0"/>
              </a:rPr>
              <a:t>5. Аян олармен қалай күресті? (ертегі шығару арқылы)</a:t>
            </a:r>
          </a:p>
          <a:p>
            <a:endParaRPr lang="kk-KZ" sz="2000" b="1" i="1" dirty="0" smtClean="0">
              <a:solidFill>
                <a:srgbClr val="FF0000"/>
              </a:solidFill>
              <a:latin typeface="Times New Roman" pitchFamily="18" charset="0"/>
              <a:cs typeface="Times New Roman" pitchFamily="18" charset="0"/>
            </a:endParaRPr>
          </a:p>
          <a:p>
            <a:r>
              <a:rPr lang="kk-KZ" sz="2000" b="1" i="1" dirty="0" smtClean="0">
                <a:solidFill>
                  <a:srgbClr val="FF0000"/>
                </a:solidFill>
                <a:latin typeface="Times New Roman" pitchFamily="18" charset="0"/>
                <a:cs typeface="Times New Roman" pitchFamily="18" charset="0"/>
              </a:rPr>
              <a:t>6. Аянға қол ұшын берген кімдер? (Бапай шал мен кемпірі, Асылбек қарт, ауыл балалары</a:t>
            </a:r>
          </a:p>
          <a:p>
            <a:endParaRPr lang="kk-KZ" sz="2000" b="1" i="1" dirty="0" smtClean="0">
              <a:solidFill>
                <a:srgbClr val="FF0000"/>
              </a:solidFill>
              <a:latin typeface="Times New Roman" pitchFamily="18" charset="0"/>
              <a:cs typeface="Times New Roman" pitchFamily="18" charset="0"/>
            </a:endParaRPr>
          </a:p>
          <a:p>
            <a:r>
              <a:rPr lang="kk-KZ" sz="2000" b="1" i="1" dirty="0" smtClean="0">
                <a:solidFill>
                  <a:srgbClr val="FF0000"/>
                </a:solidFill>
                <a:latin typeface="Times New Roman" pitchFamily="18" charset="0"/>
                <a:cs typeface="Times New Roman" pitchFamily="18" charset="0"/>
              </a:rPr>
              <a:t>7. Әңгіме немен аяқталады? (Аянды қаладағы балалар үйіне жіберді)</a:t>
            </a:r>
          </a:p>
          <a:p>
            <a:endParaRPr lang="ru-RU" dirty="0"/>
          </a:p>
        </p:txBody>
      </p:sp>
    </p:spTree>
    <p:extLst>
      <p:ext uri="{BB962C8B-B14F-4D97-AF65-F5344CB8AC3E}">
        <p14:creationId xmlns:p14="http://schemas.microsoft.com/office/powerpoint/2010/main" val="124409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4223" y="30882"/>
            <a:ext cx="9144000" cy="6858000"/>
          </a:xfrm>
          <a:prstGeom prst="rect">
            <a:avLst/>
          </a:prstGeom>
          <a:noFill/>
          <a:ln w="57150">
            <a:solidFill>
              <a:srgbClr val="0033CC"/>
            </a:solidFill>
            <a:miter lim="800000"/>
            <a:headEnd/>
            <a:tailEnd/>
          </a:ln>
        </p:spPr>
      </p:pic>
      <p:sp>
        <p:nvSpPr>
          <p:cNvPr id="6" name="Прямоугольник с двумя скругленными противолежащими углами 5"/>
          <p:cNvSpPr/>
          <p:nvPr/>
        </p:nvSpPr>
        <p:spPr>
          <a:xfrm>
            <a:off x="1781431" y="320941"/>
            <a:ext cx="6099227" cy="731795"/>
          </a:xfrm>
          <a:prstGeom prst="round2DiagRect">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lvl="0" algn="ctr"/>
            <a:endParaRPr lang="ru-RU" b="1" dirty="0" smtClean="0">
              <a:latin typeface="Times New Roman" pitchFamily="18" charset="0"/>
              <a:cs typeface="Times New Roman" pitchFamily="18" charset="0"/>
            </a:endParaRPr>
          </a:p>
          <a:p>
            <a:pPr lvl="0" algn="ctr"/>
            <a:endParaRPr lang="ru-RU" b="1" dirty="0">
              <a:latin typeface="Times New Roman" pitchFamily="18" charset="0"/>
              <a:cs typeface="Times New Roman" pitchFamily="18" charset="0"/>
            </a:endParaRPr>
          </a:p>
          <a:p>
            <a:pPr lvl="0" algn="ctr"/>
            <a:r>
              <a:rPr lang="ru-RU" b="1" dirty="0" smtClean="0">
                <a:solidFill>
                  <a:srgbClr val="FF0000"/>
                </a:solidFill>
                <a:latin typeface="Times New Roman" pitchFamily="18" charset="0"/>
                <a:cs typeface="Times New Roman" pitchFamily="18" charset="0"/>
              </a:rPr>
              <a:t>2. </a:t>
            </a:r>
            <a:r>
              <a:rPr lang="kk-KZ" b="1" dirty="0" smtClean="0">
                <a:solidFill>
                  <a:srgbClr val="FF0000"/>
                </a:solidFill>
                <a:latin typeface="Times New Roman" pitchFamily="18" charset="0"/>
                <a:cs typeface="Times New Roman" pitchFamily="18" charset="0"/>
              </a:rPr>
              <a:t>Түсіну </a:t>
            </a:r>
            <a:r>
              <a:rPr lang="kk-KZ" dirty="0">
                <a:solidFill>
                  <a:schemeClr val="tx1">
                    <a:lumMod val="95000"/>
                    <a:lumOff val="5000"/>
                  </a:schemeClr>
                </a:solidFill>
                <a:latin typeface="Times New Roman" pitchFamily="18" charset="0"/>
                <a:cs typeface="Times New Roman" pitchFamily="18" charset="0"/>
              </a:rPr>
              <a:t>(</a:t>
            </a:r>
            <a:r>
              <a:rPr lang="kk-KZ" dirty="0">
                <a:latin typeface="Times New Roman" pitchFamily="18" charset="0"/>
                <a:cs typeface="Times New Roman" pitchFamily="18" charset="0"/>
              </a:rPr>
              <a:t>орта деңгей</a:t>
            </a:r>
            <a:r>
              <a:rPr lang="kk-KZ" dirty="0" smtClean="0">
                <a:latin typeface="Times New Roman" pitchFamily="18" charset="0"/>
                <a:cs typeface="Times New Roman" pitchFamily="18" charset="0"/>
              </a:rPr>
              <a:t>)</a:t>
            </a:r>
          </a:p>
          <a:p>
            <a:pPr algn="ctr"/>
            <a:r>
              <a:rPr lang="kk-KZ" sz="1400" b="1" dirty="0">
                <a:latin typeface="Times New Roman" pitchFamily="18" charset="0"/>
                <a:cs typeface="Times New Roman" pitchFamily="18" charset="0"/>
              </a:rPr>
              <a:t>«Жусан иісі» әңгімесін өз сөздерімен композициялық құрылымы бойынша  </a:t>
            </a:r>
            <a:r>
              <a:rPr lang="kk-KZ" sz="1400" b="1" dirty="0" smtClean="0">
                <a:latin typeface="Times New Roman" pitchFamily="18" charset="0"/>
                <a:cs typeface="Times New Roman" pitchFamily="18" charset="0"/>
              </a:rPr>
              <a:t>талдайды</a:t>
            </a:r>
            <a:endParaRPr lang="ru-RU" sz="1400" b="1" dirty="0">
              <a:latin typeface="Times New Roman" pitchFamily="18" charset="0"/>
              <a:cs typeface="Times New Roman" pitchFamily="18" charset="0"/>
            </a:endParaRPr>
          </a:p>
          <a:p>
            <a:pPr lvl="0" algn="ctr"/>
            <a:r>
              <a:rPr lang="kk-KZ" dirty="0" smtClean="0">
                <a:latin typeface="Times New Roman" pitchFamily="18" charset="0"/>
                <a:cs typeface="Times New Roman" pitchFamily="18" charset="0"/>
              </a:rPr>
              <a:t> </a:t>
            </a:r>
          </a:p>
          <a:p>
            <a:pPr lvl="0" algn="ctr"/>
            <a:r>
              <a:rPr lang="kk-KZ" dirty="0" smtClean="0">
                <a:latin typeface="Times New Roman" pitchFamily="18" charset="0"/>
                <a:cs typeface="Times New Roman" pitchFamily="18" charset="0"/>
              </a:rPr>
              <a:t> </a:t>
            </a:r>
            <a:endParaRPr lang="ru-RU" sz="1600" b="1" i="1" dirty="0"/>
          </a:p>
        </p:txBody>
      </p:sp>
      <p:sp>
        <p:nvSpPr>
          <p:cNvPr id="12" name="Прямоугольник с двумя вырезанными противолежащими углами 11"/>
          <p:cNvSpPr/>
          <p:nvPr/>
        </p:nvSpPr>
        <p:spPr>
          <a:xfrm>
            <a:off x="539552" y="1255537"/>
            <a:ext cx="6192688" cy="648072"/>
          </a:xfrm>
          <a:prstGeom prst="snip2DiagRect">
            <a:avLst/>
          </a:prstGeom>
          <a:solidFill>
            <a:schemeClr val="accent5">
              <a:lumMod val="20000"/>
              <a:lumOff val="80000"/>
            </a:schemeClr>
          </a:solidFill>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1600" b="1" dirty="0">
                <a:latin typeface="Times New Roman" pitchFamily="18" charset="0"/>
                <a:cs typeface="Times New Roman" pitchFamily="18" charset="0"/>
              </a:rPr>
              <a:t>6</a:t>
            </a:r>
            <a:r>
              <a:rPr lang="ru-RU" sz="1600" b="1" dirty="0" smtClean="0">
                <a:latin typeface="Times New Roman" pitchFamily="18" charset="0"/>
                <a:cs typeface="Times New Roman" pitchFamily="18" charset="0"/>
              </a:rPr>
              <a:t>. </a:t>
            </a:r>
            <a:r>
              <a:rPr lang="kk-KZ" sz="1600" b="1" dirty="0" smtClean="0">
                <a:latin typeface="Times New Roman" pitchFamily="18" charset="0"/>
                <a:cs typeface="Times New Roman" pitchFamily="18" charset="0"/>
              </a:rPr>
              <a:t>Шешімі. </a:t>
            </a:r>
            <a:r>
              <a:rPr lang="kk-KZ" sz="1600" dirty="0" smtClean="0">
                <a:latin typeface="Times New Roman" pitchFamily="18" charset="0"/>
                <a:cs typeface="Times New Roman" pitchFamily="18" charset="0"/>
              </a:rPr>
              <a:t>Аянның ауылдағы достарымен қимай  қоштасып, қаладағы балалар үйіне жіберілуі.</a:t>
            </a:r>
            <a:endParaRPr lang="ru-RU" sz="1600" dirty="0">
              <a:latin typeface="Times New Roman" pitchFamily="18" charset="0"/>
              <a:cs typeface="Times New Roman" pitchFamily="18" charset="0"/>
            </a:endParaRPr>
          </a:p>
        </p:txBody>
      </p:sp>
      <p:sp>
        <p:nvSpPr>
          <p:cNvPr id="15" name="Прямоугольник с двумя вырезанными противолежащими углами 14"/>
          <p:cNvSpPr/>
          <p:nvPr/>
        </p:nvSpPr>
        <p:spPr>
          <a:xfrm>
            <a:off x="1138700" y="2071270"/>
            <a:ext cx="5593540" cy="648072"/>
          </a:xfrm>
          <a:prstGeom prst="snip2DiagRect">
            <a:avLst/>
          </a:prstGeom>
          <a:solidFill>
            <a:schemeClr val="accent5">
              <a:lumMod val="20000"/>
              <a:lumOff val="80000"/>
            </a:schemeClr>
          </a:solidFill>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1600" b="1" dirty="0">
                <a:latin typeface="Times New Roman" pitchFamily="18" charset="0"/>
                <a:cs typeface="Times New Roman" pitchFamily="18" charset="0"/>
              </a:rPr>
              <a:t>5</a:t>
            </a:r>
            <a:r>
              <a:rPr lang="ru-RU" sz="1600" b="1" dirty="0" smtClean="0">
                <a:latin typeface="Times New Roman" pitchFamily="18" charset="0"/>
                <a:cs typeface="Times New Roman" pitchFamily="18" charset="0"/>
              </a:rPr>
              <a:t>. </a:t>
            </a:r>
            <a:r>
              <a:rPr lang="kk-KZ" sz="1600" b="1" dirty="0" smtClean="0">
                <a:latin typeface="Times New Roman" pitchFamily="18" charset="0"/>
                <a:cs typeface="Times New Roman" pitchFamily="18" charset="0"/>
              </a:rPr>
              <a:t>Шарықтау шегі. </a:t>
            </a:r>
            <a:r>
              <a:rPr lang="kk-KZ" sz="1600" dirty="0" smtClean="0">
                <a:latin typeface="Times New Roman" pitchFamily="18" charset="0"/>
                <a:cs typeface="Times New Roman" pitchFamily="18" charset="0"/>
              </a:rPr>
              <a:t>Майдандағы әкесінен қара қағаздың келуі.</a:t>
            </a:r>
            <a:endParaRPr lang="ru-RU" sz="1600" dirty="0">
              <a:latin typeface="Times New Roman" pitchFamily="18" charset="0"/>
              <a:cs typeface="Times New Roman" pitchFamily="18" charset="0"/>
            </a:endParaRPr>
          </a:p>
        </p:txBody>
      </p:sp>
      <p:sp>
        <p:nvSpPr>
          <p:cNvPr id="16" name="Прямоугольник с двумя вырезанными противолежащими углами 15"/>
          <p:cNvSpPr/>
          <p:nvPr/>
        </p:nvSpPr>
        <p:spPr>
          <a:xfrm>
            <a:off x="2194201" y="2811810"/>
            <a:ext cx="4538039" cy="648072"/>
          </a:xfrm>
          <a:prstGeom prst="snip2DiagRect">
            <a:avLst/>
          </a:prstGeom>
          <a:solidFill>
            <a:schemeClr val="accent5">
              <a:lumMod val="20000"/>
              <a:lumOff val="80000"/>
            </a:schemeClr>
          </a:solidFill>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1600" b="1" dirty="0" smtClean="0">
                <a:latin typeface="Times New Roman" pitchFamily="18" charset="0"/>
                <a:cs typeface="Times New Roman" pitchFamily="18" charset="0"/>
              </a:rPr>
              <a:t>4. </a:t>
            </a:r>
            <a:r>
              <a:rPr lang="kk-KZ" sz="1600" b="1" dirty="0" smtClean="0">
                <a:latin typeface="Times New Roman" pitchFamily="18" charset="0"/>
                <a:cs typeface="Times New Roman" pitchFamily="18" charset="0"/>
              </a:rPr>
              <a:t>Шиеленісуі. </a:t>
            </a:r>
            <a:r>
              <a:rPr lang="kk-KZ" sz="1600" dirty="0" smtClean="0">
                <a:latin typeface="Times New Roman" pitchFamily="18" charset="0"/>
                <a:cs typeface="Times New Roman" pitchFamily="18" charset="0"/>
              </a:rPr>
              <a:t>Аянның тобығын тайдырып алуы. Бапайдың Аянға немқұрайлы қарауы.</a:t>
            </a:r>
            <a:endParaRPr lang="ru-RU" sz="1600" dirty="0">
              <a:latin typeface="Times New Roman" pitchFamily="18" charset="0"/>
              <a:cs typeface="Times New Roman" pitchFamily="18" charset="0"/>
            </a:endParaRPr>
          </a:p>
        </p:txBody>
      </p:sp>
      <p:sp>
        <p:nvSpPr>
          <p:cNvPr id="17" name="Прямоугольник с двумя вырезанными противолежащими углами 16"/>
          <p:cNvSpPr/>
          <p:nvPr/>
        </p:nvSpPr>
        <p:spPr>
          <a:xfrm>
            <a:off x="2570312" y="3639116"/>
            <a:ext cx="5818111" cy="648072"/>
          </a:xfrm>
          <a:prstGeom prst="snip2DiagRect">
            <a:avLst/>
          </a:prstGeom>
          <a:solidFill>
            <a:schemeClr val="accent5">
              <a:lumMod val="20000"/>
              <a:lumOff val="80000"/>
            </a:schemeClr>
          </a:solidFill>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1600" b="1" dirty="0">
                <a:latin typeface="Times New Roman" pitchFamily="18" charset="0"/>
                <a:cs typeface="Times New Roman" pitchFamily="18" charset="0"/>
              </a:rPr>
              <a:t>3</a:t>
            </a:r>
            <a:r>
              <a:rPr lang="ru-RU" sz="1600" b="1" dirty="0" smtClean="0">
                <a:latin typeface="Times New Roman" pitchFamily="18" charset="0"/>
                <a:cs typeface="Times New Roman" pitchFamily="18" charset="0"/>
              </a:rPr>
              <a:t>. </a:t>
            </a:r>
            <a:r>
              <a:rPr lang="kk-KZ" sz="1600" b="1" dirty="0" smtClean="0">
                <a:latin typeface="Times New Roman" pitchFamily="18" charset="0"/>
                <a:cs typeface="Times New Roman" pitchFamily="18" charset="0"/>
              </a:rPr>
              <a:t>Дамуы</a:t>
            </a:r>
            <a:r>
              <a:rPr lang="ru-RU" sz="1600" b="1"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Аянның әжесі қайтыс болып, оны Бапай атты туысы қасына алады.</a:t>
            </a:r>
            <a:endParaRPr lang="ru-RU" sz="1600" dirty="0">
              <a:latin typeface="Times New Roman" pitchFamily="18" charset="0"/>
              <a:cs typeface="Times New Roman" pitchFamily="18" charset="0"/>
            </a:endParaRPr>
          </a:p>
        </p:txBody>
      </p:sp>
      <p:sp>
        <p:nvSpPr>
          <p:cNvPr id="20" name="Прямоугольник с двумя вырезанными противолежащими углами 19"/>
          <p:cNvSpPr/>
          <p:nvPr/>
        </p:nvSpPr>
        <p:spPr>
          <a:xfrm>
            <a:off x="3779912" y="5420864"/>
            <a:ext cx="4823547" cy="941008"/>
          </a:xfrm>
          <a:prstGeom prst="snip2DiagRect">
            <a:avLst/>
          </a:prstGeom>
          <a:solidFill>
            <a:schemeClr val="accent5">
              <a:lumMod val="20000"/>
              <a:lumOff val="80000"/>
            </a:schemeClr>
          </a:solidFill>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marL="800100" lvl="1" indent="-342900" algn="ctr">
              <a:buAutoNum type="arabicPeriod"/>
            </a:pPr>
            <a:r>
              <a:rPr lang="kk-KZ" sz="1600" b="1" dirty="0" smtClean="0">
                <a:latin typeface="Times New Roman" pitchFamily="18" charset="0"/>
                <a:cs typeface="Times New Roman" pitchFamily="18" charset="0"/>
              </a:rPr>
              <a:t>Басталуы</a:t>
            </a:r>
          </a:p>
          <a:p>
            <a:pPr algn="ctr"/>
            <a:r>
              <a:rPr lang="kk-KZ" sz="1600" dirty="0" smtClean="0">
                <a:latin typeface="Times New Roman" pitchFamily="18" charset="0"/>
                <a:cs typeface="Times New Roman" pitchFamily="18" charset="0"/>
              </a:rPr>
              <a:t>Соғыс кезінде әжесі мен Аянның ауылға көшіп келуі</a:t>
            </a:r>
            <a:endParaRPr lang="ru-RU" sz="1600" dirty="0">
              <a:latin typeface="Times New Roman" pitchFamily="18" charset="0"/>
              <a:cs typeface="Times New Roman" pitchFamily="18" charset="0"/>
            </a:endParaRPr>
          </a:p>
        </p:txBody>
      </p:sp>
      <p:sp>
        <p:nvSpPr>
          <p:cNvPr id="21" name="Выгнутая вверх стрелка 20"/>
          <p:cNvSpPr/>
          <p:nvPr/>
        </p:nvSpPr>
        <p:spPr>
          <a:xfrm rot="12364270">
            <a:off x="2629934" y="5361579"/>
            <a:ext cx="1117134" cy="512558"/>
          </a:xfrm>
          <a:prstGeom prst="curvedDownArrow">
            <a:avLst>
              <a:gd name="adj1" fmla="val 31032"/>
              <a:gd name="adj2" fmla="val 51784"/>
              <a:gd name="adj3" fmla="val 39211"/>
            </a:avLst>
          </a:prstGeom>
          <a:solidFill>
            <a:srgbClr val="CCFFFF"/>
          </a:solid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a:solidFill>
                <a:schemeClr val="tx1"/>
              </a:solidFill>
            </a:endParaRPr>
          </a:p>
        </p:txBody>
      </p:sp>
      <p:pic>
        <p:nvPicPr>
          <p:cNvPr id="25" name="Picture 3" descr="C:\Users\PC\Pictures\картинкии\w256h2561372342382brush25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10162">
            <a:off x="7934965" y="744270"/>
            <a:ext cx="527638" cy="52763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5" descr="C:\Users\PC\Downloads\f_4d19e6b79e49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3034" y="1580765"/>
            <a:ext cx="1480190" cy="17762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8" name="Прямоугольник с двумя вырезанными противолежащими углами 17"/>
          <p:cNvSpPr/>
          <p:nvPr/>
        </p:nvSpPr>
        <p:spPr>
          <a:xfrm>
            <a:off x="3203849" y="4381035"/>
            <a:ext cx="5221946" cy="941008"/>
          </a:xfrm>
          <a:prstGeom prst="snip2DiagRect">
            <a:avLst/>
          </a:prstGeom>
          <a:solidFill>
            <a:schemeClr val="accent5">
              <a:lumMod val="20000"/>
              <a:lumOff val="80000"/>
            </a:schemeClr>
          </a:solidFill>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lvl="1" algn="ctr"/>
            <a:r>
              <a:rPr lang="ru-RU" sz="1600" b="1" dirty="0">
                <a:latin typeface="Times New Roman" pitchFamily="18" charset="0"/>
                <a:cs typeface="Times New Roman" pitchFamily="18" charset="0"/>
              </a:rPr>
              <a:t>2. </a:t>
            </a:r>
            <a:r>
              <a:rPr lang="kk-KZ" sz="1600" b="1" dirty="0" smtClean="0">
                <a:latin typeface="Times New Roman" pitchFamily="18" charset="0"/>
                <a:cs typeface="Times New Roman" pitchFamily="18" charset="0"/>
              </a:rPr>
              <a:t>Байланысуы</a:t>
            </a:r>
          </a:p>
          <a:p>
            <a:pPr lvl="1" algn="ctr"/>
            <a:r>
              <a:rPr lang="kk-KZ" sz="1600" dirty="0" smtClean="0">
                <a:latin typeface="Times New Roman" pitchFamily="18" charset="0"/>
                <a:cs typeface="Times New Roman" pitchFamily="18" charset="0"/>
              </a:rPr>
              <a:t>Аян</a:t>
            </a:r>
            <a:r>
              <a:rPr lang="ru-RU" sz="16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мінезінің</a:t>
            </a:r>
            <a:r>
              <a:rPr lang="ru-RU" sz="16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жайлылығы</a:t>
            </a:r>
            <a:r>
              <a:rPr lang="ru-RU" sz="16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арқасында</a:t>
            </a:r>
            <a:r>
              <a:rPr lang="ru-RU" sz="16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ауыл</a:t>
            </a:r>
            <a:r>
              <a:rPr lang="ru-RU" sz="16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балаларымен</a:t>
            </a:r>
            <a:r>
              <a:rPr lang="ru-RU" sz="1600" dirty="0" smtClean="0">
                <a:latin typeface="Times New Roman" pitchFamily="18" charset="0"/>
                <a:cs typeface="Times New Roman" pitchFamily="18" charset="0"/>
              </a:rPr>
              <a:t> тез </a:t>
            </a:r>
            <a:r>
              <a:rPr lang="kk-KZ" sz="1600" dirty="0"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табысады</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p>
            <a:pPr lvl="1" algn="ctr"/>
            <a:endParaRPr lang="ru-RU" sz="1600" dirty="0">
              <a:latin typeface="Times New Roman" pitchFamily="18" charset="0"/>
              <a:cs typeface="Times New Roman" pitchFamily="18" charset="0"/>
            </a:endParaRPr>
          </a:p>
        </p:txBody>
      </p:sp>
      <p:sp>
        <p:nvSpPr>
          <p:cNvPr id="28" name="Выгнутая вверх стрелка 27"/>
          <p:cNvSpPr/>
          <p:nvPr/>
        </p:nvSpPr>
        <p:spPr>
          <a:xfrm rot="12364270">
            <a:off x="2030203" y="4313505"/>
            <a:ext cx="1117134" cy="538303"/>
          </a:xfrm>
          <a:prstGeom prst="curvedDownArrow">
            <a:avLst>
              <a:gd name="adj1" fmla="val 31032"/>
              <a:gd name="adj2" fmla="val 51784"/>
              <a:gd name="adj3" fmla="val 39211"/>
            </a:avLst>
          </a:prstGeom>
          <a:solidFill>
            <a:srgbClr val="CCFFFF"/>
          </a:solid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a:solidFill>
                <a:schemeClr val="tx1"/>
              </a:solidFill>
            </a:endParaRPr>
          </a:p>
        </p:txBody>
      </p:sp>
      <p:sp>
        <p:nvSpPr>
          <p:cNvPr id="29" name="Выгнутая вверх стрелка 28"/>
          <p:cNvSpPr/>
          <p:nvPr/>
        </p:nvSpPr>
        <p:spPr>
          <a:xfrm rot="12364270">
            <a:off x="1344725" y="3441519"/>
            <a:ext cx="1117134" cy="550100"/>
          </a:xfrm>
          <a:prstGeom prst="curvedDownArrow">
            <a:avLst>
              <a:gd name="adj1" fmla="val 31032"/>
              <a:gd name="adj2" fmla="val 51784"/>
              <a:gd name="adj3" fmla="val 39211"/>
            </a:avLst>
          </a:prstGeom>
          <a:solidFill>
            <a:srgbClr val="CCFFFF"/>
          </a:solid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a:solidFill>
                <a:schemeClr val="tx1"/>
              </a:solidFill>
            </a:endParaRPr>
          </a:p>
        </p:txBody>
      </p:sp>
      <p:sp>
        <p:nvSpPr>
          <p:cNvPr id="30" name="Выгнутая вверх стрелка 29"/>
          <p:cNvSpPr/>
          <p:nvPr/>
        </p:nvSpPr>
        <p:spPr>
          <a:xfrm rot="12364270">
            <a:off x="555507" y="2669642"/>
            <a:ext cx="1117134" cy="561733"/>
          </a:xfrm>
          <a:prstGeom prst="curvedDownArrow">
            <a:avLst>
              <a:gd name="adj1" fmla="val 31032"/>
              <a:gd name="adj2" fmla="val 51784"/>
              <a:gd name="adj3" fmla="val 39211"/>
            </a:avLst>
          </a:prstGeom>
          <a:solidFill>
            <a:srgbClr val="CCFFFF"/>
          </a:solid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a:solidFill>
                <a:schemeClr val="tx1"/>
              </a:solidFill>
            </a:endParaRPr>
          </a:p>
        </p:txBody>
      </p:sp>
      <p:sp>
        <p:nvSpPr>
          <p:cNvPr id="31" name="Выгнутая вверх стрелка 30"/>
          <p:cNvSpPr/>
          <p:nvPr/>
        </p:nvSpPr>
        <p:spPr>
          <a:xfrm rot="12364270">
            <a:off x="-29636" y="1889862"/>
            <a:ext cx="1117134" cy="491645"/>
          </a:xfrm>
          <a:prstGeom prst="curvedDownArrow">
            <a:avLst>
              <a:gd name="adj1" fmla="val 31032"/>
              <a:gd name="adj2" fmla="val 51784"/>
              <a:gd name="adj3" fmla="val 39211"/>
            </a:avLst>
          </a:prstGeom>
          <a:solidFill>
            <a:srgbClr val="CCFFFF"/>
          </a:solid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a:solidFill>
                <a:schemeClr val="tx1"/>
              </a:solidFill>
            </a:endParaRPr>
          </a:p>
        </p:txBody>
      </p:sp>
      <p:pic>
        <p:nvPicPr>
          <p:cNvPr id="1026" name="Picture 2" descr="http://artru.info/il/img.php?img=1355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782735">
            <a:off x="602302" y="4272715"/>
            <a:ext cx="1356750" cy="192089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34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8" descr="HMEDEVAL"/>
          <p:cNvPicPr>
            <a:picLocks noChangeAspect="1" noChangeArrowheads="1"/>
          </p:cNvPicPr>
          <p:nvPr/>
        </p:nvPicPr>
        <p:blipFill>
          <a:blip r:embed="rId2"/>
          <a:srcRect/>
          <a:stretch>
            <a:fillRect/>
          </a:stretch>
        </p:blipFill>
        <p:spPr bwMode="auto">
          <a:xfrm>
            <a:off x="4695" y="19650"/>
            <a:ext cx="9144000" cy="6858000"/>
          </a:xfrm>
          <a:prstGeom prst="rect">
            <a:avLst/>
          </a:prstGeom>
          <a:noFill/>
          <a:ln w="57150">
            <a:solidFill>
              <a:srgbClr val="0033CC"/>
            </a:solidFill>
            <a:miter lim="800000"/>
            <a:headEnd/>
            <a:tailEnd/>
          </a:ln>
        </p:spPr>
      </p:pic>
      <p:sp>
        <p:nvSpPr>
          <p:cNvPr id="6" name="Прямоугольник с двумя скругленными противолежащими углами 5"/>
          <p:cNvSpPr/>
          <p:nvPr/>
        </p:nvSpPr>
        <p:spPr>
          <a:xfrm>
            <a:off x="2627784" y="237815"/>
            <a:ext cx="4032448" cy="667374"/>
          </a:xfrm>
          <a:prstGeom prst="round2DiagRect">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lvl="0" algn="ctr"/>
            <a:r>
              <a:rPr lang="ru-RU" b="1" dirty="0">
                <a:solidFill>
                  <a:srgbClr val="FF0000"/>
                </a:solidFill>
                <a:latin typeface="Times New Roman" pitchFamily="18" charset="0"/>
                <a:cs typeface="Times New Roman" pitchFamily="18" charset="0"/>
              </a:rPr>
              <a:t>3</a:t>
            </a:r>
            <a:r>
              <a:rPr lang="ru-RU" b="1" dirty="0" smtClean="0">
                <a:solidFill>
                  <a:srgbClr val="FF0000"/>
                </a:solidFill>
                <a:latin typeface="Times New Roman" pitchFamily="18" charset="0"/>
                <a:cs typeface="Times New Roman" pitchFamily="18" charset="0"/>
              </a:rPr>
              <a:t>. </a:t>
            </a:r>
            <a:r>
              <a:rPr lang="kk-KZ" b="1" dirty="0" smtClean="0">
                <a:solidFill>
                  <a:srgbClr val="FF0000"/>
                </a:solidFill>
                <a:latin typeface="Times New Roman" pitchFamily="18" charset="0"/>
                <a:cs typeface="Times New Roman" pitchFamily="18" charset="0"/>
              </a:rPr>
              <a:t>Қолдану </a:t>
            </a:r>
            <a:r>
              <a:rPr lang="kk-KZ" b="1" dirty="0">
                <a:solidFill>
                  <a:srgbClr val="FF0000"/>
                </a:solidFill>
                <a:latin typeface="Times New Roman" pitchFamily="18" charset="0"/>
                <a:cs typeface="Times New Roman" pitchFamily="18" charset="0"/>
              </a:rPr>
              <a:t>(орта деңгей</a:t>
            </a:r>
            <a:r>
              <a:rPr lang="kk-KZ" b="1" dirty="0" smtClean="0">
                <a:solidFill>
                  <a:srgbClr val="FF0000"/>
                </a:solidFill>
                <a:latin typeface="Times New Roman" pitchFamily="18" charset="0"/>
                <a:cs typeface="Times New Roman" pitchFamily="18" charset="0"/>
              </a:rPr>
              <a:t>)</a:t>
            </a:r>
          </a:p>
          <a:p>
            <a:pPr lvl="0" algn="ctr"/>
            <a:r>
              <a:rPr lang="kk-KZ" sz="1400" b="1" dirty="0" smtClean="0">
                <a:solidFill>
                  <a:schemeClr val="tx1"/>
                </a:solidFill>
                <a:latin typeface="Times New Roman" pitchFamily="18" charset="0"/>
                <a:cs typeface="Times New Roman" pitchFamily="18" charset="0"/>
              </a:rPr>
              <a:t>(оқу материалын жаңа ситуацияда қолдану) </a:t>
            </a:r>
          </a:p>
        </p:txBody>
      </p:sp>
      <p:graphicFrame>
        <p:nvGraphicFramePr>
          <p:cNvPr id="7" name="Таблица 6"/>
          <p:cNvGraphicFramePr>
            <a:graphicFrameLocks noGrp="1"/>
          </p:cNvGraphicFramePr>
          <p:nvPr>
            <p:extLst>
              <p:ext uri="{D42A27DB-BD31-4B8C-83A1-F6EECF244321}">
                <p14:modId xmlns:p14="http://schemas.microsoft.com/office/powerpoint/2010/main" val="1311712942"/>
              </p:ext>
            </p:extLst>
          </p:nvPr>
        </p:nvGraphicFramePr>
        <p:xfrm>
          <a:off x="323528" y="1772815"/>
          <a:ext cx="8496944" cy="1357384"/>
        </p:xfrm>
        <a:graphic>
          <a:graphicData uri="http://schemas.openxmlformats.org/drawingml/2006/table">
            <a:tbl>
              <a:tblPr firstRow="1" bandRow="1">
                <a:tableStyleId>{BDBED569-4797-4DF1-A0F4-6AAB3CD982D8}</a:tableStyleId>
              </a:tblPr>
              <a:tblGrid>
                <a:gridCol w="4248472"/>
                <a:gridCol w="4248472"/>
              </a:tblGrid>
              <a:tr h="4429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800" i="1" u="sng" dirty="0" smtClean="0">
                          <a:latin typeface="Times New Roman" pitchFamily="18" charset="0"/>
                          <a:cs typeface="Times New Roman" pitchFamily="18" charset="0"/>
                        </a:rPr>
                        <a:t>Әңгімеден маған әсер еткен үзінді</a:t>
                      </a:r>
                    </a:p>
                  </a:txBody>
                  <a:tcPr/>
                </a:tc>
                <a:tc>
                  <a:txBody>
                    <a:bodyPr/>
                    <a:lstStyle/>
                    <a:p>
                      <a:pPr algn="ctr"/>
                      <a:r>
                        <a:rPr lang="kk-KZ" sz="1800" i="1" u="sng" dirty="0" smtClean="0">
                          <a:latin typeface="Times New Roman" pitchFamily="18" charset="0"/>
                          <a:cs typeface="Times New Roman" pitchFamily="18" charset="0"/>
                        </a:rPr>
                        <a:t>Менің ойым</a:t>
                      </a:r>
                      <a:endParaRPr lang="ru-RU" sz="1800" i="1" u="sng" dirty="0">
                        <a:latin typeface="Times New Roman" pitchFamily="18" charset="0"/>
                        <a:cs typeface="Times New Roman" pitchFamily="18" charset="0"/>
                      </a:endParaRPr>
                    </a:p>
                  </a:txBody>
                  <a:tcPr/>
                </a:tc>
              </a:tr>
              <a:tr h="781152">
                <a:tc>
                  <a:txBody>
                    <a:bodyPr/>
                    <a:lstStyle/>
                    <a:p>
                      <a:pPr algn="ctr"/>
                      <a:r>
                        <a:rPr lang="kk-KZ" b="1" i="1" dirty="0" smtClean="0">
                          <a:latin typeface="Times New Roman" pitchFamily="18" charset="0"/>
                          <a:cs typeface="Times New Roman" pitchFamily="18" charset="0"/>
                        </a:rPr>
                        <a:t>Майданнан Аянға қара қағаздың келген сәті.</a:t>
                      </a:r>
                      <a:endParaRPr lang="ru-RU" b="1" i="1" dirty="0">
                        <a:latin typeface="Times New Roman" pitchFamily="18" charset="0"/>
                        <a:cs typeface="Times New Roman" pitchFamily="18" charset="0"/>
                      </a:endParaRPr>
                    </a:p>
                  </a:txBody>
                  <a:tcPr/>
                </a:tc>
                <a:tc>
                  <a:txBody>
                    <a:bodyPr/>
                    <a:lstStyle/>
                    <a:p>
                      <a:pPr algn="ctr"/>
                      <a:r>
                        <a:rPr lang="kk-KZ" b="1" i="1" dirty="0" smtClean="0">
                          <a:latin typeface="Times New Roman" pitchFamily="18" charset="0"/>
                          <a:cs typeface="Times New Roman" pitchFamily="18" charset="0"/>
                        </a:rPr>
                        <a:t>Менің Аянға шынымен жаным ашыды,</a:t>
                      </a:r>
                      <a:r>
                        <a:rPr lang="kk-KZ" b="1" i="1" baseline="0" dirty="0" smtClean="0">
                          <a:latin typeface="Times New Roman" pitchFamily="18" charset="0"/>
                          <a:cs typeface="Times New Roman" pitchFamily="18" charset="0"/>
                        </a:rPr>
                        <a:t> өйткені ол өмірдегі тірегінен айырылды.</a:t>
                      </a:r>
                      <a:endParaRPr lang="ru-RU" b="1" i="1" dirty="0">
                        <a:latin typeface="Times New Roman" pitchFamily="18" charset="0"/>
                        <a:cs typeface="Times New Roman" pitchFamily="18" charset="0"/>
                      </a:endParaRPr>
                    </a:p>
                  </a:txBody>
                  <a:tcPr/>
                </a:tc>
              </a:tr>
            </a:tbl>
          </a:graphicData>
        </a:graphic>
      </p:graphicFrame>
      <p:sp>
        <p:nvSpPr>
          <p:cNvPr id="8" name="TextBox 7"/>
          <p:cNvSpPr txBox="1"/>
          <p:nvPr/>
        </p:nvSpPr>
        <p:spPr>
          <a:xfrm>
            <a:off x="2589309" y="905189"/>
            <a:ext cx="3965381" cy="646331"/>
          </a:xfrm>
          <a:prstGeom prst="rect">
            <a:avLst/>
          </a:prstGeom>
          <a:noFill/>
        </p:spPr>
        <p:txBody>
          <a:bodyPr wrap="none" rtlCol="0">
            <a:spAutoFit/>
          </a:bodyPr>
          <a:lstStyle/>
          <a:p>
            <a:pPr algn="ctr"/>
            <a:r>
              <a:rPr lang="en-US" b="1" i="1" dirty="0" smtClean="0">
                <a:solidFill>
                  <a:srgbClr val="FF0000"/>
                </a:solidFill>
                <a:latin typeface="Times New Roman" pitchFamily="18" charset="0"/>
                <a:cs typeface="Times New Roman" pitchFamily="18" charset="0"/>
              </a:rPr>
              <a:t>1-</a:t>
            </a:r>
            <a:r>
              <a:rPr lang="kk-KZ" b="1" i="1" dirty="0" smtClean="0">
                <a:solidFill>
                  <a:srgbClr val="FF0000"/>
                </a:solidFill>
                <a:latin typeface="Times New Roman" pitchFamily="18" charset="0"/>
                <a:cs typeface="Times New Roman" pitchFamily="18" charset="0"/>
              </a:rPr>
              <a:t>тапсырма</a:t>
            </a:r>
          </a:p>
          <a:p>
            <a:pPr algn="ctr"/>
            <a:r>
              <a:rPr lang="kk-KZ" b="1" i="1" dirty="0" smtClean="0">
                <a:solidFill>
                  <a:srgbClr val="FF0000"/>
                </a:solidFill>
                <a:latin typeface="Times New Roman" pitchFamily="18" charset="0"/>
                <a:cs typeface="Times New Roman" pitchFamily="18" charset="0"/>
              </a:rPr>
              <a:t>«Қос  жазба  күнделік»  әдісі арқылы</a:t>
            </a:r>
            <a:endParaRPr lang="ru-RU" b="1" i="1" dirty="0">
              <a:solidFill>
                <a:srgbClr val="FF0000"/>
              </a:solidFill>
              <a:latin typeface="Times New Roman" pitchFamily="18" charset="0"/>
              <a:cs typeface="Times New Roman" pitchFamily="18" charset="0"/>
            </a:endParaRPr>
          </a:p>
        </p:txBody>
      </p:sp>
      <p:sp>
        <p:nvSpPr>
          <p:cNvPr id="9" name="TextBox 8"/>
          <p:cNvSpPr txBox="1"/>
          <p:nvPr/>
        </p:nvSpPr>
        <p:spPr>
          <a:xfrm>
            <a:off x="1987382" y="3144450"/>
            <a:ext cx="5169236" cy="923330"/>
          </a:xfrm>
          <a:prstGeom prst="rect">
            <a:avLst/>
          </a:prstGeom>
          <a:noFill/>
        </p:spPr>
        <p:txBody>
          <a:bodyPr wrap="none" rtlCol="0">
            <a:spAutoFit/>
          </a:bodyPr>
          <a:lstStyle/>
          <a:p>
            <a:pPr algn="ctr"/>
            <a:r>
              <a:rPr lang="en-US" b="1" i="1" dirty="0" smtClean="0">
                <a:solidFill>
                  <a:srgbClr val="FF0000"/>
                </a:solidFill>
                <a:latin typeface="Times New Roman" pitchFamily="18" charset="0"/>
                <a:cs typeface="Times New Roman" pitchFamily="18" charset="0"/>
              </a:rPr>
              <a:t>2-</a:t>
            </a:r>
            <a:r>
              <a:rPr lang="kk-KZ" b="1" i="1" dirty="0" smtClean="0">
                <a:solidFill>
                  <a:srgbClr val="FF0000"/>
                </a:solidFill>
                <a:latin typeface="Times New Roman" pitchFamily="18" charset="0"/>
                <a:cs typeface="Times New Roman" pitchFamily="18" charset="0"/>
              </a:rPr>
              <a:t>тапсырма (мәтіннен жағымды/жағымсыз</a:t>
            </a:r>
          </a:p>
          <a:p>
            <a:pPr algn="ctr"/>
            <a:r>
              <a:rPr lang="kk-KZ" b="1" i="1" dirty="0">
                <a:solidFill>
                  <a:srgbClr val="FF0000"/>
                </a:solidFill>
                <a:latin typeface="Times New Roman" pitchFamily="18" charset="0"/>
                <a:cs typeface="Times New Roman" pitchFamily="18" charset="0"/>
              </a:rPr>
              <a:t>с</a:t>
            </a:r>
            <a:r>
              <a:rPr lang="kk-KZ" b="1" i="1" dirty="0" smtClean="0">
                <a:solidFill>
                  <a:srgbClr val="FF0000"/>
                </a:solidFill>
                <a:latin typeface="Times New Roman" pitchFamily="18" charset="0"/>
                <a:cs typeface="Times New Roman" pitchFamily="18" charset="0"/>
              </a:rPr>
              <a:t>әттерді «Т» кестесі арқылы теріп шығады)</a:t>
            </a:r>
            <a:endParaRPr lang="ru-RU" b="1" i="1" dirty="0">
              <a:solidFill>
                <a:srgbClr val="FF0000"/>
              </a:solidFill>
              <a:latin typeface="Times New Roman" pitchFamily="18" charset="0"/>
              <a:cs typeface="Times New Roman" pitchFamily="18" charset="0"/>
            </a:endParaRPr>
          </a:p>
          <a:p>
            <a:endParaRPr lang="ru-RU" dirty="0"/>
          </a:p>
        </p:txBody>
      </p:sp>
      <p:sp>
        <p:nvSpPr>
          <p:cNvPr id="10" name="TextBox 9"/>
          <p:cNvSpPr txBox="1"/>
          <p:nvPr/>
        </p:nvSpPr>
        <p:spPr>
          <a:xfrm>
            <a:off x="827584" y="4067780"/>
            <a:ext cx="3384376" cy="1754326"/>
          </a:xfrm>
          <a:prstGeom prst="rect">
            <a:avLst/>
          </a:prstGeom>
          <a:noFill/>
        </p:spPr>
        <p:txBody>
          <a:bodyPr wrap="square" rtlCol="0">
            <a:spAutoFit/>
          </a:bodyPr>
          <a:lstStyle/>
          <a:p>
            <a:pPr marL="342900" indent="-342900" algn="ctr">
              <a:buAutoNum type="arabicPeriod"/>
            </a:pPr>
            <a:r>
              <a:rPr lang="kk-KZ" b="1" i="1" dirty="0" smtClean="0">
                <a:latin typeface="Times New Roman" pitchFamily="18" charset="0"/>
                <a:cs typeface="Times New Roman" pitchFamily="18" charset="0"/>
              </a:rPr>
              <a:t>Аян мен әжесінің ауылға келуі;</a:t>
            </a:r>
          </a:p>
          <a:p>
            <a:pPr algn="ctr"/>
            <a:r>
              <a:rPr lang="kk-KZ" b="1" i="1" dirty="0" smtClean="0">
                <a:latin typeface="Times New Roman" pitchFamily="18" charset="0"/>
                <a:cs typeface="Times New Roman" pitchFamily="18" charset="0"/>
              </a:rPr>
              <a:t>2. Аянның балаларға ертегі айтуы;</a:t>
            </a:r>
          </a:p>
          <a:p>
            <a:pPr algn="ctr"/>
            <a:r>
              <a:rPr lang="kk-KZ" b="1" i="1" dirty="0" smtClean="0">
                <a:latin typeface="Times New Roman" pitchFamily="18" charset="0"/>
                <a:cs typeface="Times New Roman" pitchFamily="18" charset="0"/>
              </a:rPr>
              <a:t>3. Аянның қиын сәттерде сабырлылық танытуы</a:t>
            </a:r>
            <a:endParaRPr lang="ru-RU" b="1" i="1" dirty="0">
              <a:latin typeface="Times New Roman" pitchFamily="18" charset="0"/>
              <a:cs typeface="Times New Roman" pitchFamily="18" charset="0"/>
            </a:endParaRPr>
          </a:p>
        </p:txBody>
      </p:sp>
      <p:sp>
        <p:nvSpPr>
          <p:cNvPr id="11" name="TextBox 10"/>
          <p:cNvSpPr txBox="1"/>
          <p:nvPr/>
        </p:nvSpPr>
        <p:spPr>
          <a:xfrm>
            <a:off x="4860032" y="4220180"/>
            <a:ext cx="3384376" cy="2308324"/>
          </a:xfrm>
          <a:prstGeom prst="rect">
            <a:avLst/>
          </a:prstGeom>
          <a:noFill/>
        </p:spPr>
        <p:txBody>
          <a:bodyPr wrap="square" rtlCol="0">
            <a:spAutoFit/>
          </a:bodyPr>
          <a:lstStyle/>
          <a:p>
            <a:pPr marL="342900" indent="-342900" algn="ctr">
              <a:buAutoNum type="arabicPeriod"/>
            </a:pPr>
            <a:r>
              <a:rPr lang="kk-KZ" b="1" i="1" dirty="0" smtClean="0">
                <a:latin typeface="Times New Roman" pitchFamily="18" charset="0"/>
                <a:cs typeface="Times New Roman" pitchFamily="18" charset="0"/>
              </a:rPr>
              <a:t>Аянның әжесінің қайтыс болуы;</a:t>
            </a:r>
          </a:p>
          <a:p>
            <a:pPr algn="ctr"/>
            <a:r>
              <a:rPr lang="kk-KZ" b="1" i="1" dirty="0" smtClean="0">
                <a:latin typeface="Times New Roman" pitchFamily="18" charset="0"/>
                <a:cs typeface="Times New Roman" pitchFamily="18" charset="0"/>
              </a:rPr>
              <a:t>2. Аянның тобығын тайдырып алуы;</a:t>
            </a:r>
          </a:p>
          <a:p>
            <a:pPr algn="ctr"/>
            <a:r>
              <a:rPr lang="kk-KZ" b="1" i="1" dirty="0" smtClean="0">
                <a:latin typeface="Times New Roman" pitchFamily="18" charset="0"/>
                <a:cs typeface="Times New Roman" pitchFamily="18" charset="0"/>
              </a:rPr>
              <a:t>3. Қара қағаздың келуі;</a:t>
            </a:r>
          </a:p>
          <a:p>
            <a:pPr algn="ctr"/>
            <a:r>
              <a:rPr lang="ru-RU" b="1" i="1" dirty="0" smtClean="0">
                <a:latin typeface="Times New Roman" pitchFamily="18" charset="0"/>
                <a:cs typeface="Times New Roman" pitchFamily="18" charset="0"/>
              </a:rPr>
              <a:t>4. </a:t>
            </a:r>
            <a:r>
              <a:rPr lang="kk-KZ" b="1" i="1" dirty="0" smtClean="0">
                <a:latin typeface="Times New Roman" pitchFamily="18" charset="0"/>
                <a:cs typeface="Times New Roman" pitchFamily="18" charset="0"/>
              </a:rPr>
              <a:t>Аянның жалғыз қалған сәттері;</a:t>
            </a:r>
          </a:p>
          <a:p>
            <a:pPr algn="ctr"/>
            <a:r>
              <a:rPr lang="ru-RU" b="1" i="1" dirty="0" smtClean="0">
                <a:latin typeface="Times New Roman" pitchFamily="18" charset="0"/>
                <a:cs typeface="Times New Roman" pitchFamily="18" charset="0"/>
              </a:rPr>
              <a:t>5. </a:t>
            </a:r>
            <a:r>
              <a:rPr lang="kk-KZ" b="1" i="1" dirty="0" smtClean="0">
                <a:latin typeface="Times New Roman" pitchFamily="18" charset="0"/>
                <a:cs typeface="Times New Roman" pitchFamily="18" charset="0"/>
              </a:rPr>
              <a:t>Балалар үйіне кетуі</a:t>
            </a:r>
            <a:endParaRPr lang="ru-RU" b="1" i="1" dirty="0">
              <a:latin typeface="Times New Roman" pitchFamily="18" charset="0"/>
              <a:cs typeface="Times New Roman" pitchFamily="18" charset="0"/>
            </a:endParaRPr>
          </a:p>
        </p:txBody>
      </p:sp>
      <p:cxnSp>
        <p:nvCxnSpPr>
          <p:cNvPr id="12" name="Прямая соединительная линия 11"/>
          <p:cNvCxnSpPr/>
          <p:nvPr/>
        </p:nvCxnSpPr>
        <p:spPr>
          <a:xfrm>
            <a:off x="4531117" y="3861048"/>
            <a:ext cx="0" cy="2089973"/>
          </a:xfrm>
          <a:prstGeom prst="line">
            <a:avLst/>
          </a:prstGeom>
        </p:spPr>
        <p:style>
          <a:lnRef idx="3">
            <a:schemeClr val="dk1"/>
          </a:lnRef>
          <a:fillRef idx="0">
            <a:schemeClr val="dk1"/>
          </a:fillRef>
          <a:effectRef idx="2">
            <a:schemeClr val="dk1"/>
          </a:effectRef>
          <a:fontRef idx="minor">
            <a:schemeClr val="tx1"/>
          </a:fontRef>
        </p:style>
      </p:cxnSp>
      <p:cxnSp>
        <p:nvCxnSpPr>
          <p:cNvPr id="13" name="Прямая соединительная линия 12"/>
          <p:cNvCxnSpPr/>
          <p:nvPr/>
        </p:nvCxnSpPr>
        <p:spPr>
          <a:xfrm flipH="1">
            <a:off x="2984183" y="3861048"/>
            <a:ext cx="3248598"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602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6" name="Прямоугольник с двумя скругленными противолежащими углами 5"/>
          <p:cNvSpPr/>
          <p:nvPr/>
        </p:nvSpPr>
        <p:spPr>
          <a:xfrm>
            <a:off x="1763688" y="305944"/>
            <a:ext cx="5616624" cy="1106832"/>
          </a:xfrm>
          <a:prstGeom prst="round2DiagRect">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lvl="0" algn="ctr"/>
            <a:r>
              <a:rPr lang="kk-KZ" b="1" dirty="0" smtClean="0">
                <a:solidFill>
                  <a:srgbClr val="FF0000"/>
                </a:solidFill>
                <a:latin typeface="Times New Roman" pitchFamily="18" charset="0"/>
                <a:cs typeface="Times New Roman" pitchFamily="18" charset="0"/>
              </a:rPr>
              <a:t>4. Талдау </a:t>
            </a:r>
            <a:r>
              <a:rPr lang="kk-KZ" b="1" dirty="0" smtClean="0">
                <a:latin typeface="Times New Roman" pitchFamily="18" charset="0"/>
                <a:cs typeface="Times New Roman" pitchFamily="18" charset="0"/>
              </a:rPr>
              <a:t>(жоғарғы деңгей)</a:t>
            </a:r>
          </a:p>
          <a:p>
            <a:pPr lvl="0" algn="ctr"/>
            <a:r>
              <a:rPr lang="kk-KZ" i="1" dirty="0" smtClean="0">
                <a:latin typeface="Times New Roman" pitchFamily="18" charset="0"/>
                <a:cs typeface="Times New Roman" pitchFamily="18" charset="0"/>
              </a:rPr>
              <a:t>(жасырын жәйттерді ашады)</a:t>
            </a:r>
          </a:p>
          <a:p>
            <a:pPr lvl="0" algn="ctr"/>
            <a:r>
              <a:rPr lang="kk-KZ" dirty="0" smtClean="0">
                <a:latin typeface="Times New Roman" pitchFamily="18" charset="0"/>
                <a:cs typeface="Times New Roman" pitchFamily="18" charset="0"/>
              </a:rPr>
              <a:t> </a:t>
            </a:r>
            <a:r>
              <a:rPr lang="kk-KZ" dirty="0">
                <a:latin typeface="Times New Roman" pitchFamily="18" charset="0"/>
                <a:cs typeface="Times New Roman" pitchFamily="18" charset="0"/>
              </a:rPr>
              <a:t>Әңгіме желісі бойынша жалпақ-жіңішке сұрақтар қою, өмірмен байланыстыру</a:t>
            </a:r>
            <a:endParaRPr lang="ru-RU" sz="1600" b="1" i="1" dirty="0">
              <a:latin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096329301"/>
              </p:ext>
            </p:extLst>
          </p:nvPr>
        </p:nvGraphicFramePr>
        <p:xfrm>
          <a:off x="827584" y="1556792"/>
          <a:ext cx="7764524" cy="5006888"/>
        </p:xfrm>
        <a:graphic>
          <a:graphicData uri="http://schemas.openxmlformats.org/drawingml/2006/table">
            <a:tbl>
              <a:tblPr firstRow="1" bandRow="1">
                <a:tableStyleId>{BDBED569-4797-4DF1-A0F4-6AAB3CD982D8}</a:tableStyleId>
              </a:tblPr>
              <a:tblGrid>
                <a:gridCol w="1941131"/>
                <a:gridCol w="1515253"/>
                <a:gridCol w="2592288"/>
                <a:gridCol w="1715852"/>
              </a:tblGrid>
              <a:tr h="663488">
                <a:tc>
                  <a:txBody>
                    <a:bodyPr/>
                    <a:lstStyle/>
                    <a:p>
                      <a:pPr algn="ctr"/>
                      <a:r>
                        <a:rPr lang="kk-KZ" sz="1800" dirty="0" smtClean="0">
                          <a:solidFill>
                            <a:schemeClr val="tx1"/>
                          </a:solidFill>
                          <a:latin typeface="Times New Roman" pitchFamily="18" charset="0"/>
                          <a:cs typeface="Times New Roman" pitchFamily="18" charset="0"/>
                        </a:rPr>
                        <a:t>Жіңішке сұрақтар</a:t>
                      </a:r>
                      <a:endParaRPr lang="ru-RU" sz="1800" dirty="0">
                        <a:solidFill>
                          <a:schemeClr val="tx1"/>
                        </a:solidFill>
                        <a:latin typeface="Times New Roman" pitchFamily="18" charset="0"/>
                        <a:cs typeface="Times New Roman" pitchFamily="18" charset="0"/>
                      </a:endParaRPr>
                    </a:p>
                  </a:txBody>
                  <a:tcPr/>
                </a:tc>
                <a:tc>
                  <a:txBody>
                    <a:bodyPr/>
                    <a:lstStyle/>
                    <a:p>
                      <a:pPr algn="ctr"/>
                      <a:endParaRPr lang="kk-KZ" sz="1800" dirty="0" smtClean="0">
                        <a:solidFill>
                          <a:schemeClr val="tx1"/>
                        </a:solidFill>
                        <a:latin typeface="Times New Roman" pitchFamily="18" charset="0"/>
                        <a:cs typeface="Times New Roman" pitchFamily="18" charset="0"/>
                      </a:endParaRPr>
                    </a:p>
                    <a:p>
                      <a:pPr algn="ctr"/>
                      <a:r>
                        <a:rPr lang="kk-KZ" sz="1800" dirty="0" smtClean="0">
                          <a:solidFill>
                            <a:schemeClr val="tx1"/>
                          </a:solidFill>
                          <a:latin typeface="Times New Roman" pitchFamily="18" charset="0"/>
                          <a:cs typeface="Times New Roman" pitchFamily="18" charset="0"/>
                        </a:rPr>
                        <a:t>Жауабы</a:t>
                      </a:r>
                      <a:endParaRPr lang="ru-RU" sz="1800" dirty="0">
                        <a:solidFill>
                          <a:schemeClr val="tx1"/>
                        </a:solidFill>
                        <a:latin typeface="Times New Roman" pitchFamily="18" charset="0"/>
                        <a:cs typeface="Times New Roman" pitchFamily="18" charset="0"/>
                      </a:endParaRPr>
                    </a:p>
                  </a:txBody>
                  <a:tcPr/>
                </a:tc>
                <a:tc>
                  <a:txBody>
                    <a:bodyPr/>
                    <a:lstStyle/>
                    <a:p>
                      <a:pPr algn="ctr"/>
                      <a:r>
                        <a:rPr lang="kk-KZ" sz="1800" dirty="0" smtClean="0">
                          <a:solidFill>
                            <a:schemeClr val="tx1"/>
                          </a:solidFill>
                          <a:latin typeface="Times New Roman" pitchFamily="18" charset="0"/>
                          <a:cs typeface="Times New Roman" pitchFamily="18" charset="0"/>
                        </a:rPr>
                        <a:t>Жалпақ сұрақтар</a:t>
                      </a:r>
                      <a:endParaRPr lang="ru-RU" sz="1800" dirty="0">
                        <a:solidFill>
                          <a:schemeClr val="tx1"/>
                        </a:solidFill>
                        <a:latin typeface="Times New Roman" pitchFamily="18" charset="0"/>
                        <a:cs typeface="Times New Roman" pitchFamily="18" charset="0"/>
                      </a:endParaRPr>
                    </a:p>
                  </a:txBody>
                  <a:tcPr/>
                </a:tc>
                <a:tc>
                  <a:txBody>
                    <a:bodyPr/>
                    <a:lstStyle/>
                    <a:p>
                      <a:pPr algn="ctr"/>
                      <a:endParaRPr lang="kk-KZ" sz="1800" dirty="0" smtClean="0">
                        <a:solidFill>
                          <a:schemeClr val="tx1"/>
                        </a:solidFill>
                        <a:latin typeface="Times New Roman" pitchFamily="18" charset="0"/>
                        <a:cs typeface="Times New Roman" pitchFamily="18" charset="0"/>
                      </a:endParaRPr>
                    </a:p>
                    <a:p>
                      <a:pPr algn="ctr"/>
                      <a:r>
                        <a:rPr lang="kk-KZ" sz="1800" dirty="0" smtClean="0">
                          <a:solidFill>
                            <a:schemeClr val="tx1"/>
                          </a:solidFill>
                          <a:latin typeface="Times New Roman" pitchFamily="18" charset="0"/>
                          <a:cs typeface="Times New Roman" pitchFamily="18" charset="0"/>
                        </a:rPr>
                        <a:t>Жауабы</a:t>
                      </a:r>
                      <a:endParaRPr lang="ru-RU" sz="1800" dirty="0">
                        <a:solidFill>
                          <a:schemeClr val="tx1"/>
                        </a:solidFill>
                        <a:latin typeface="Times New Roman" pitchFamily="18" charset="0"/>
                        <a:cs typeface="Times New Roman" pitchFamily="18" charset="0"/>
                      </a:endParaRPr>
                    </a:p>
                  </a:txBody>
                  <a:tcPr/>
                </a:tc>
              </a:tr>
              <a:tr h="7046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600" b="1" kern="1200" dirty="0" smtClean="0">
                          <a:effectLst/>
                          <a:latin typeface="Times New Roman" pitchFamily="18" charset="0"/>
                          <a:cs typeface="Times New Roman" pitchFamily="18" charset="0"/>
                        </a:rPr>
                        <a:t>«Жусан иісі» тақырыбы әңгіме мазмұнын аша алды ма?</a:t>
                      </a:r>
                      <a:endParaRPr lang="ru-RU" sz="1600" b="1" dirty="0" smtClean="0">
                        <a:latin typeface="Times New Roman" pitchFamily="18" charset="0"/>
                        <a:cs typeface="Times New Roman" pitchFamily="18" charset="0"/>
                      </a:endParaRPr>
                    </a:p>
                    <a:p>
                      <a:pPr algn="ctr"/>
                      <a:endParaRPr lang="ru-RU" sz="1100" b="1" i="1" dirty="0">
                        <a:latin typeface="Times New Roman" pitchFamily="18" charset="0"/>
                        <a:cs typeface="Times New Roman" pitchFamily="18" charset="0"/>
                      </a:endParaRPr>
                    </a:p>
                  </a:txBody>
                  <a:tcPr/>
                </a:tc>
                <a:tc>
                  <a:txBody>
                    <a:bodyPr/>
                    <a:lstStyle/>
                    <a:p>
                      <a:pPr algn="ctr"/>
                      <a:r>
                        <a:rPr lang="kk-KZ" sz="2000" i="1" dirty="0" smtClean="0">
                          <a:latin typeface="Times New Roman" pitchFamily="18" charset="0"/>
                          <a:cs typeface="Times New Roman" pitchFamily="18" charset="0"/>
                        </a:rPr>
                        <a:t>Иә/Жоқ</a:t>
                      </a:r>
                      <a:endParaRPr lang="ru-RU" sz="2000" b="1" i="1" dirty="0">
                        <a:latin typeface="Times New Roman" pitchFamily="18" charset="0"/>
                        <a:cs typeface="Times New Roman" pitchFamily="18" charset="0"/>
                      </a:endParaRPr>
                    </a:p>
                  </a:txBody>
                  <a:tcPr/>
                </a:tc>
                <a:tc>
                  <a:txBody>
                    <a:bodyPr/>
                    <a:lstStyle/>
                    <a:p>
                      <a:pPr algn="ctr"/>
                      <a:r>
                        <a:rPr lang="kk-KZ" sz="1600" b="1" kern="1200" dirty="0" smtClean="0">
                          <a:effectLst/>
                          <a:latin typeface="Times New Roman" pitchFamily="18" charset="0"/>
                          <a:cs typeface="Times New Roman" pitchFamily="18" charset="0"/>
                        </a:rPr>
                        <a:t>Әңгіме кімнің атынан баяндалады, автор мен Аянның арасында қандай байланыс бар?</a:t>
                      </a:r>
                      <a:endParaRPr lang="ru-RU" sz="1600" b="1" i="1" dirty="0">
                        <a:latin typeface="Times New Roman" pitchFamily="18" charset="0"/>
                        <a:cs typeface="Times New Roman" pitchFamily="18" charset="0"/>
                      </a:endParaRPr>
                    </a:p>
                  </a:txBody>
                  <a:tcPr/>
                </a:tc>
                <a:tc>
                  <a:txBody>
                    <a:bodyPr/>
                    <a:lstStyle/>
                    <a:p>
                      <a:r>
                        <a:rPr lang="kk-KZ" sz="1600" i="1" dirty="0" smtClean="0">
                          <a:latin typeface="Times New Roman" pitchFamily="18" charset="0"/>
                          <a:cs typeface="Times New Roman" pitchFamily="18" charset="0"/>
                        </a:rPr>
                        <a:t>Автор атынан баяндалады,</a:t>
                      </a:r>
                    </a:p>
                    <a:p>
                      <a:r>
                        <a:rPr lang="kk-KZ" sz="1600" i="1" dirty="0" smtClean="0">
                          <a:latin typeface="Times New Roman" pitchFamily="18" charset="0"/>
                          <a:cs typeface="Times New Roman" pitchFamily="18" charset="0"/>
                        </a:rPr>
                        <a:t>балалық шақтағы досы.</a:t>
                      </a:r>
                      <a:endParaRPr lang="ru-RU" sz="1600" i="1" dirty="0">
                        <a:latin typeface="Times New Roman" pitchFamily="18" charset="0"/>
                        <a:cs typeface="Times New Roman" pitchFamily="18" charset="0"/>
                      </a:endParaRPr>
                    </a:p>
                  </a:txBody>
                  <a:tcPr/>
                </a:tc>
              </a:tr>
              <a:tr h="911405">
                <a:tc>
                  <a:txBody>
                    <a:bodyPr/>
                    <a:lstStyle/>
                    <a:p>
                      <a:pPr algn="ctr"/>
                      <a:r>
                        <a:rPr lang="kk-KZ" sz="1600" b="1" kern="1200" dirty="0" smtClean="0">
                          <a:effectLst/>
                          <a:latin typeface="Times New Roman" pitchFamily="18" charset="0"/>
                          <a:cs typeface="Times New Roman" pitchFamily="18" charset="0"/>
                        </a:rPr>
                        <a:t>Қазіргі қоғамда Аянмен тағдырлас балалар бар ма?</a:t>
                      </a:r>
                      <a:endParaRPr lang="ru-RU" sz="1600" b="1" i="1" dirty="0">
                        <a:latin typeface="Times New Roman" pitchFamily="18" charset="0"/>
                        <a:cs typeface="Times New Roman" pitchFamily="18" charset="0"/>
                      </a:endParaRPr>
                    </a:p>
                  </a:txBody>
                  <a:tcPr/>
                </a:tc>
                <a:tc>
                  <a:txBody>
                    <a:bodyPr/>
                    <a:lstStyle/>
                    <a:p>
                      <a:pPr algn="ctr"/>
                      <a:r>
                        <a:rPr lang="kk-KZ" sz="2000" i="1" dirty="0" smtClean="0">
                          <a:latin typeface="Times New Roman" pitchFamily="18" charset="0"/>
                          <a:cs typeface="Times New Roman" pitchFamily="18" charset="0"/>
                        </a:rPr>
                        <a:t>Бар/Жоқ</a:t>
                      </a:r>
                      <a:endParaRPr lang="ru-RU" sz="2000" b="1" i="1" dirty="0">
                        <a:latin typeface="Times New Roman" pitchFamily="18" charset="0"/>
                        <a:cs typeface="Times New Roman" pitchFamily="18" charset="0"/>
                      </a:endParaRPr>
                    </a:p>
                  </a:txBody>
                  <a:tcPr/>
                </a:tc>
                <a:tc>
                  <a:txBody>
                    <a:bodyPr/>
                    <a:lstStyle/>
                    <a:p>
                      <a:pPr algn="ctr"/>
                      <a:r>
                        <a:rPr lang="kk-KZ" sz="1600" b="1" kern="1200" dirty="0" smtClean="0">
                          <a:effectLst/>
                          <a:latin typeface="Times New Roman" pitchFamily="18" charset="0"/>
                          <a:cs typeface="Times New Roman" pitchFamily="18" charset="0"/>
                        </a:rPr>
                        <a:t>Сізге салса «Жусан иісі» әңгімесіндегі Аянның басындағы қайғыны жеңілдету үшін немесе жоқ қылу үшін шығарманың қай жеріне өзгеріс енгізер едіңіз?</a:t>
                      </a:r>
                      <a:endParaRPr lang="ru-RU" sz="1600" b="1" i="1" dirty="0">
                        <a:latin typeface="Times New Roman" pitchFamily="18" charset="0"/>
                        <a:cs typeface="Times New Roman" pitchFamily="18" charset="0"/>
                      </a:endParaRPr>
                    </a:p>
                  </a:txBody>
                  <a:tcPr/>
                </a:tc>
                <a:tc>
                  <a:txBody>
                    <a:bodyPr/>
                    <a:lstStyle/>
                    <a:p>
                      <a:pPr algn="ctr"/>
                      <a:r>
                        <a:rPr lang="kk-KZ" sz="1600" i="1" dirty="0" smtClean="0">
                          <a:latin typeface="Times New Roman" pitchFamily="18" charset="0"/>
                          <a:cs typeface="Times New Roman" pitchFamily="18" charset="0"/>
                        </a:rPr>
                        <a:t>Соғысты болдырмау немесе әжесін аман қалдырып,әкесін майданнан</a:t>
                      </a:r>
                      <a:r>
                        <a:rPr lang="kk-KZ" sz="1600" i="1" baseline="0" dirty="0" smtClean="0">
                          <a:latin typeface="Times New Roman" pitchFamily="18" charset="0"/>
                          <a:cs typeface="Times New Roman" pitchFamily="18" charset="0"/>
                        </a:rPr>
                        <a:t> аман қайтару</a:t>
                      </a:r>
                      <a:endParaRPr lang="ru-RU" sz="1600" i="1" dirty="0">
                        <a:latin typeface="Times New Roman" pitchFamily="18" charset="0"/>
                        <a:cs typeface="Times New Roman" pitchFamily="18" charset="0"/>
                      </a:endParaRPr>
                    </a:p>
                  </a:txBody>
                  <a:tcPr/>
                </a:tc>
              </a:tr>
              <a:tr h="911405">
                <a:tc>
                  <a:txBody>
                    <a:bodyPr/>
                    <a:lstStyle/>
                    <a:p>
                      <a:pPr algn="ctr"/>
                      <a:r>
                        <a:rPr lang="kk-KZ" sz="1600" b="1" kern="1200" dirty="0" smtClean="0">
                          <a:effectLst/>
                          <a:latin typeface="Times New Roman" pitchFamily="18" charset="0"/>
                          <a:cs typeface="Times New Roman" pitchFamily="18" charset="0"/>
                        </a:rPr>
                        <a:t>Автордың әңгімені осылайша аяқтауы сізге ұнады ма?</a:t>
                      </a:r>
                      <a:endParaRPr lang="ru-RU" sz="1600" b="1" i="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2000" i="1" dirty="0" smtClean="0">
                          <a:latin typeface="Times New Roman" pitchFamily="18" charset="0"/>
                          <a:cs typeface="Times New Roman" pitchFamily="18" charset="0"/>
                        </a:rPr>
                        <a:t>Иә/Жоқ</a:t>
                      </a:r>
                      <a:endParaRPr lang="ru-RU" sz="2000" i="1" dirty="0" smtClean="0">
                        <a:latin typeface="Times New Roman" pitchFamily="18" charset="0"/>
                        <a:cs typeface="Times New Roman" pitchFamily="18" charset="0"/>
                      </a:endParaRPr>
                    </a:p>
                    <a:p>
                      <a:endParaRPr lang="ru-RU" sz="1800" b="1" i="1" dirty="0">
                        <a:latin typeface="Times New Roman" pitchFamily="18" charset="0"/>
                        <a:cs typeface="Times New Roman" pitchFamily="18" charset="0"/>
                      </a:endParaRPr>
                    </a:p>
                  </a:txBody>
                  <a:tcPr/>
                </a:tc>
                <a:tc>
                  <a:txBody>
                    <a:bodyPr/>
                    <a:lstStyle/>
                    <a:p>
                      <a:pPr algn="ctr"/>
                      <a:r>
                        <a:rPr lang="kk-KZ" sz="1600" b="1" kern="1200" dirty="0" smtClean="0">
                          <a:effectLst/>
                          <a:latin typeface="Times New Roman" pitchFamily="18" charset="0"/>
                          <a:cs typeface="Times New Roman" pitchFamily="18" charset="0"/>
                        </a:rPr>
                        <a:t>Өмірде Аян секілді аяғын тайдырған, тірексіз қалған баламен кездессеңіз не істер едіңіз?</a:t>
                      </a:r>
                      <a:endParaRPr lang="ru-RU" sz="1600" b="1" i="1" dirty="0">
                        <a:latin typeface="Times New Roman" pitchFamily="18" charset="0"/>
                        <a:cs typeface="Times New Roman" pitchFamily="18" charset="0"/>
                      </a:endParaRPr>
                    </a:p>
                  </a:txBody>
                  <a:tcPr/>
                </a:tc>
                <a:tc>
                  <a:txBody>
                    <a:bodyPr/>
                    <a:lstStyle/>
                    <a:p>
                      <a:pPr algn="ctr"/>
                      <a:r>
                        <a:rPr lang="kk-KZ" sz="1600" i="1" dirty="0" smtClean="0">
                          <a:latin typeface="Times New Roman" pitchFamily="18" charset="0"/>
                          <a:cs typeface="Times New Roman" pitchFamily="18" charset="0"/>
                        </a:rPr>
                        <a:t>Шамам келгенше</a:t>
                      </a:r>
                      <a:r>
                        <a:rPr lang="kk-KZ" sz="1600" i="1" baseline="0" dirty="0" smtClean="0">
                          <a:latin typeface="Times New Roman" pitchFamily="18" charset="0"/>
                          <a:cs typeface="Times New Roman" pitchFamily="18" charset="0"/>
                        </a:rPr>
                        <a:t> қол ұшын берер едім</a:t>
                      </a:r>
                      <a:endParaRPr lang="ru-RU" sz="1600" i="1"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45696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HMEDEVAL"/>
          <p:cNvPicPr>
            <a:picLocks noChangeAspect="1" noChangeArrowheads="1"/>
          </p:cNvPicPr>
          <p:nvPr/>
        </p:nvPicPr>
        <p:blipFill>
          <a:blip r:embed="rId2"/>
          <a:srcRect/>
          <a:stretch>
            <a:fillRect/>
          </a:stretch>
        </p:blipFill>
        <p:spPr bwMode="auto">
          <a:xfrm>
            <a:off x="0" y="0"/>
            <a:ext cx="9144000" cy="6858000"/>
          </a:xfrm>
          <a:prstGeom prst="rect">
            <a:avLst/>
          </a:prstGeom>
          <a:noFill/>
          <a:ln w="57150">
            <a:solidFill>
              <a:srgbClr val="0033CC"/>
            </a:solidFill>
            <a:miter lim="800000"/>
            <a:headEnd/>
            <a:tailEnd/>
          </a:ln>
        </p:spPr>
      </p:pic>
      <p:sp>
        <p:nvSpPr>
          <p:cNvPr id="6" name="Прямоугольник с двумя скругленными противолежащими углами 5"/>
          <p:cNvSpPr/>
          <p:nvPr/>
        </p:nvSpPr>
        <p:spPr>
          <a:xfrm>
            <a:off x="2182364" y="169462"/>
            <a:ext cx="4779271" cy="667250"/>
          </a:xfrm>
          <a:prstGeom prst="round2DiagRect">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b="1" dirty="0" smtClean="0">
              <a:solidFill>
                <a:srgbClr val="FF0000"/>
              </a:solidFill>
              <a:latin typeface="Times New Roman" pitchFamily="18" charset="0"/>
              <a:cs typeface="Times New Roman" pitchFamily="18" charset="0"/>
            </a:endParaRPr>
          </a:p>
          <a:p>
            <a:pPr algn="ctr"/>
            <a:r>
              <a:rPr lang="ru-RU" b="1" dirty="0" smtClean="0">
                <a:solidFill>
                  <a:srgbClr val="FF0000"/>
                </a:solidFill>
                <a:latin typeface="Times New Roman" pitchFamily="18" charset="0"/>
                <a:cs typeface="Times New Roman" pitchFamily="18" charset="0"/>
              </a:rPr>
              <a:t>5</a:t>
            </a:r>
            <a:r>
              <a:rPr lang="ru-RU" b="1" dirty="0">
                <a:solidFill>
                  <a:srgbClr val="FF0000"/>
                </a:solidFill>
                <a:latin typeface="Times New Roman" pitchFamily="18" charset="0"/>
                <a:cs typeface="Times New Roman" pitchFamily="18" charset="0"/>
              </a:rPr>
              <a:t>. Синтез </a:t>
            </a:r>
            <a:r>
              <a:rPr lang="ru-RU" b="1" dirty="0">
                <a:latin typeface="Times New Roman" pitchFamily="18" charset="0"/>
                <a:cs typeface="Times New Roman" pitchFamily="18" charset="0"/>
              </a:rPr>
              <a:t>(</a:t>
            </a:r>
            <a:r>
              <a:rPr lang="kk-KZ" b="1" dirty="0">
                <a:latin typeface="Times New Roman" pitchFamily="18" charset="0"/>
                <a:cs typeface="Times New Roman" pitchFamily="18" charset="0"/>
              </a:rPr>
              <a:t>жинақтау</a:t>
            </a:r>
            <a:r>
              <a:rPr lang="ru-RU" b="1" dirty="0">
                <a:latin typeface="Times New Roman" pitchFamily="18" charset="0"/>
                <a:cs typeface="Times New Roman" pitchFamily="18" charset="0"/>
              </a:rPr>
              <a:t>)</a:t>
            </a:r>
          </a:p>
          <a:p>
            <a:pPr algn="ctr"/>
            <a:r>
              <a:rPr lang="kk-KZ" b="1" dirty="0">
                <a:latin typeface="Times New Roman" pitchFamily="18" charset="0"/>
                <a:cs typeface="Times New Roman" pitchFamily="18" charset="0"/>
              </a:rPr>
              <a:t>(жоғарғы деңгей</a:t>
            </a:r>
            <a:r>
              <a:rPr lang="kk-KZ" b="1" dirty="0" smtClean="0">
                <a:latin typeface="Times New Roman" pitchFamily="18" charset="0"/>
                <a:cs typeface="Times New Roman" pitchFamily="18" charset="0"/>
              </a:rPr>
              <a:t>) Кластер әдісі арқылы</a:t>
            </a:r>
            <a:endParaRPr lang="ru-RU" b="1" dirty="0">
              <a:latin typeface="Times New Roman" pitchFamily="18" charset="0"/>
              <a:cs typeface="Times New Roman" pitchFamily="18" charset="0"/>
            </a:endParaRPr>
          </a:p>
          <a:p>
            <a:pPr algn="ctr"/>
            <a:endParaRPr lang="ru-RU" dirty="0"/>
          </a:p>
        </p:txBody>
      </p:sp>
      <p:sp>
        <p:nvSpPr>
          <p:cNvPr id="7" name="Овал 6"/>
          <p:cNvSpPr/>
          <p:nvPr/>
        </p:nvSpPr>
        <p:spPr>
          <a:xfrm>
            <a:off x="2979086" y="2378476"/>
            <a:ext cx="2898843" cy="2291750"/>
          </a:xfrm>
          <a:prstGeom prst="ellipse">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b="1" i="1" dirty="0">
                <a:latin typeface="Times New Roman" pitchFamily="18" charset="0"/>
                <a:cs typeface="Times New Roman" pitchFamily="18" charset="0"/>
              </a:rPr>
              <a:t>Аянның басындағы </a:t>
            </a:r>
            <a:r>
              <a:rPr lang="kk-KZ" b="1" i="1" dirty="0" smtClean="0">
                <a:latin typeface="Times New Roman" pitchFamily="18" charset="0"/>
                <a:cs typeface="Times New Roman" pitchFamily="18" charset="0"/>
              </a:rPr>
              <a:t>қиыншылықтың </a:t>
            </a:r>
            <a:r>
              <a:rPr lang="kk-KZ" b="1" i="1" dirty="0">
                <a:latin typeface="Times New Roman" pitchFamily="18" charset="0"/>
                <a:cs typeface="Times New Roman" pitchFamily="18" charset="0"/>
              </a:rPr>
              <a:t>себебі</a:t>
            </a:r>
            <a:endParaRPr lang="ru-RU" b="1" i="1" dirty="0">
              <a:latin typeface="Times New Roman" pitchFamily="18" charset="0"/>
              <a:cs typeface="Times New Roman" pitchFamily="18" charset="0"/>
            </a:endParaRPr>
          </a:p>
        </p:txBody>
      </p:sp>
      <p:sp>
        <p:nvSpPr>
          <p:cNvPr id="8" name="Овал 7"/>
          <p:cNvSpPr/>
          <p:nvPr/>
        </p:nvSpPr>
        <p:spPr>
          <a:xfrm>
            <a:off x="3141104" y="5282117"/>
            <a:ext cx="2484276" cy="720080"/>
          </a:xfrm>
          <a:prstGeom prst="ellipse">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b="1" dirty="0" smtClean="0">
                <a:latin typeface="Times New Roman" pitchFamily="18" charset="0"/>
                <a:cs typeface="Times New Roman" pitchFamily="18" charset="0"/>
              </a:rPr>
              <a:t>шарасыздық</a:t>
            </a:r>
            <a:endParaRPr lang="ru-RU" b="1" dirty="0">
              <a:latin typeface="Times New Roman" pitchFamily="18" charset="0"/>
              <a:cs typeface="Times New Roman" pitchFamily="18" charset="0"/>
            </a:endParaRPr>
          </a:p>
        </p:txBody>
      </p:sp>
      <p:sp>
        <p:nvSpPr>
          <p:cNvPr id="10" name="Овал 9"/>
          <p:cNvSpPr/>
          <p:nvPr/>
        </p:nvSpPr>
        <p:spPr>
          <a:xfrm>
            <a:off x="405321" y="3407254"/>
            <a:ext cx="1872208" cy="720080"/>
          </a:xfrm>
          <a:prstGeom prst="ellipse">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sz="1600" b="1" dirty="0" smtClean="0">
                <a:latin typeface="Times New Roman" pitchFamily="18" charset="0"/>
                <a:cs typeface="Times New Roman" pitchFamily="18" charset="0"/>
              </a:rPr>
              <a:t>жоқшылық</a:t>
            </a:r>
            <a:endParaRPr lang="ru-RU" sz="1600" b="1" dirty="0">
              <a:latin typeface="Times New Roman" pitchFamily="18" charset="0"/>
              <a:cs typeface="Times New Roman" pitchFamily="18" charset="0"/>
            </a:endParaRPr>
          </a:p>
        </p:txBody>
      </p:sp>
      <p:sp>
        <p:nvSpPr>
          <p:cNvPr id="11" name="Овал 10"/>
          <p:cNvSpPr/>
          <p:nvPr/>
        </p:nvSpPr>
        <p:spPr>
          <a:xfrm>
            <a:off x="6742025" y="3407343"/>
            <a:ext cx="2016224" cy="720080"/>
          </a:xfrm>
          <a:prstGeom prst="ellipse">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b="1" dirty="0" smtClean="0">
                <a:latin typeface="Times New Roman" pitchFamily="18" charset="0"/>
                <a:cs typeface="Times New Roman" pitchFamily="18" charset="0"/>
              </a:rPr>
              <a:t>жалғыздық</a:t>
            </a:r>
            <a:endParaRPr lang="ru-RU" b="1" dirty="0">
              <a:latin typeface="Times New Roman" pitchFamily="18" charset="0"/>
              <a:cs typeface="Times New Roman" pitchFamily="18" charset="0"/>
            </a:endParaRPr>
          </a:p>
        </p:txBody>
      </p:sp>
      <p:sp>
        <p:nvSpPr>
          <p:cNvPr id="12" name="Овал 11"/>
          <p:cNvSpPr/>
          <p:nvPr/>
        </p:nvSpPr>
        <p:spPr>
          <a:xfrm>
            <a:off x="5804383" y="1729726"/>
            <a:ext cx="1872208" cy="720080"/>
          </a:xfrm>
          <a:prstGeom prst="ellipse">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sz="1600" b="1" dirty="0" smtClean="0">
                <a:latin typeface="Times New Roman" pitchFamily="18" charset="0"/>
                <a:cs typeface="Times New Roman" pitchFamily="18" charset="0"/>
              </a:rPr>
              <a:t>жетімдік</a:t>
            </a:r>
            <a:endParaRPr lang="ru-RU" sz="1600" b="1" dirty="0">
              <a:latin typeface="Times New Roman" pitchFamily="18" charset="0"/>
              <a:cs typeface="Times New Roman" pitchFamily="18" charset="0"/>
            </a:endParaRPr>
          </a:p>
        </p:txBody>
      </p:sp>
      <p:sp>
        <p:nvSpPr>
          <p:cNvPr id="13" name="Овал 12"/>
          <p:cNvSpPr/>
          <p:nvPr/>
        </p:nvSpPr>
        <p:spPr>
          <a:xfrm>
            <a:off x="1109434" y="1729726"/>
            <a:ext cx="1848660" cy="720080"/>
          </a:xfrm>
          <a:prstGeom prst="ellipse">
            <a:avLst/>
          </a:prstGeom>
          <a:solidFill>
            <a:srgbClr val="CCFFFF"/>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sz="1600" b="1" dirty="0" smtClean="0">
                <a:latin typeface="Times New Roman" pitchFamily="18" charset="0"/>
                <a:cs typeface="Times New Roman" pitchFamily="18" charset="0"/>
              </a:rPr>
              <a:t>соғыс</a:t>
            </a:r>
            <a:endParaRPr lang="ru-RU" sz="1600" b="1" dirty="0">
              <a:latin typeface="Times New Roman" pitchFamily="18" charset="0"/>
              <a:cs typeface="Times New Roman" pitchFamily="18" charset="0"/>
            </a:endParaRPr>
          </a:p>
        </p:txBody>
      </p:sp>
      <p:cxnSp>
        <p:nvCxnSpPr>
          <p:cNvPr id="15" name="Прямая со стрелкой 14"/>
          <p:cNvCxnSpPr>
            <a:endCxn id="12" idx="3"/>
          </p:cNvCxnSpPr>
          <p:nvPr/>
        </p:nvCxnSpPr>
        <p:spPr>
          <a:xfrm flipV="1">
            <a:off x="5665176" y="2344353"/>
            <a:ext cx="413386" cy="569882"/>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6" name="Прямая со стрелкой 15"/>
          <p:cNvCxnSpPr/>
          <p:nvPr/>
        </p:nvCxnSpPr>
        <p:spPr>
          <a:xfrm flipV="1">
            <a:off x="5856914" y="3753973"/>
            <a:ext cx="871397" cy="6361"/>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7" name="Прямая со стрелкой 16"/>
          <p:cNvCxnSpPr/>
          <p:nvPr/>
        </p:nvCxnSpPr>
        <p:spPr>
          <a:xfrm flipH="1" flipV="1">
            <a:off x="2733130" y="2351040"/>
            <a:ext cx="449927" cy="59446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22" name="Прямая со стрелкой 21"/>
          <p:cNvCxnSpPr/>
          <p:nvPr/>
        </p:nvCxnSpPr>
        <p:spPr>
          <a:xfrm>
            <a:off x="4383242" y="4683038"/>
            <a:ext cx="0" cy="599079"/>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26" name="Прямая со стрелкой 25"/>
          <p:cNvCxnSpPr/>
          <p:nvPr/>
        </p:nvCxnSpPr>
        <p:spPr>
          <a:xfrm flipH="1">
            <a:off x="2293064" y="3790932"/>
            <a:ext cx="701558" cy="6361"/>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0180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833</Words>
  <Application>Microsoft Office PowerPoint</Application>
  <PresentationFormat>Экран (4:3)</PresentationFormat>
  <Paragraphs>187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PC</cp:lastModifiedBy>
  <cp:revision>128</cp:revision>
  <dcterms:created xsi:type="dcterms:W3CDTF">2014-09-09T13:29:34Z</dcterms:created>
  <dcterms:modified xsi:type="dcterms:W3CDTF">2014-11-10T09:31:28Z</dcterms:modified>
</cp:coreProperties>
</file>