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79" r:id="rId2"/>
    <p:sldId id="321" r:id="rId3"/>
    <p:sldId id="342" r:id="rId4"/>
    <p:sldId id="343" r:id="rId5"/>
    <p:sldId id="303" r:id="rId6"/>
    <p:sldId id="309" r:id="rId7"/>
    <p:sldId id="312" r:id="rId8"/>
    <p:sldId id="310" r:id="rId9"/>
    <p:sldId id="311" r:id="rId10"/>
    <p:sldId id="313" r:id="rId11"/>
    <p:sldId id="314" r:id="rId12"/>
    <p:sldId id="315" r:id="rId13"/>
    <p:sldId id="323" r:id="rId14"/>
    <p:sldId id="319" r:id="rId15"/>
    <p:sldId id="316" r:id="rId16"/>
    <p:sldId id="317" r:id="rId17"/>
    <p:sldId id="304" r:id="rId18"/>
    <p:sldId id="320" r:id="rId19"/>
    <p:sldId id="306" r:id="rId20"/>
    <p:sldId id="302" r:id="rId21"/>
    <p:sldId id="325" r:id="rId22"/>
    <p:sldId id="327" r:id="rId23"/>
    <p:sldId id="338" r:id="rId24"/>
    <p:sldId id="264" r:id="rId25"/>
    <p:sldId id="270" r:id="rId26"/>
    <p:sldId id="271" r:id="rId27"/>
    <p:sldId id="268" r:id="rId28"/>
    <p:sldId id="292" r:id="rId29"/>
    <p:sldId id="341" r:id="rId30"/>
    <p:sldId id="294" r:id="rId31"/>
    <p:sldId id="295" r:id="rId32"/>
    <p:sldId id="296" r:id="rId33"/>
    <p:sldId id="298" r:id="rId34"/>
    <p:sldId id="297" r:id="rId35"/>
    <p:sldId id="328" r:id="rId36"/>
    <p:sldId id="329" r:id="rId37"/>
    <p:sldId id="269" r:id="rId38"/>
    <p:sldId id="337" r:id="rId39"/>
    <p:sldId id="276" r:id="rId40"/>
    <p:sldId id="275" r:id="rId41"/>
    <p:sldId id="308" r:id="rId42"/>
    <p:sldId id="280" r:id="rId43"/>
    <p:sldId id="281" r:id="rId44"/>
    <p:sldId id="282" r:id="rId45"/>
    <p:sldId id="285" r:id="rId46"/>
    <p:sldId id="286" r:id="rId47"/>
    <p:sldId id="287" r:id="rId48"/>
    <p:sldId id="283" r:id="rId49"/>
    <p:sldId id="273" r:id="rId50"/>
    <p:sldId id="333" r:id="rId51"/>
    <p:sldId id="336" r:id="rId52"/>
    <p:sldId id="335" r:id="rId53"/>
    <p:sldId id="331" r:id="rId54"/>
    <p:sldId id="332" r:id="rId55"/>
    <p:sldId id="339"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66CC"/>
    <a:srgbClr val="66FFFF"/>
    <a:srgbClr val="00FFFF"/>
    <a:srgbClr val="99FF33"/>
    <a:srgbClr val="FF99CC"/>
    <a:srgbClr val="FFCC66"/>
    <a:srgbClr val="FF9966"/>
    <a:srgbClr val="FFCCFF"/>
    <a:srgbClr val="FF99FF"/>
  </p:clrMru>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91" autoAdjust="0"/>
    <p:restoredTop sz="93143" autoAdjust="0"/>
  </p:normalViewPr>
  <p:slideViewPr>
    <p:cSldViewPr>
      <p:cViewPr>
        <p:scale>
          <a:sx n="80" d="100"/>
          <a:sy n="80" d="100"/>
        </p:scale>
        <p:origin x="174" y="270"/>
      </p:cViewPr>
      <p:guideLst>
        <p:guide orient="horz" pos="2160"/>
        <p:guide pos="2880"/>
      </p:guideLst>
    </p:cSldViewPr>
  </p:slideViewPr>
  <p:outlineViewPr>
    <p:cViewPr>
      <p:scale>
        <a:sx n="33" d="100"/>
        <a:sy n="33" d="100"/>
      </p:scale>
      <p:origin x="0" y="10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9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F1CD8E-D017-466E-9331-A97A3D2F8DD5}" type="datetimeFigureOut">
              <a:rPr lang="ru-RU" smtClean="0"/>
              <a:pPr/>
              <a:t>09.04.2012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D2270-23FE-447C-A153-BDE851005123}"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0C3C9-784C-4FBA-B5A0-B649FC130D80}" type="datetimeFigureOut">
              <a:rPr lang="ru-RU" smtClean="0"/>
              <a:pPr/>
              <a:t>09.04.2012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65533-390B-4564-9FED-B03673E3F11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A65533-390B-4564-9FED-B03673E3F11A}" type="slidenum">
              <a:rPr lang="ru-RU" smtClean="0"/>
              <a:pPr/>
              <a:t>54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93EF09-B195-4039-B940-62D787DC5FA1}" type="datetimeFigureOut">
              <a:rPr lang="ru-RU" smtClean="0"/>
              <a:pPr/>
              <a:t>09.04.2012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B1826D-EC3C-406A-8021-28E48DBE21D5}"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93EF09-B195-4039-B940-62D787DC5FA1}" type="datetimeFigureOut">
              <a:rPr lang="ru-RU" smtClean="0"/>
              <a:pPr/>
              <a:t>09.04.2012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B1826D-EC3C-406A-8021-28E48DBE21D5}"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93EF09-B195-4039-B940-62D787DC5FA1}" type="datetimeFigureOut">
              <a:rPr lang="ru-RU" smtClean="0"/>
              <a:pPr/>
              <a:t>09.04.2012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B1826D-EC3C-406A-8021-28E48DBE21D5}"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93EF09-B195-4039-B940-62D787DC5FA1}" type="datetimeFigureOut">
              <a:rPr lang="ru-RU" smtClean="0"/>
              <a:pPr/>
              <a:t>09.04.2012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B1826D-EC3C-406A-8021-28E48DBE21D5}"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93EF09-B195-4039-B940-62D787DC5FA1}" type="datetimeFigureOut">
              <a:rPr lang="ru-RU" smtClean="0"/>
              <a:pPr/>
              <a:t>09.04.2012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B1826D-EC3C-406A-8021-28E48DBE21D5}"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93EF09-B195-4039-B940-62D787DC5FA1}" type="datetimeFigureOut">
              <a:rPr lang="ru-RU" smtClean="0"/>
              <a:pPr/>
              <a:t>09.04.2012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B1826D-EC3C-406A-8021-28E48DBE21D5}"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93EF09-B195-4039-B940-62D787DC5FA1}" type="datetimeFigureOut">
              <a:rPr lang="ru-RU" smtClean="0"/>
              <a:pPr/>
              <a:t>09.04.2012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B1826D-EC3C-406A-8021-28E48DBE21D5}"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93EF09-B195-4039-B940-62D787DC5FA1}" type="datetimeFigureOut">
              <a:rPr lang="ru-RU" smtClean="0"/>
              <a:pPr/>
              <a:t>09.04.2012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5B1826D-EC3C-406A-8021-28E48DBE21D5}"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93EF09-B195-4039-B940-62D787DC5FA1}" type="datetimeFigureOut">
              <a:rPr lang="ru-RU" smtClean="0"/>
              <a:pPr/>
              <a:t>09.04.2012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B1826D-EC3C-406A-8021-28E48DBE21D5}"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93EF09-B195-4039-B940-62D787DC5FA1}" type="datetimeFigureOut">
              <a:rPr lang="ru-RU" smtClean="0"/>
              <a:pPr/>
              <a:t>09.04.2012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B1826D-EC3C-406A-8021-28E48DBE21D5}"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93EF09-B195-4039-B940-62D787DC5FA1}" type="datetimeFigureOut">
              <a:rPr lang="ru-RU" smtClean="0"/>
              <a:pPr/>
              <a:t>09.04.2012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B1826D-EC3C-406A-8021-28E48DBE21D5}"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35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3EF09-B195-4039-B940-62D787DC5FA1}" type="datetimeFigureOut">
              <a:rPr lang="ru-RU" smtClean="0"/>
              <a:pPr/>
              <a:t>09.04.2012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1826D-EC3C-406A-8021-28E48DBE21D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kk.wikipedia.org/wiki/%D0%A1%D1%83%D1%80%D0%B5%D1%82:Stamp_of_Kazakhstan_kz012st.jpg" TargetMode="External"/><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slide" Target="slide14.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kk.wikipedia.org/wiki/%D0%A1%D1%83%D1%80%D0%B5%D1%82:127116442033_place.jpg" TargetMode="External"/><Relationship Id="rId1" Type="http://schemas.openxmlformats.org/officeDocument/2006/relationships/slideLayout" Target="../slideLayouts/slideLayout7.xml"/><Relationship Id="rId4" Type="http://schemas.openxmlformats.org/officeDocument/2006/relationships/hyperlink" Target="http://kk.wikipedia.org/wiki/%D0%9C%D0%B0%D1%80%D0%B0%D1%82_%D3%A8%D0%BC%D1%96%D1%80%D1%81%D0%B5%D1%80%D1%96%D0%BA%D2%B1%D0%BB%D1%8B_%D3%98%D0%B9%D0%BD%D0%B5%D0%BA%D0%BE%D0%B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kk.wikipedia.org/wiki/%D0%A1%D1%83%D1%80%D0%B5%D1%82:Magjan.JPG"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000100" y="357166"/>
            <a:ext cx="7215238" cy="618630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Әдебиет пәнінен </a:t>
            </a:r>
          </a:p>
          <a:p>
            <a:pPr algn="ctr"/>
            <a:r>
              <a:rPr lang="kk-KZ"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8-9 - сыныптарда</a:t>
            </a:r>
          </a:p>
          <a:p>
            <a:pPr algn="ctr"/>
            <a:r>
              <a:rPr lang="kk-KZ"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 Мағжан Жұмабаев </a:t>
            </a:r>
          </a:p>
          <a:p>
            <a:pPr algn="ctr"/>
            <a:r>
              <a:rPr lang="kk-KZ"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өмірі мен</a:t>
            </a:r>
          </a:p>
          <a:p>
            <a:pPr algn="ctr"/>
            <a:r>
              <a:rPr lang="kk-KZ"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 шығармашылығына арналған электрондық дидактикалық</a:t>
            </a:r>
          </a:p>
          <a:p>
            <a:pPr algn="ctr"/>
            <a:r>
              <a:rPr lang="kk-KZ"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 материалдар</a:t>
            </a:r>
            <a:endParaRPr lang="ru-RU"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endParaRPr>
          </a:p>
        </p:txBody>
      </p:sp>
      <p:pic>
        <p:nvPicPr>
          <p:cNvPr id="3" name="Picture 5"/>
          <p:cNvPicPr>
            <a:picLocks noChangeAspect="1" noChangeArrowheads="1"/>
          </p:cNvPicPr>
          <p:nvPr/>
        </p:nvPicPr>
        <p:blipFill>
          <a:blip r:embed="rId2"/>
          <a:srcRect r="59277" b="67647"/>
          <a:stretch>
            <a:fillRect/>
          </a:stretch>
        </p:blipFill>
        <p:spPr bwMode="auto">
          <a:xfrm rot="5400000">
            <a:off x="7030122" y="-100669"/>
            <a:ext cx="2013209" cy="2214546"/>
          </a:xfrm>
          <a:prstGeom prst="rect">
            <a:avLst/>
          </a:prstGeom>
          <a:noFill/>
        </p:spPr>
      </p:pic>
      <p:pic>
        <p:nvPicPr>
          <p:cNvPr id="6" name="Picture 5"/>
          <p:cNvPicPr>
            <a:picLocks noChangeAspect="1" noChangeArrowheads="1"/>
          </p:cNvPicPr>
          <p:nvPr/>
        </p:nvPicPr>
        <p:blipFill>
          <a:blip r:embed="rId2"/>
          <a:srcRect r="59277" b="67647"/>
          <a:stretch>
            <a:fillRect/>
          </a:stretch>
        </p:blipFill>
        <p:spPr bwMode="auto">
          <a:xfrm>
            <a:off x="-1" y="0"/>
            <a:ext cx="1883329" cy="2071678"/>
          </a:xfrm>
          <a:prstGeom prst="rect">
            <a:avLst/>
          </a:prstGeom>
          <a:noFill/>
        </p:spPr>
      </p:pic>
      <p:pic>
        <p:nvPicPr>
          <p:cNvPr id="7" name="Picture 5"/>
          <p:cNvPicPr>
            <a:picLocks noChangeAspect="1" noChangeArrowheads="1"/>
          </p:cNvPicPr>
          <p:nvPr/>
        </p:nvPicPr>
        <p:blipFill>
          <a:blip r:embed="rId2"/>
          <a:srcRect r="59277" b="67647"/>
          <a:stretch>
            <a:fillRect/>
          </a:stretch>
        </p:blipFill>
        <p:spPr bwMode="auto">
          <a:xfrm rot="16200000">
            <a:off x="100020" y="4757740"/>
            <a:ext cx="2000240" cy="2200280"/>
          </a:xfrm>
          <a:prstGeom prst="rect">
            <a:avLst/>
          </a:prstGeom>
          <a:noFill/>
        </p:spPr>
      </p:pic>
      <p:pic>
        <p:nvPicPr>
          <p:cNvPr id="8" name="Picture 5"/>
          <p:cNvPicPr>
            <a:picLocks noChangeAspect="1" noChangeArrowheads="1"/>
          </p:cNvPicPr>
          <p:nvPr/>
        </p:nvPicPr>
        <p:blipFill>
          <a:blip r:embed="rId2"/>
          <a:srcRect r="59277" b="67647"/>
          <a:stretch>
            <a:fillRect/>
          </a:stretch>
        </p:blipFill>
        <p:spPr bwMode="auto">
          <a:xfrm rot="10800000">
            <a:off x="7143768" y="4657729"/>
            <a:ext cx="2000232" cy="2200271"/>
          </a:xfrm>
          <a:prstGeom prst="rect">
            <a:avLst/>
          </a:prstGeom>
          <a:noFill/>
        </p:spPr>
      </p:pic>
      <p:pic>
        <p:nvPicPr>
          <p:cNvPr id="9" name="Рисунок 8" descr="10.gif"/>
          <p:cNvPicPr>
            <a:picLocks noChangeAspect="1"/>
          </p:cNvPicPr>
          <p:nvPr/>
        </p:nvPicPr>
        <p:blipFill>
          <a:blip r:embed="rId3" cstate="screen"/>
          <a:srcRect/>
          <a:stretch>
            <a:fillRect/>
          </a:stretch>
        </p:blipFill>
        <p:spPr bwMode="auto">
          <a:xfrm rot="20118950">
            <a:off x="348243" y="4211415"/>
            <a:ext cx="1444126" cy="1983741"/>
          </a:xfrm>
          <a:prstGeom prst="rect">
            <a:avLst/>
          </a:prstGeom>
          <a:noFill/>
          <a:ln w="9525">
            <a:noFill/>
            <a:miter lim="800000"/>
            <a:headEnd/>
            <a:tailEnd/>
          </a:ln>
        </p:spPr>
      </p:pic>
      <p:pic>
        <p:nvPicPr>
          <p:cNvPr id="10" name="Рисунок 9" descr="10.gif"/>
          <p:cNvPicPr>
            <a:picLocks noChangeAspect="1"/>
          </p:cNvPicPr>
          <p:nvPr/>
        </p:nvPicPr>
        <p:blipFill>
          <a:blip r:embed="rId4" cstate="screen"/>
          <a:srcRect/>
          <a:stretch>
            <a:fillRect/>
          </a:stretch>
        </p:blipFill>
        <p:spPr bwMode="auto">
          <a:xfrm rot="1274607">
            <a:off x="7231548" y="4052800"/>
            <a:ext cx="1440703" cy="1937691"/>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ppt_x</p:attrName>
                                        </p:attrNameLst>
                                      </p:cBhvr>
                                      <p:tavLst>
                                        <p:tav tm="0">
                                          <p:val>
                                            <p:strVal val="#ppt_x-.2"/>
                                          </p:val>
                                        </p:tav>
                                        <p:tav tm="100000">
                                          <p:val>
                                            <p:strVal val="#ppt_x"/>
                                          </p:val>
                                        </p:tav>
                                      </p:tavLst>
                                    </p:anim>
                                    <p:anim calcmode="lin" valueType="num">
                                      <p:cBhvr>
                                        <p:cTn id="8" dur="3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с вырезом 1"/>
          <p:cNvSpPr/>
          <p:nvPr/>
        </p:nvSpPr>
        <p:spPr>
          <a:xfrm>
            <a:off x="0" y="214290"/>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785786" y="142852"/>
            <a:ext cx="7429552" cy="107721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kk-KZ" sz="2400" i="1" dirty="0" smtClean="0"/>
              <a:t> </a:t>
            </a:r>
            <a:r>
              <a:rPr lang="kk-KZ" sz="3200" i="1" u="sng" dirty="0" smtClean="0">
                <a:solidFill>
                  <a:srgbClr val="FF0000"/>
                </a:solidFill>
              </a:rPr>
              <a:t>1910</a:t>
            </a:r>
            <a:r>
              <a:rPr lang="kk-KZ" sz="3200" i="1" dirty="0" smtClean="0">
                <a:solidFill>
                  <a:srgbClr val="FF0000"/>
                </a:solidFill>
              </a:rPr>
              <a:t> -</a:t>
            </a:r>
            <a:r>
              <a:rPr lang="kk-KZ" sz="3200" i="1" u="sng" dirty="0" smtClean="0">
                <a:solidFill>
                  <a:srgbClr val="FF0000"/>
                </a:solidFill>
              </a:rPr>
              <a:t>1913</a:t>
            </a:r>
            <a:r>
              <a:rPr lang="kk-KZ" sz="3200" i="1" dirty="0" smtClean="0">
                <a:solidFill>
                  <a:srgbClr val="FF0000"/>
                </a:solidFill>
              </a:rPr>
              <a:t> </a:t>
            </a:r>
            <a:r>
              <a:rPr lang="kk-KZ" sz="3200" i="1" dirty="0" smtClean="0">
                <a:solidFill>
                  <a:srgbClr val="0000CC"/>
                </a:solidFill>
              </a:rPr>
              <a:t>жылдары</a:t>
            </a:r>
            <a:r>
              <a:rPr lang="kk-KZ" sz="3200" i="1" dirty="0" smtClean="0">
                <a:solidFill>
                  <a:srgbClr val="FF0000"/>
                </a:solidFill>
              </a:rPr>
              <a:t> </a:t>
            </a:r>
            <a:r>
              <a:rPr lang="kk-KZ" sz="3200" i="1" u="sng" dirty="0" smtClean="0">
                <a:solidFill>
                  <a:srgbClr val="FF0000"/>
                </a:solidFill>
              </a:rPr>
              <a:t>Уфа </a:t>
            </a:r>
            <a:r>
              <a:rPr lang="kk-KZ" sz="3200" i="1" dirty="0" smtClean="0">
                <a:solidFill>
                  <a:srgbClr val="0000CC"/>
                </a:solidFill>
              </a:rPr>
              <a:t>қаласындағы </a:t>
            </a:r>
          </a:p>
          <a:p>
            <a:pPr algn="ctr"/>
            <a:r>
              <a:rPr lang="kk-KZ" sz="3200" i="1" dirty="0" smtClean="0">
                <a:solidFill>
                  <a:srgbClr val="0000CC"/>
                </a:solidFill>
              </a:rPr>
              <a:t>“Ғалия”</a:t>
            </a:r>
            <a:r>
              <a:rPr lang="kk-KZ" sz="3200" i="1" dirty="0" smtClean="0"/>
              <a:t> </a:t>
            </a:r>
            <a:r>
              <a:rPr lang="kk-KZ" sz="3200" i="1" u="sng" dirty="0" smtClean="0">
                <a:solidFill>
                  <a:srgbClr val="FF0000"/>
                </a:solidFill>
              </a:rPr>
              <a:t>медресесінде</a:t>
            </a:r>
            <a:r>
              <a:rPr lang="kk-KZ" sz="3200" i="1" dirty="0" smtClean="0"/>
              <a:t> </a:t>
            </a:r>
            <a:r>
              <a:rPr lang="kk-KZ" sz="3200" i="1" dirty="0" smtClean="0">
                <a:solidFill>
                  <a:srgbClr val="0000CC"/>
                </a:solidFill>
              </a:rPr>
              <a:t>білім алды</a:t>
            </a:r>
            <a:endParaRPr lang="ru-RU" sz="3200" i="1" dirty="0">
              <a:solidFill>
                <a:srgbClr val="0000CC"/>
              </a:solidFill>
            </a:endParaRPr>
          </a:p>
        </p:txBody>
      </p:sp>
      <p:pic>
        <p:nvPicPr>
          <p:cNvPr id="9" name="Рисунок 8" descr="2108EE2E"/>
          <p:cNvPicPr/>
          <p:nvPr/>
        </p:nvPicPr>
        <p:blipFill>
          <a:blip r:embed="rId2"/>
          <a:srcRect l="24359" t="7788" r="38461" b="74144"/>
          <a:stretch>
            <a:fillRect/>
          </a:stretch>
        </p:blipFill>
        <p:spPr bwMode="auto">
          <a:xfrm flipV="1">
            <a:off x="0" y="1500150"/>
            <a:ext cx="7858148" cy="535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8" descr="MCj04260540000[1]"/>
          <p:cNvPicPr>
            <a:picLocks noChangeAspect="1" noChangeArrowheads="1"/>
          </p:cNvPicPr>
          <p:nvPr/>
        </p:nvPicPr>
        <p:blipFill>
          <a:blip r:embed="rId3"/>
          <a:srcRect/>
          <a:stretch>
            <a:fillRect/>
          </a:stretch>
        </p:blipFill>
        <p:spPr bwMode="auto">
          <a:xfrm>
            <a:off x="7770636" y="5697744"/>
            <a:ext cx="1373364" cy="116025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285728"/>
            <a:ext cx="8286808" cy="1569660"/>
          </a:xfrm>
          <a:prstGeom prst="rect">
            <a:avLst/>
          </a:prstGeom>
          <a:solidFill>
            <a:schemeClr val="accent6">
              <a:lumMod val="20000"/>
              <a:lumOff val="80000"/>
            </a:schemeClr>
          </a:solidFill>
        </p:spPr>
        <p:txBody>
          <a:bodyPr wrap="square">
            <a:spAutoFit/>
          </a:bodyPr>
          <a:lstStyle/>
          <a:p>
            <a:pPr algn="ctr"/>
            <a:r>
              <a:rPr lang="kk-KZ" sz="3200" b="1" i="1" u="sng" dirty="0" smtClean="0">
                <a:solidFill>
                  <a:srgbClr val="FF0000"/>
                </a:solidFill>
              </a:rPr>
              <a:t>1912</a:t>
            </a:r>
            <a:r>
              <a:rPr lang="kk-KZ" sz="3200" b="1" i="1" dirty="0" smtClean="0">
                <a:solidFill>
                  <a:srgbClr val="7030A0"/>
                </a:solidFill>
              </a:rPr>
              <a:t> жылы </a:t>
            </a:r>
            <a:r>
              <a:rPr lang="kk-KZ" sz="3200" b="1" i="1" u="sng" dirty="0" smtClean="0">
                <a:solidFill>
                  <a:srgbClr val="FF0000"/>
                </a:solidFill>
              </a:rPr>
              <a:t>Қазан  қаласындағы </a:t>
            </a:r>
            <a:r>
              <a:rPr lang="kk-KZ" sz="3200" b="1" i="1" dirty="0" smtClean="0">
                <a:solidFill>
                  <a:srgbClr val="7030A0"/>
                </a:solidFill>
              </a:rPr>
              <a:t>Кәрімовтер баспасында “Шолпан” атты тұңғыш өлеңдер жинағы басылып шығады.</a:t>
            </a:r>
            <a:endParaRPr lang="ru-RU" sz="3200" b="1" i="1" dirty="0">
              <a:solidFill>
                <a:srgbClr val="7030A0"/>
              </a:solidFill>
            </a:endParaRPr>
          </a:p>
        </p:txBody>
      </p:sp>
      <p:sp>
        <p:nvSpPr>
          <p:cNvPr id="3" name="Стрелка вправо с вырезом 2"/>
          <p:cNvSpPr/>
          <p:nvPr/>
        </p:nvSpPr>
        <p:spPr>
          <a:xfrm>
            <a:off x="0" y="214290"/>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право с вырезом 3"/>
          <p:cNvSpPr/>
          <p:nvPr/>
        </p:nvSpPr>
        <p:spPr>
          <a:xfrm>
            <a:off x="0" y="2143116"/>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14348" y="2214554"/>
            <a:ext cx="8286808" cy="1569660"/>
          </a:xfrm>
          <a:prstGeom prst="rect">
            <a:avLst/>
          </a:prstGeom>
          <a:solidFill>
            <a:schemeClr val="accent5">
              <a:lumMod val="40000"/>
              <a:lumOff val="60000"/>
            </a:schemeClr>
          </a:solidFill>
        </p:spPr>
        <p:txBody>
          <a:bodyPr wrap="square">
            <a:spAutoFit/>
          </a:bodyPr>
          <a:lstStyle/>
          <a:p>
            <a:pPr algn="ctr"/>
            <a:r>
              <a:rPr lang="kk-KZ" b="1" i="1" dirty="0" smtClean="0">
                <a:solidFill>
                  <a:srgbClr val="0000CC"/>
                </a:solidFill>
              </a:rPr>
              <a:t> </a:t>
            </a:r>
            <a:r>
              <a:rPr lang="kk-KZ" sz="3200" b="1" i="1" u="sng" dirty="0" smtClean="0">
                <a:solidFill>
                  <a:srgbClr val="FF0000"/>
                </a:solidFill>
              </a:rPr>
              <a:t>1913</a:t>
            </a:r>
            <a:r>
              <a:rPr lang="kk-KZ" sz="3200" b="1" i="1" dirty="0" smtClean="0">
                <a:solidFill>
                  <a:srgbClr val="FF0000"/>
                </a:solidFill>
              </a:rPr>
              <a:t> – </a:t>
            </a:r>
            <a:r>
              <a:rPr lang="kk-KZ" sz="3200" b="1" i="1" u="sng" dirty="0" smtClean="0">
                <a:solidFill>
                  <a:srgbClr val="FF0000"/>
                </a:solidFill>
              </a:rPr>
              <a:t>1916</a:t>
            </a:r>
            <a:r>
              <a:rPr lang="kk-KZ" sz="3200" b="1" i="1" dirty="0" smtClean="0">
                <a:solidFill>
                  <a:srgbClr val="0000CC"/>
                </a:solidFill>
              </a:rPr>
              <a:t> жылдары</a:t>
            </a:r>
          </a:p>
          <a:p>
            <a:pPr algn="ctr"/>
            <a:r>
              <a:rPr lang="kk-KZ" sz="3200" b="1" i="1" dirty="0" smtClean="0">
                <a:solidFill>
                  <a:srgbClr val="0000CC"/>
                </a:solidFill>
              </a:rPr>
              <a:t> Омбы мұғалімдер </a:t>
            </a:r>
          </a:p>
          <a:p>
            <a:pPr algn="ctr"/>
            <a:r>
              <a:rPr lang="kk-KZ" sz="3200" b="1" i="1" u="sng" dirty="0" smtClean="0">
                <a:solidFill>
                  <a:srgbClr val="FF0000"/>
                </a:solidFill>
              </a:rPr>
              <a:t>семинариясында</a:t>
            </a:r>
            <a:r>
              <a:rPr lang="kk-KZ" sz="3200" b="1" i="1" dirty="0" smtClean="0">
                <a:solidFill>
                  <a:srgbClr val="0000CC"/>
                </a:solidFill>
              </a:rPr>
              <a:t> оқыды</a:t>
            </a:r>
            <a:endParaRPr lang="ru-RU" sz="3200" b="1" i="1" dirty="0">
              <a:solidFill>
                <a:srgbClr val="0000CC"/>
              </a:solidFill>
            </a:endParaRPr>
          </a:p>
        </p:txBody>
      </p:sp>
      <p:sp>
        <p:nvSpPr>
          <p:cNvPr id="6" name="Прямоугольник 5"/>
          <p:cNvSpPr/>
          <p:nvPr/>
        </p:nvSpPr>
        <p:spPr>
          <a:xfrm>
            <a:off x="714348" y="4214818"/>
            <a:ext cx="8286808" cy="2246769"/>
          </a:xfrm>
          <a:prstGeom prst="rect">
            <a:avLst/>
          </a:prstGeom>
          <a:solidFill>
            <a:srgbClr val="CCFFCC"/>
          </a:solidFill>
        </p:spPr>
        <p:txBody>
          <a:bodyPr wrap="square">
            <a:spAutoFit/>
          </a:bodyPr>
          <a:lstStyle/>
          <a:p>
            <a:pPr algn="ctr"/>
            <a:r>
              <a:rPr lang="kk-KZ" sz="2800" b="1" i="1" u="sng" dirty="0" smtClean="0">
                <a:solidFill>
                  <a:srgbClr val="FF0000"/>
                </a:solidFill>
              </a:rPr>
              <a:t>1917</a:t>
            </a:r>
            <a:r>
              <a:rPr lang="kk-KZ" sz="2800" b="1" i="1" dirty="0" smtClean="0">
                <a:solidFill>
                  <a:srgbClr val="0000CC"/>
                </a:solidFill>
              </a:rPr>
              <a:t> жылы Ақпан төңкерісінен кейін қалыптасқан саяси жағдайға сай қоғамдық өмірге белсене араласып, </a:t>
            </a:r>
            <a:r>
              <a:rPr lang="kk-KZ" sz="2800" b="1" i="1" u="sng" dirty="0" smtClean="0">
                <a:solidFill>
                  <a:srgbClr val="0000CC"/>
                </a:solidFill>
              </a:rPr>
              <a:t>Ақмола облыстық қазақ съезін</a:t>
            </a:r>
            <a:r>
              <a:rPr lang="kk-KZ" sz="2800" b="1" i="1" dirty="0" smtClean="0">
                <a:solidFill>
                  <a:srgbClr val="0000CC"/>
                </a:solidFill>
              </a:rPr>
              <a:t> өткізуді ұйымдастырушылардың қатарында болды.</a:t>
            </a:r>
            <a:endParaRPr lang="ru-RU" sz="2800" b="1" i="1" dirty="0">
              <a:solidFill>
                <a:srgbClr val="0000CC"/>
              </a:solidFill>
            </a:endParaRPr>
          </a:p>
        </p:txBody>
      </p:sp>
      <p:sp>
        <p:nvSpPr>
          <p:cNvPr id="7" name="Стрелка вправо с вырезом 6"/>
          <p:cNvSpPr/>
          <p:nvPr/>
        </p:nvSpPr>
        <p:spPr>
          <a:xfrm>
            <a:off x="0" y="4143380"/>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с вырезом 1"/>
          <p:cNvSpPr/>
          <p:nvPr/>
        </p:nvSpPr>
        <p:spPr>
          <a:xfrm>
            <a:off x="0" y="357166"/>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714348" y="357166"/>
            <a:ext cx="8143932" cy="1077218"/>
          </a:xfrm>
          <a:prstGeom prst="rect">
            <a:avLst/>
          </a:prstGeom>
          <a:solidFill>
            <a:schemeClr val="accent5">
              <a:lumMod val="40000"/>
              <a:lumOff val="60000"/>
            </a:schemeClr>
          </a:solidFill>
        </p:spPr>
        <p:txBody>
          <a:bodyPr wrap="square">
            <a:spAutoFit/>
          </a:bodyPr>
          <a:lstStyle/>
          <a:p>
            <a:pPr algn="ctr"/>
            <a:r>
              <a:rPr lang="kk-KZ" sz="3200" b="1" i="1" u="sng" dirty="0" smtClean="0">
                <a:solidFill>
                  <a:srgbClr val="0000CC"/>
                </a:solidFill>
              </a:rPr>
              <a:t>1918</a:t>
            </a:r>
            <a:r>
              <a:rPr lang="kk-KZ" sz="3200" b="1" i="1" dirty="0" smtClean="0">
                <a:solidFill>
                  <a:srgbClr val="0000CC"/>
                </a:solidFill>
              </a:rPr>
              <a:t> – </a:t>
            </a:r>
            <a:r>
              <a:rPr lang="kk-KZ" sz="3200" b="1" i="1" u="sng" dirty="0" smtClean="0">
                <a:solidFill>
                  <a:srgbClr val="0000CC"/>
                </a:solidFill>
              </a:rPr>
              <a:t>1919</a:t>
            </a:r>
            <a:r>
              <a:rPr lang="kk-KZ" sz="3200" b="1" i="1" dirty="0" smtClean="0">
                <a:solidFill>
                  <a:srgbClr val="C00000"/>
                </a:solidFill>
              </a:rPr>
              <a:t> жылдары Петропавл уездік земство басқармасында қызмет етті</a:t>
            </a:r>
            <a:r>
              <a:rPr lang="kk-KZ" dirty="0" smtClean="0"/>
              <a:t>. </a:t>
            </a:r>
            <a:endParaRPr lang="ru-RU" dirty="0"/>
          </a:p>
        </p:txBody>
      </p:sp>
      <p:sp>
        <p:nvSpPr>
          <p:cNvPr id="4" name="Стрелка вправо с вырезом 3"/>
          <p:cNvSpPr/>
          <p:nvPr/>
        </p:nvSpPr>
        <p:spPr>
          <a:xfrm>
            <a:off x="0" y="2000240"/>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14348" y="2000240"/>
            <a:ext cx="8143932" cy="2677656"/>
          </a:xfrm>
          <a:prstGeom prst="rect">
            <a:avLst/>
          </a:prstGeom>
          <a:solidFill>
            <a:srgbClr val="CCFFCC"/>
          </a:solidFill>
        </p:spPr>
        <p:txBody>
          <a:bodyPr wrap="square">
            <a:spAutoFit/>
          </a:bodyPr>
          <a:lstStyle/>
          <a:p>
            <a:r>
              <a:rPr lang="kk-KZ" sz="2400" b="1" i="1" dirty="0" smtClean="0">
                <a:solidFill>
                  <a:srgbClr val="0000CC"/>
                </a:solidFill>
              </a:rPr>
              <a:t>     1919 – </a:t>
            </a:r>
            <a:r>
              <a:rPr lang="kk-KZ" sz="2400" b="1" i="1" u="sng" dirty="0" smtClean="0">
                <a:solidFill>
                  <a:srgbClr val="0000CC"/>
                </a:solidFill>
              </a:rPr>
              <a:t>1923</a:t>
            </a:r>
            <a:r>
              <a:rPr lang="kk-KZ" sz="2400" b="1" i="1" dirty="0" smtClean="0">
                <a:solidFill>
                  <a:srgbClr val="0000CC"/>
                </a:solidFill>
              </a:rPr>
              <a:t> жылдары Ақмола губерниялық</a:t>
            </a:r>
          </a:p>
          <a:p>
            <a:r>
              <a:rPr lang="kk-KZ" sz="2400" b="1" i="1" dirty="0" smtClean="0">
                <a:solidFill>
                  <a:srgbClr val="FF0000"/>
                </a:solidFill>
              </a:rPr>
              <a:t> “Бостандық туы”</a:t>
            </a:r>
            <a:r>
              <a:rPr lang="kk-KZ" sz="2400" b="1" i="1" dirty="0" smtClean="0">
                <a:solidFill>
                  <a:srgbClr val="0000CC"/>
                </a:solidFill>
              </a:rPr>
              <a:t> газетінде,</a:t>
            </a:r>
          </a:p>
          <a:p>
            <a:r>
              <a:rPr lang="kk-KZ" sz="2400" b="1" i="1" dirty="0" smtClean="0">
                <a:solidFill>
                  <a:srgbClr val="0000CC"/>
                </a:solidFill>
              </a:rPr>
              <a:t> </a:t>
            </a:r>
            <a:r>
              <a:rPr lang="kk-KZ" sz="2400" b="1" i="1" dirty="0" smtClean="0">
                <a:solidFill>
                  <a:srgbClr val="FF0000"/>
                </a:solidFill>
              </a:rPr>
              <a:t>“Шолпан”,</a:t>
            </a:r>
          </a:p>
          <a:p>
            <a:r>
              <a:rPr lang="kk-KZ" sz="2400" b="1" i="1" dirty="0" smtClean="0">
                <a:solidFill>
                  <a:srgbClr val="0000CC"/>
                </a:solidFill>
              </a:rPr>
              <a:t> </a:t>
            </a:r>
            <a:r>
              <a:rPr lang="kk-KZ" sz="2400" b="1" i="1" dirty="0" smtClean="0">
                <a:solidFill>
                  <a:srgbClr val="FF0000"/>
                </a:solidFill>
              </a:rPr>
              <a:t>“Сана”</a:t>
            </a:r>
            <a:r>
              <a:rPr lang="kk-KZ" sz="2400" b="1" i="1" dirty="0" smtClean="0">
                <a:solidFill>
                  <a:srgbClr val="0000CC"/>
                </a:solidFill>
              </a:rPr>
              <a:t> журналдарында,</a:t>
            </a:r>
          </a:p>
          <a:p>
            <a:r>
              <a:rPr lang="kk-KZ" sz="2400" b="1" i="1" dirty="0" smtClean="0">
                <a:solidFill>
                  <a:srgbClr val="FF0000"/>
                </a:solidFill>
              </a:rPr>
              <a:t>“Ақжол”</a:t>
            </a:r>
            <a:r>
              <a:rPr lang="kk-KZ" sz="2400" b="1" i="1" dirty="0" smtClean="0">
                <a:solidFill>
                  <a:srgbClr val="0000CC"/>
                </a:solidFill>
              </a:rPr>
              <a:t> газетінде </a:t>
            </a:r>
          </a:p>
          <a:p>
            <a:pPr algn="ctr"/>
            <a:r>
              <a:rPr lang="kk-KZ" sz="2400" b="1" i="1" dirty="0" smtClean="0">
                <a:solidFill>
                  <a:srgbClr val="0000CC"/>
                </a:solidFill>
              </a:rPr>
              <a:t>қызмет істеп жүріп, халық ағарту жұмысына белсене араласады</a:t>
            </a:r>
            <a:endParaRPr lang="ru-RU" sz="2400" b="1" i="1" dirty="0">
              <a:solidFill>
                <a:srgbClr val="0000CC"/>
              </a:solidFill>
            </a:endParaRPr>
          </a:p>
        </p:txBody>
      </p:sp>
      <p:sp>
        <p:nvSpPr>
          <p:cNvPr id="6" name="Прямоугольник 5"/>
          <p:cNvSpPr/>
          <p:nvPr/>
        </p:nvSpPr>
        <p:spPr>
          <a:xfrm>
            <a:off x="785786" y="5214950"/>
            <a:ext cx="8072494" cy="954107"/>
          </a:xfrm>
          <a:prstGeom prst="rect">
            <a:avLst/>
          </a:prstGeom>
          <a:solidFill>
            <a:schemeClr val="accent5">
              <a:lumMod val="40000"/>
              <a:lumOff val="60000"/>
            </a:schemeClr>
          </a:solidFill>
        </p:spPr>
        <p:txBody>
          <a:bodyPr wrap="square">
            <a:spAutoFit/>
          </a:bodyPr>
          <a:lstStyle/>
          <a:p>
            <a:pPr algn="ctr"/>
            <a:r>
              <a:rPr lang="kk-KZ" sz="2800" b="1" i="1" u="sng" dirty="0" smtClean="0">
                <a:solidFill>
                  <a:srgbClr val="0000CC"/>
                </a:solidFill>
              </a:rPr>
              <a:t>1923</a:t>
            </a:r>
            <a:r>
              <a:rPr lang="kk-KZ" sz="2800" b="1" i="1" dirty="0" smtClean="0">
                <a:solidFill>
                  <a:srgbClr val="0000CC"/>
                </a:solidFill>
              </a:rPr>
              <a:t> – </a:t>
            </a:r>
            <a:r>
              <a:rPr lang="kk-KZ" sz="2800" b="1" i="1" u="sng" dirty="0" smtClean="0">
                <a:solidFill>
                  <a:srgbClr val="0000CC"/>
                </a:solidFill>
              </a:rPr>
              <a:t>1927</a:t>
            </a:r>
            <a:r>
              <a:rPr lang="kk-KZ" sz="2800" b="1" i="1" dirty="0" smtClean="0">
                <a:solidFill>
                  <a:srgbClr val="FF0000"/>
                </a:solidFill>
              </a:rPr>
              <a:t> жылдары Мәскеуде Жоғары әдебиет-көркемөнер институтында оқиды. </a:t>
            </a:r>
            <a:endParaRPr lang="ru-RU" sz="2800" b="1" i="1" dirty="0">
              <a:solidFill>
                <a:srgbClr val="FF0000"/>
              </a:solidFill>
            </a:endParaRPr>
          </a:p>
        </p:txBody>
      </p:sp>
      <p:sp>
        <p:nvSpPr>
          <p:cNvPr id="7" name="Стрелка вправо с вырезом 6"/>
          <p:cNvSpPr/>
          <p:nvPr/>
        </p:nvSpPr>
        <p:spPr>
          <a:xfrm>
            <a:off x="0" y="5286388"/>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6"/>
                                        </p:tgtEl>
                                        <p:attrNameLst>
                                          <p:attrName>style.visibility</p:attrName>
                                        </p:attrNameLst>
                                      </p:cBhvr>
                                      <p:to>
                                        <p:strVal val="visible"/>
                                      </p:to>
                                    </p:set>
                                    <p:anim calcmode="discrete" valueType="clr">
                                      <p:cBhvr override="childStyle">
                                        <p:cTn id="2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gtEl>
                                        <p:attrNameLst>
                                          <p:attrName>fillcolor</p:attrName>
                                        </p:attrNameLst>
                                      </p:cBhvr>
                                      <p:tavLst>
                                        <p:tav tm="0">
                                          <p:val>
                                            <p:clrVal>
                                              <a:schemeClr val="accent2"/>
                                            </p:clrVal>
                                          </p:val>
                                        </p:tav>
                                        <p:tav tm="50000">
                                          <p:val>
                                            <p:clrVal>
                                              <a:schemeClr val="hlink"/>
                                            </p:clrVal>
                                          </p:val>
                                        </p:tav>
                                      </p:tavLst>
                                    </p:anim>
                                    <p:set>
                                      <p:cBhvr>
                                        <p:cTn id="2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42910" y="0"/>
            <a:ext cx="8501090" cy="14773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b="0" i="1" u="none" strike="noStrike" cap="none" normalizeH="0" baseline="0" dirty="0" smtClean="0">
                <a:ln>
                  <a:noFill/>
                </a:ln>
                <a:solidFill>
                  <a:srgbClr val="FF0000"/>
                </a:solidFill>
                <a:effectLst/>
                <a:latin typeface="Constantia" pitchFamily="18" charset="0"/>
                <a:ea typeface="Times New Roman" pitchFamily="18" charset="0"/>
                <a:cs typeface="Arial" pitchFamily="34" charset="0"/>
              </a:rPr>
              <a:t>1919– 1923 </a:t>
            </a:r>
            <a:r>
              <a:rPr kumimoji="0" lang="kk-KZ"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жылы Мұстафа Кемал Ататүрік бастаған түрік халқының азаттық соғысына арналған </a:t>
            </a:r>
            <a:r>
              <a:rPr kumimoji="0" lang="kk-KZ" b="0" i="1" u="none" strike="noStrike" cap="none" normalizeH="0" baseline="0" dirty="0" smtClean="0">
                <a:ln>
                  <a:noFill/>
                </a:ln>
                <a:solidFill>
                  <a:srgbClr val="FF0000"/>
                </a:solidFill>
                <a:effectLst/>
                <a:latin typeface="Constantia" pitchFamily="18" charset="0"/>
                <a:ea typeface="Times New Roman" pitchFamily="18" charset="0"/>
                <a:cs typeface="Arial" pitchFamily="34" charset="0"/>
              </a:rPr>
              <a:t>“Алыстағы бауырыма”</a:t>
            </a:r>
            <a:r>
              <a:rPr kumimoji="0" lang="kk-KZ"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 атты өлеңінде айрықша байқалады. Оның бұл өлеңін  Мұстафа Шоқай “Яш Түркістан” журналында (1930, №1) жариялай отырып, оны түрікшілдік күресі үшін ең қымбатты және ең пайдалы өлең деп бағалады.</a:t>
            </a:r>
            <a:endParaRPr kumimoji="0" lang="kk-KZ" b="0" i="1" u="none" strike="noStrike" cap="none" normalizeH="0" baseline="0" dirty="0" smtClean="0">
              <a:ln>
                <a:noFill/>
              </a:ln>
              <a:solidFill>
                <a:srgbClr val="0000CC"/>
              </a:solidFill>
              <a:effectLst/>
              <a:latin typeface="Constantia" pitchFamily="18" charset="0"/>
              <a:cs typeface="Arial" pitchFamily="34" charset="0"/>
            </a:endParaRPr>
          </a:p>
        </p:txBody>
      </p:sp>
      <p:sp>
        <p:nvSpPr>
          <p:cNvPr id="3" name="Стрелка вправо с вырезом 2"/>
          <p:cNvSpPr/>
          <p:nvPr/>
        </p:nvSpPr>
        <p:spPr>
          <a:xfrm>
            <a:off x="0" y="357166"/>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2" descr="C8DE228D"/>
          <p:cNvPicPr>
            <a:picLocks noChangeAspect="1" noChangeArrowheads="1"/>
          </p:cNvPicPr>
          <p:nvPr/>
        </p:nvPicPr>
        <p:blipFill>
          <a:blip r:embed="rId2"/>
          <a:srcRect/>
          <a:stretch>
            <a:fillRect/>
          </a:stretch>
        </p:blipFill>
        <p:spPr bwMode="auto">
          <a:xfrm>
            <a:off x="214282" y="1701886"/>
            <a:ext cx="4071966" cy="5156114"/>
          </a:xfrm>
          <a:prstGeom prst="roundRect">
            <a:avLst>
              <a:gd name="adj" fmla="val 10314"/>
            </a:avLst>
          </a:prstGeom>
          <a:solidFill>
            <a:srgbClr val="FFFFFF">
              <a:shade val="85000"/>
            </a:srgbClr>
          </a:solidFill>
          <a:ln>
            <a:noFill/>
          </a:ln>
          <a:effectLst>
            <a:reflection blurRad="12700" stA="38000" endPos="28000" dist="5000" dir="5400000" sy="-100000" algn="bl" rotWithShape="0"/>
          </a:effectLst>
        </p:spPr>
      </p:pic>
      <p:pic>
        <p:nvPicPr>
          <p:cNvPr id="5" name="Picture 3" descr="898BD943"/>
          <p:cNvPicPr>
            <a:picLocks noChangeAspect="1" noChangeArrowheads="1"/>
          </p:cNvPicPr>
          <p:nvPr/>
        </p:nvPicPr>
        <p:blipFill>
          <a:blip r:embed="rId3"/>
          <a:srcRect r="2501" b="-2516"/>
          <a:stretch>
            <a:fillRect/>
          </a:stretch>
        </p:blipFill>
        <p:spPr bwMode="auto">
          <a:xfrm>
            <a:off x="4786314" y="1785926"/>
            <a:ext cx="4071966" cy="5072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B84E6BC"/>
          <p:cNvPicPr/>
          <p:nvPr/>
        </p:nvPicPr>
        <p:blipFill>
          <a:blip r:embed="rId2">
            <a:duotone>
              <a:prstClr val="black"/>
              <a:srgbClr val="D9C3A5">
                <a:tint val="50000"/>
                <a:satMod val="180000"/>
              </a:srgbClr>
            </a:duotone>
          </a:blip>
          <a:srcRect l="26068" t="35826" r="10684" b="34579"/>
          <a:stretch>
            <a:fillRect/>
          </a:stretch>
        </p:blipFill>
        <p:spPr bwMode="auto">
          <a:xfrm>
            <a:off x="285720" y="1428736"/>
            <a:ext cx="8358246" cy="5286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785786" y="214290"/>
            <a:ext cx="8109410"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kk-KZ" sz="3200" i="1" dirty="0" smtClean="0">
                <a:solidFill>
                  <a:srgbClr val="0000CC"/>
                </a:solidFill>
              </a:rPr>
              <a:t>1922 ж. Мағжан Жұмабаев – Ташкенттегі қазақ-қырғыз институтының оқытушысы</a:t>
            </a:r>
            <a:endParaRPr lang="ru-RU" sz="3200" i="1" dirty="0">
              <a:solidFill>
                <a:srgbClr val="0000CC"/>
              </a:solidFill>
            </a:endParaRPr>
          </a:p>
        </p:txBody>
      </p:sp>
      <p:sp>
        <p:nvSpPr>
          <p:cNvPr id="4" name="Стрелка вправо с вырезом 3"/>
          <p:cNvSpPr/>
          <p:nvPr/>
        </p:nvSpPr>
        <p:spPr>
          <a:xfrm>
            <a:off x="0" y="357166"/>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785786" y="142852"/>
            <a:ext cx="8143932" cy="1384995"/>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rgbClr val="FF0000"/>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1927</a:t>
            </a:r>
            <a:r>
              <a:rPr kumimoji="0" lang="kk-KZ" sz="2800" b="1" i="1" u="none" strike="noStrike" cap="none" normalizeH="0" baseline="0" dirty="0" smtClean="0">
                <a:ln>
                  <a:noFill/>
                </a:ln>
                <a:solidFill>
                  <a:srgbClr val="FF0000"/>
                </a:solidFill>
                <a:effectLst/>
                <a:latin typeface="Calibri"/>
                <a:ea typeface="Times New Roman" pitchFamily="18" charset="0"/>
                <a:cs typeface="Arial" pitchFamily="34" charset="0"/>
              </a:rPr>
              <a:t> – </a:t>
            </a:r>
            <a:r>
              <a:rPr kumimoji="0" lang="kk-KZ" sz="28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1929</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жылы</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Бурабайда,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одан соң</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Қызылжарда оқытушылық қызметтер атқарады.</a:t>
            </a:r>
            <a:endParaRPr kumimoji="0" lang="kk-KZ" sz="2800" b="1" i="1" u="none" strike="noStrike" cap="none" normalizeH="0" baseline="0" dirty="0" smtClean="0">
              <a:ln>
                <a:noFill/>
              </a:ln>
              <a:solidFill>
                <a:srgbClr val="0000CC"/>
              </a:solidFill>
              <a:effectLst/>
              <a:latin typeface="Arial" pitchFamily="34" charset="0"/>
              <a:cs typeface="Arial" pitchFamily="34" charset="0"/>
            </a:endParaRPr>
          </a:p>
        </p:txBody>
      </p:sp>
      <p:sp>
        <p:nvSpPr>
          <p:cNvPr id="3" name="Стрелка вправо с вырезом 2"/>
          <p:cNvSpPr/>
          <p:nvPr/>
        </p:nvSpPr>
        <p:spPr>
          <a:xfrm>
            <a:off x="0" y="142852"/>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785786" y="2071678"/>
            <a:ext cx="8143932"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kk-KZ" sz="2800" b="1" i="1" dirty="0" smtClean="0">
                <a:solidFill>
                  <a:srgbClr val="0000CC"/>
                </a:solidFill>
              </a:rPr>
              <a:t>1929</a:t>
            </a:r>
            <a:r>
              <a:rPr lang="kk-KZ" sz="2800" b="1" i="1" dirty="0" smtClean="0">
                <a:solidFill>
                  <a:srgbClr val="C00000"/>
                </a:solidFill>
              </a:rPr>
              <a:t> жылы М. Жұмабайұлы</a:t>
            </a:r>
            <a:r>
              <a:rPr lang="kk-KZ" sz="2800" b="1" i="1" dirty="0" smtClean="0">
                <a:solidFill>
                  <a:srgbClr val="0000CC"/>
                </a:solidFill>
              </a:rPr>
              <a:t> “</a:t>
            </a:r>
            <a:r>
              <a:rPr lang="kk-KZ" sz="2800" b="1" i="1" u="sng" dirty="0" smtClean="0">
                <a:solidFill>
                  <a:srgbClr val="0000CC"/>
                </a:solidFill>
              </a:rPr>
              <a:t>Алқа</a:t>
            </a:r>
            <a:r>
              <a:rPr lang="kk-KZ" sz="2800" b="1" i="1" dirty="0" smtClean="0">
                <a:solidFill>
                  <a:srgbClr val="0000CC"/>
                </a:solidFill>
              </a:rPr>
              <a:t>”</a:t>
            </a:r>
            <a:r>
              <a:rPr lang="kk-KZ" sz="2800" b="1" i="1" dirty="0" smtClean="0">
                <a:solidFill>
                  <a:srgbClr val="C00000"/>
                </a:solidFill>
              </a:rPr>
              <a:t> атты жасырын ұйым құрғаны үшін деген айыптаулармен Мәскеудегі </a:t>
            </a:r>
            <a:r>
              <a:rPr lang="kk-KZ" sz="2800" b="1" i="1" u="sng" dirty="0" smtClean="0">
                <a:solidFill>
                  <a:srgbClr val="0000CC"/>
                </a:solidFill>
              </a:rPr>
              <a:t>Бутырка түрмесіне</a:t>
            </a:r>
            <a:r>
              <a:rPr lang="kk-KZ" sz="2800" b="1" i="1" dirty="0" smtClean="0">
                <a:solidFill>
                  <a:srgbClr val="0000CC"/>
                </a:solidFill>
              </a:rPr>
              <a:t> </a:t>
            </a:r>
            <a:r>
              <a:rPr lang="kk-KZ" sz="2800" b="1" i="1" dirty="0" smtClean="0">
                <a:solidFill>
                  <a:srgbClr val="C00000"/>
                </a:solidFill>
              </a:rPr>
              <a:t>қамалып, 10 жыл айдауға кесіледі. </a:t>
            </a:r>
            <a:endParaRPr lang="ru-RU" sz="2800" b="1" i="1" dirty="0">
              <a:solidFill>
                <a:srgbClr val="C00000"/>
              </a:solidFill>
            </a:endParaRPr>
          </a:p>
        </p:txBody>
      </p:sp>
      <p:sp>
        <p:nvSpPr>
          <p:cNvPr id="5" name="Стрелка вправо с вырезом 4"/>
          <p:cNvSpPr/>
          <p:nvPr/>
        </p:nvSpPr>
        <p:spPr>
          <a:xfrm>
            <a:off x="0" y="2285992"/>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с вырезом 5"/>
          <p:cNvSpPr/>
          <p:nvPr/>
        </p:nvSpPr>
        <p:spPr>
          <a:xfrm>
            <a:off x="0" y="4429132"/>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578" name="Rectangle 2"/>
          <p:cNvSpPr>
            <a:spLocks noChangeArrowheads="1"/>
          </p:cNvSpPr>
          <p:nvPr/>
        </p:nvSpPr>
        <p:spPr bwMode="auto">
          <a:xfrm>
            <a:off x="785786" y="4429132"/>
            <a:ext cx="8143932" cy="1384995"/>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1936</a:t>
            </a:r>
            <a:r>
              <a:rPr kumimoji="0" lang="kk-KZ" sz="2800" b="1" i="1" u="none" strike="noStrike" cap="none" normalizeH="0" baseline="0" dirty="0" smtClean="0">
                <a:ln>
                  <a:noFill/>
                </a:ln>
                <a:solidFill>
                  <a:srgbClr val="FF0000"/>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жылы </a:t>
            </a:r>
            <a:r>
              <a:rPr kumimoji="0" lang="kk-KZ" sz="2800" b="1" i="1" u="none" strike="noStrike" cap="none" normalizeH="0" baseline="0" dirty="0" smtClean="0">
                <a:ln>
                  <a:noFill/>
                </a:ln>
                <a:solidFill>
                  <a:srgbClr val="FF0000"/>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М.Горький </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мен  Е.Пешкованың араласуымен бостандық алып, </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Қазақстанға</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қайтады.</a:t>
            </a:r>
            <a:endParaRPr kumimoji="0" lang="kk-KZ" sz="2800" b="1" i="1" u="none"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p:cTn id="7" dur="500" decel="50000" fill="hold">
                                          <p:stCondLst>
                                            <p:cond delay="0"/>
                                          </p:stCondLst>
                                        </p:cTn>
                                        <p:tgtEl>
                                          <p:spTgt spid="2457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7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77"/>
                                        </p:tgtEl>
                                        <p:attrNameLst>
                                          <p:attrName>ppt_w</p:attrName>
                                        </p:attrNameLst>
                                      </p:cBhvr>
                                      <p:tavLst>
                                        <p:tav tm="0">
                                          <p:val>
                                            <p:strVal val="#ppt_w*.05"/>
                                          </p:val>
                                        </p:tav>
                                        <p:tav tm="100000">
                                          <p:val>
                                            <p:strVal val="#ppt_w"/>
                                          </p:val>
                                        </p:tav>
                                      </p:tavLst>
                                    </p:anim>
                                    <p:anim calcmode="lin" valueType="num">
                                      <p:cBhvr>
                                        <p:cTn id="10" dur="1000" fill="hold"/>
                                        <p:tgtEl>
                                          <p:spTgt spid="2457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7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7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7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7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4578"/>
                                        </p:tgtEl>
                                        <p:attrNameLst>
                                          <p:attrName>style.visibility</p:attrName>
                                        </p:attrNameLst>
                                      </p:cBhvr>
                                      <p:to>
                                        <p:strVal val="visible"/>
                                      </p:to>
                                    </p:set>
                                    <p:animEffect transition="in" filter="checkerboard(across)">
                                      <p:cBhvr>
                                        <p:cTn id="24"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p:bldP spid="4" grpId="0" animBg="1"/>
      <p:bldP spid="245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500042"/>
            <a:ext cx="8215370" cy="1384995"/>
          </a:xfrm>
          <a:prstGeom prst="rect">
            <a:avLst/>
          </a:prstGeom>
          <a:solidFill>
            <a:schemeClr val="accent2">
              <a:lumMod val="20000"/>
              <a:lumOff val="80000"/>
            </a:schemeClr>
          </a:solidFill>
        </p:spPr>
        <p:txBody>
          <a:bodyPr wrap="square">
            <a:spAutoFit/>
          </a:bodyPr>
          <a:lstStyle/>
          <a:p>
            <a:pPr algn="ctr"/>
            <a:r>
              <a:rPr lang="kk-KZ" sz="2800" b="1" i="1" u="sng" dirty="0" smtClean="0">
                <a:solidFill>
                  <a:srgbClr val="FF0000"/>
                </a:solidFill>
              </a:rPr>
              <a:t>1937</a:t>
            </a:r>
            <a:r>
              <a:rPr lang="kk-KZ" sz="2800" b="1" i="1" dirty="0" smtClean="0">
                <a:solidFill>
                  <a:srgbClr val="000099"/>
                </a:solidFill>
              </a:rPr>
              <a:t> жылы наурызда М.Жұмабайұлы </a:t>
            </a:r>
            <a:r>
              <a:rPr lang="kk-KZ" sz="2800" b="1" i="1" u="sng" dirty="0" smtClean="0">
                <a:solidFill>
                  <a:srgbClr val="000099"/>
                </a:solidFill>
              </a:rPr>
              <a:t>Алматыға</a:t>
            </a:r>
            <a:r>
              <a:rPr lang="kk-KZ" sz="2800" b="1" i="1" dirty="0" smtClean="0">
                <a:solidFill>
                  <a:srgbClr val="000099"/>
                </a:solidFill>
              </a:rPr>
              <a:t> келеді.</a:t>
            </a:r>
          </a:p>
          <a:p>
            <a:pPr algn="ctr"/>
            <a:r>
              <a:rPr lang="kk-KZ" sz="2800" b="1" i="1" dirty="0" smtClean="0">
                <a:solidFill>
                  <a:srgbClr val="000099"/>
                </a:solidFill>
              </a:rPr>
              <a:t> Аударма ісімен айналысады.</a:t>
            </a:r>
            <a:endParaRPr lang="ru-RU" sz="2800" b="1" i="1" dirty="0">
              <a:solidFill>
                <a:srgbClr val="000099"/>
              </a:solidFill>
            </a:endParaRPr>
          </a:p>
        </p:txBody>
      </p:sp>
      <p:sp>
        <p:nvSpPr>
          <p:cNvPr id="3" name="Стрелка вправо с вырезом 2"/>
          <p:cNvSpPr/>
          <p:nvPr/>
        </p:nvSpPr>
        <p:spPr>
          <a:xfrm>
            <a:off x="0" y="357166"/>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729" name="Rectangle 1"/>
          <p:cNvSpPr>
            <a:spLocks noChangeArrowheads="1"/>
          </p:cNvSpPr>
          <p:nvPr/>
        </p:nvSpPr>
        <p:spPr bwMode="auto">
          <a:xfrm>
            <a:off x="714348" y="2714620"/>
            <a:ext cx="8215370" cy="954107"/>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9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kk-KZ" sz="900" b="0" i="0" u="none" strike="noStrike" cap="none" normalizeH="0" baseline="0" dirty="0" smtClean="0">
                <a:ln>
                  <a:noFill/>
                </a:ln>
                <a:solidFill>
                  <a:srgbClr val="FF0000"/>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1938</a:t>
            </a:r>
            <a:r>
              <a:rPr kumimoji="0" lang="kk-KZ" sz="2800" b="1" i="1" u="none" strike="noStrike" cap="none" normalizeH="0" baseline="0" dirty="0" smtClean="0">
                <a:ln>
                  <a:noFill/>
                </a:ln>
                <a:solidFill>
                  <a:srgbClr val="000099"/>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жылы қайтадан қамауға алынып,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ату жазасына кесілді.</a:t>
            </a:r>
            <a:endParaRPr kumimoji="0" lang="kk-KZ" sz="2800" b="1" i="1" u="none" strike="noStrike" cap="none" normalizeH="0" baseline="0" dirty="0" smtClean="0">
              <a:ln>
                <a:noFill/>
              </a:ln>
              <a:solidFill>
                <a:srgbClr val="000099"/>
              </a:solidFill>
              <a:effectLst/>
              <a:latin typeface="Arial" pitchFamily="34" charset="0"/>
              <a:cs typeface="Arial" pitchFamily="34" charset="0"/>
            </a:endParaRPr>
          </a:p>
        </p:txBody>
      </p:sp>
      <p:sp>
        <p:nvSpPr>
          <p:cNvPr id="5" name="Стрелка вправо с вырезом 4"/>
          <p:cNvSpPr/>
          <p:nvPr/>
        </p:nvSpPr>
        <p:spPr>
          <a:xfrm>
            <a:off x="0" y="2571744"/>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p:nvPr/>
        </p:nvPicPr>
        <p:blipFill>
          <a:blip r:embed="rId2"/>
          <a:srcRect/>
          <a:stretch>
            <a:fillRect/>
          </a:stretch>
        </p:blipFill>
        <p:spPr bwMode="auto">
          <a:xfrm>
            <a:off x="214282" y="4071942"/>
            <a:ext cx="2857520" cy="2571768"/>
          </a:xfrm>
          <a:prstGeom prst="rect">
            <a:avLst/>
          </a:prstGeom>
          <a:noFill/>
          <a:ln w="9525">
            <a:noFill/>
            <a:miter lim="800000"/>
            <a:headEnd/>
            <a:tailEnd/>
          </a:ln>
        </p:spPr>
      </p:pic>
      <p:pic>
        <p:nvPicPr>
          <p:cNvPr id="8" name="Рисунок 7"/>
          <p:cNvPicPr/>
          <p:nvPr/>
        </p:nvPicPr>
        <p:blipFill>
          <a:blip r:embed="rId2"/>
          <a:srcRect/>
          <a:stretch>
            <a:fillRect/>
          </a:stretch>
        </p:blipFill>
        <p:spPr bwMode="auto">
          <a:xfrm rot="16200000">
            <a:off x="6072199" y="3786187"/>
            <a:ext cx="2714646" cy="300039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3729"/>
                                        </p:tgtEl>
                                        <p:attrNameLst>
                                          <p:attrName>style.visibility</p:attrName>
                                        </p:attrNameLst>
                                      </p:cBhvr>
                                      <p:to>
                                        <p:strVal val="visible"/>
                                      </p:to>
                                    </p:set>
                                    <p:anim calcmode="lin" valueType="num">
                                      <p:cBhvr>
                                        <p:cTn id="16" dur="500" fill="hold"/>
                                        <p:tgtEl>
                                          <p:spTgt spid="7372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3729"/>
                                        </p:tgtEl>
                                        <p:attrNameLst>
                                          <p:attrName>ppt_y</p:attrName>
                                        </p:attrNameLst>
                                      </p:cBhvr>
                                      <p:tavLst>
                                        <p:tav tm="0">
                                          <p:val>
                                            <p:strVal val="#ppt_y"/>
                                          </p:val>
                                        </p:tav>
                                        <p:tav tm="100000">
                                          <p:val>
                                            <p:strVal val="#ppt_y"/>
                                          </p:val>
                                        </p:tav>
                                      </p:tavLst>
                                    </p:anim>
                                    <p:anim calcmode="lin" valueType="num">
                                      <p:cBhvr>
                                        <p:cTn id="18" dur="500" fill="hold"/>
                                        <p:tgtEl>
                                          <p:spTgt spid="7372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372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3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37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bai.kz/sites/default/files/ank-madjan1_0.jpg"/>
          <p:cNvPicPr/>
          <p:nvPr/>
        </p:nvPicPr>
        <p:blipFill>
          <a:blip r:embed="rId2"/>
          <a:srcRect/>
          <a:stretch>
            <a:fillRect/>
          </a:stretch>
        </p:blipFill>
        <p:spPr bwMode="auto">
          <a:xfrm>
            <a:off x="142844" y="1285860"/>
            <a:ext cx="4387850" cy="5392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Рисунок 2" descr="http://abai.kz/sites/default/files/ank-madjan2.jpg"/>
          <p:cNvPicPr/>
          <p:nvPr/>
        </p:nvPicPr>
        <p:blipFill>
          <a:blip r:embed="rId3">
            <a:grayscl/>
          </a:blip>
          <a:srcRect/>
          <a:stretch>
            <a:fillRect/>
          </a:stretch>
        </p:blipFill>
        <p:spPr bwMode="auto">
          <a:xfrm>
            <a:off x="4643438" y="1285860"/>
            <a:ext cx="4286280" cy="5390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714348" y="142852"/>
            <a:ext cx="828680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k-KZ" sz="2800" b="1" i="1" dirty="0" smtClean="0">
                <a:ln w="12700">
                  <a:noFill/>
                  <a:prstDash val="solid"/>
                </a:ln>
                <a:solidFill>
                  <a:srgbClr val="0000CC"/>
                </a:solidFill>
                <a:effectLst>
                  <a:outerShdw blurRad="41275" dist="20320" dir="1800000" algn="tl" rotWithShape="0">
                    <a:srgbClr val="000000">
                      <a:alpha val="40000"/>
                    </a:srgbClr>
                  </a:outerShdw>
                </a:effectLst>
              </a:rPr>
              <a:t>1937 жылы 30 желтоқсанда Мағжанды түрмеге әкелген бойда толтырылған </a:t>
            </a:r>
            <a:r>
              <a:rPr lang="kk-KZ" sz="2800" b="1" i="1" dirty="0" smtClean="0">
                <a:ln w="12700">
                  <a:noFill/>
                  <a:prstDash val="solid"/>
                </a:ln>
                <a:solidFill>
                  <a:srgbClr val="FF0000"/>
                </a:solidFill>
                <a:effectLst>
                  <a:outerShdw blurRad="41275" dist="20320" dir="1800000" algn="tl" rotWithShape="0">
                    <a:srgbClr val="000000">
                      <a:alpha val="40000"/>
                    </a:srgbClr>
                  </a:outerShdw>
                </a:effectLst>
              </a:rPr>
              <a:t>“Тұтқын парағы”</a:t>
            </a:r>
            <a:endParaRPr lang="ru-RU" sz="2800" b="1" i="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5" name="Стрелка вправо с вырезом 4"/>
          <p:cNvSpPr/>
          <p:nvPr/>
        </p:nvSpPr>
        <p:spPr>
          <a:xfrm>
            <a:off x="0" y="357166"/>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1" dur="1000" fill="hold"/>
                                        <p:tgtEl>
                                          <p:spTgt spid="3"/>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bai.kz/sites/default/files/isp-prigovora-madjan3.jpg"/>
          <p:cNvPicPr/>
          <p:nvPr/>
        </p:nvPicPr>
        <p:blipFill>
          <a:blip r:embed="rId2">
            <a:grayscl/>
          </a:blip>
          <a:srcRect/>
          <a:stretch>
            <a:fillRect/>
          </a:stretch>
        </p:blipFill>
        <p:spPr bwMode="auto">
          <a:xfrm>
            <a:off x="142844" y="1643050"/>
            <a:ext cx="8858312" cy="5072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785786" y="142852"/>
            <a:ext cx="8143932" cy="1384995"/>
          </a:xfrm>
          <a:prstGeom prst="rect">
            <a:avLst/>
          </a:prstGeom>
          <a:solidFill>
            <a:srgbClr val="FFFF00"/>
          </a:solidFill>
        </p:spPr>
        <p:txBody>
          <a:bodyPr wrap="square" rtlCol="0">
            <a:spAutoFit/>
          </a:bodyPr>
          <a:lstStyle/>
          <a:p>
            <a:pPr algn="ctr"/>
            <a:r>
              <a:rPr lang="kk-KZ" sz="2800" b="1" i="1" dirty="0" smtClean="0">
                <a:solidFill>
                  <a:srgbClr val="002060"/>
                </a:solidFill>
              </a:rPr>
              <a:t>1938 жылғы 11 ақпан күнгі</a:t>
            </a:r>
          </a:p>
          <a:p>
            <a:pPr algn="ctr"/>
            <a:r>
              <a:rPr lang="kk-KZ" sz="2800" b="1" i="1" dirty="0" smtClean="0">
                <a:solidFill>
                  <a:srgbClr val="002060"/>
                </a:solidFill>
              </a:rPr>
              <a:t> Мағжан Жұмабаевты ату жөніндегі</a:t>
            </a:r>
          </a:p>
          <a:p>
            <a:pPr algn="ctr"/>
            <a:r>
              <a:rPr lang="kk-KZ" sz="2800" b="1" i="1" dirty="0" smtClean="0">
                <a:solidFill>
                  <a:srgbClr val="002060"/>
                </a:solidFill>
              </a:rPr>
              <a:t> 19 наурыз күні жүзеге асырылуы туралы шешім</a:t>
            </a:r>
            <a:endParaRPr lang="ru-RU" sz="2800" b="1" i="1" dirty="0">
              <a:solidFill>
                <a:srgbClr val="002060"/>
              </a:solidFill>
            </a:endParaRPr>
          </a:p>
        </p:txBody>
      </p:sp>
      <p:sp>
        <p:nvSpPr>
          <p:cNvPr id="4" name="Стрелка вправо с вырезом 3"/>
          <p:cNvSpPr/>
          <p:nvPr/>
        </p:nvSpPr>
        <p:spPr>
          <a:xfrm>
            <a:off x="0" y="357166"/>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abai.kz/sites/default/files/spravka-madjan4.jpg"/>
          <p:cNvPicPr/>
          <p:nvPr/>
        </p:nvPicPr>
        <p:blipFill>
          <a:blip r:embed="rId2">
            <a:grayscl/>
          </a:blip>
          <a:srcRect/>
          <a:stretch>
            <a:fillRect/>
          </a:stretch>
        </p:blipFill>
        <p:spPr bwMode="auto">
          <a:xfrm>
            <a:off x="142844" y="1857364"/>
            <a:ext cx="8786875" cy="4857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785786" y="142853"/>
            <a:ext cx="8143932"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kk-KZ" sz="2800" b="1" i="1" dirty="0" smtClean="0">
                <a:solidFill>
                  <a:srgbClr val="002060"/>
                </a:solidFill>
              </a:rPr>
              <a:t>1960 жылғы 13 шілдедегі Мағжан Жұмабаев жөніндегі 1938 жылғы 11 ақпандағы үкімнің бұзылуы, ақынның ақталуы туралы анықтама</a:t>
            </a:r>
            <a:endParaRPr lang="ru-RU" sz="2800" b="1" i="1" dirty="0">
              <a:solidFill>
                <a:srgbClr val="002060"/>
              </a:solidFill>
            </a:endParaRPr>
          </a:p>
        </p:txBody>
      </p:sp>
      <p:sp>
        <p:nvSpPr>
          <p:cNvPr id="4" name="Стрелка вправо с вырезом 3"/>
          <p:cNvSpPr/>
          <p:nvPr/>
        </p:nvSpPr>
        <p:spPr>
          <a:xfrm>
            <a:off x="0" y="357166"/>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ppt_x</p:attrName>
                                        </p:attrNameLst>
                                      </p:cBhvr>
                                      <p:tavLst>
                                        <p:tav tm="0">
                                          <p:val>
                                            <p:strVal val="#ppt_x-.2"/>
                                          </p:val>
                                        </p:tav>
                                        <p:tav tm="100000">
                                          <p:val>
                                            <p:strVal val="#ppt_x"/>
                                          </p:val>
                                        </p:tav>
                                      </p:tavLst>
                                    </p:anim>
                                    <p:anim calcmode="lin" valueType="num">
                                      <p:cBhvr>
                                        <p:cTn id="1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7" name="Рисунок 6" descr="j0104458"/>
          <p:cNvPicPr/>
          <p:nvPr/>
        </p:nvPicPr>
        <p:blipFill>
          <a:blip r:embed="rId2"/>
          <a:srcRect/>
          <a:stretch>
            <a:fillRect/>
          </a:stretch>
        </p:blipFill>
        <p:spPr bwMode="auto">
          <a:xfrm>
            <a:off x="0" y="-142900"/>
            <a:ext cx="9144000" cy="7000901"/>
          </a:xfrm>
          <a:prstGeom prst="rect">
            <a:avLst/>
          </a:prstGeom>
          <a:noFill/>
          <a:ln w="9525">
            <a:noFill/>
            <a:miter lim="800000"/>
            <a:headEnd/>
            <a:tailEnd/>
          </a:ln>
          <a:effectLst/>
        </p:spPr>
      </p:pic>
      <p:sp>
        <p:nvSpPr>
          <p:cNvPr id="8" name="Прямоугольник 7"/>
          <p:cNvSpPr/>
          <p:nvPr/>
        </p:nvSpPr>
        <p:spPr>
          <a:xfrm>
            <a:off x="785786" y="394692"/>
            <a:ext cx="7572428" cy="6186309"/>
          </a:xfrm>
          <a:prstGeom prst="rect">
            <a:avLst/>
          </a:prstGeom>
        </p:spPr>
        <p:txBody>
          <a:bodyPr wrap="square">
            <a:spAutoFit/>
          </a:bodyPr>
          <a:lstStyle/>
          <a:p>
            <a:pPr lvl="0" fontAlgn="base">
              <a:spcBef>
                <a:spcPct val="0"/>
              </a:spcBef>
              <a:spcAft>
                <a:spcPct val="0"/>
              </a:spcAft>
            </a:pPr>
            <a:r>
              <a:rPr lang="kk-KZ" sz="3600" b="1" i="1" dirty="0" smtClean="0">
                <a:solidFill>
                  <a:srgbClr val="0000CC"/>
                </a:solidFill>
                <a:effectLst>
                  <a:glow rad="228600">
                    <a:schemeClr val="accent5">
                      <a:satMod val="175000"/>
                      <a:alpha val="40000"/>
                    </a:schemeClr>
                  </a:glow>
                </a:effectLst>
                <a:latin typeface="Constantia" pitchFamily="18" charset="0"/>
                <a:ea typeface="Times New Roman" pitchFamily="18" charset="0"/>
                <a:cs typeface="Times New Roman" pitchFamily="18" charset="0"/>
              </a:rPr>
              <a:t>     </a:t>
            </a:r>
          </a:p>
          <a:p>
            <a:pPr lvl="0" fontAlgn="base">
              <a:spcBef>
                <a:spcPct val="0"/>
              </a:spcBef>
              <a:spcAft>
                <a:spcPct val="0"/>
              </a:spcAft>
            </a:pPr>
            <a:r>
              <a:rPr lang="kk-KZ" sz="3600" b="1" i="1" dirty="0" smtClean="0">
                <a:solidFill>
                  <a:srgbClr val="7030A0"/>
                </a:solidFill>
                <a:effectLst>
                  <a:glow rad="228600">
                    <a:schemeClr val="accent5">
                      <a:satMod val="175000"/>
                      <a:alpha val="40000"/>
                    </a:schemeClr>
                  </a:glow>
                </a:effectLst>
                <a:latin typeface="Constantia" pitchFamily="18" charset="0"/>
                <a:ea typeface="Times New Roman" pitchFamily="18" charset="0"/>
                <a:cs typeface="Times New Roman" pitchFamily="18" charset="0"/>
              </a:rPr>
              <a:t>     </a:t>
            </a:r>
            <a:r>
              <a:rPr lang="kk-KZ" sz="3600" b="1" i="1" dirty="0" smtClean="0">
                <a:solidFill>
                  <a:srgbClr val="7030A0"/>
                </a:solidFill>
                <a:effectLst>
                  <a:glow rad="228600">
                    <a:schemeClr val="accent3">
                      <a:satMod val="175000"/>
                      <a:alpha val="40000"/>
                    </a:schemeClr>
                  </a:glow>
                </a:effectLst>
                <a:latin typeface="Constantia" pitchFamily="18" charset="0"/>
                <a:ea typeface="Times New Roman" pitchFamily="18" charset="0"/>
                <a:cs typeface="Times New Roman" pitchFamily="18" charset="0"/>
              </a:rPr>
              <a:t>Не көрсемде алаш үшін </a:t>
            </a:r>
          </a:p>
          <a:p>
            <a:pPr lvl="0" fontAlgn="base">
              <a:spcBef>
                <a:spcPct val="0"/>
              </a:spcBef>
              <a:spcAft>
                <a:spcPct val="0"/>
              </a:spcAft>
            </a:pPr>
            <a:r>
              <a:rPr lang="kk-KZ" sz="3600" b="1" i="1" dirty="0" smtClean="0">
                <a:solidFill>
                  <a:srgbClr val="7030A0"/>
                </a:solidFill>
                <a:effectLst>
                  <a:glow rad="228600">
                    <a:schemeClr val="accent3">
                      <a:satMod val="175000"/>
                      <a:alpha val="40000"/>
                    </a:schemeClr>
                  </a:glow>
                </a:effectLst>
                <a:latin typeface="Constantia" pitchFamily="18" charset="0"/>
                <a:ea typeface="Times New Roman" pitchFamily="18" charset="0"/>
                <a:cs typeface="Times New Roman" pitchFamily="18" charset="0"/>
              </a:rPr>
              <a:t>                                              көргенмін,</a:t>
            </a:r>
            <a:endParaRPr lang="ru-RU" sz="3600" i="1" dirty="0" smtClean="0">
              <a:solidFill>
                <a:srgbClr val="7030A0"/>
              </a:solidFill>
              <a:effectLst>
                <a:glow rad="228600">
                  <a:schemeClr val="accent3">
                    <a:satMod val="175000"/>
                    <a:alpha val="40000"/>
                  </a:schemeClr>
                </a:glow>
              </a:effectLst>
              <a:latin typeface="Constantia" pitchFamily="18" charset="0"/>
              <a:cs typeface="Arial" pitchFamily="34" charset="0"/>
            </a:endParaRPr>
          </a:p>
          <a:p>
            <a:pPr lvl="0" eaLnBrk="0" fontAlgn="base" hangingPunct="0">
              <a:spcBef>
                <a:spcPct val="0"/>
              </a:spcBef>
              <a:spcAft>
                <a:spcPct val="0"/>
              </a:spcAft>
            </a:pPr>
            <a:r>
              <a:rPr lang="kk-KZ" sz="3600" b="1" i="1" dirty="0" smtClean="0">
                <a:solidFill>
                  <a:srgbClr val="7030A0"/>
                </a:solidFill>
                <a:effectLst>
                  <a:glow rad="228600">
                    <a:schemeClr val="accent3">
                      <a:satMod val="175000"/>
                      <a:alpha val="40000"/>
                    </a:schemeClr>
                  </a:glow>
                </a:effectLst>
                <a:latin typeface="Constantia" pitchFamily="18" charset="0"/>
                <a:ea typeface="Times New Roman" pitchFamily="18" charset="0"/>
                <a:cs typeface="Times New Roman" pitchFamily="18" charset="0"/>
              </a:rPr>
              <a:t>    Маған атақ ұлтым үшін </a:t>
            </a:r>
          </a:p>
          <a:p>
            <a:pPr lvl="0" eaLnBrk="0" fontAlgn="base" hangingPunct="0">
              <a:spcBef>
                <a:spcPct val="0"/>
              </a:spcBef>
              <a:spcAft>
                <a:spcPct val="0"/>
              </a:spcAft>
            </a:pPr>
            <a:r>
              <a:rPr lang="kk-KZ" sz="3600" b="1" i="1" dirty="0" smtClean="0">
                <a:solidFill>
                  <a:srgbClr val="7030A0"/>
                </a:solidFill>
                <a:effectLst>
                  <a:glow rad="228600">
                    <a:schemeClr val="accent3">
                      <a:satMod val="175000"/>
                      <a:alpha val="40000"/>
                    </a:schemeClr>
                  </a:glow>
                </a:effectLst>
                <a:latin typeface="Constantia" pitchFamily="18" charset="0"/>
                <a:ea typeface="Times New Roman" pitchFamily="18" charset="0"/>
                <a:cs typeface="Times New Roman" pitchFamily="18" charset="0"/>
              </a:rPr>
              <a:t>                                                    өлгенім.</a:t>
            </a:r>
            <a:r>
              <a:rPr lang="ru-RU" sz="3600" i="1" dirty="0" smtClean="0">
                <a:solidFill>
                  <a:srgbClr val="7030A0"/>
                </a:solidFill>
                <a:effectLst>
                  <a:glow rad="228600">
                    <a:schemeClr val="accent3">
                      <a:satMod val="175000"/>
                      <a:alpha val="40000"/>
                    </a:schemeClr>
                  </a:glow>
                </a:effectLst>
                <a:latin typeface="Constantia" pitchFamily="18" charset="0"/>
                <a:ea typeface="Times New Roman" pitchFamily="18" charset="0"/>
                <a:cs typeface="Arial" pitchFamily="34" charset="0"/>
              </a:rPr>
              <a:t>    </a:t>
            </a:r>
          </a:p>
          <a:p>
            <a:pPr lvl="0" eaLnBrk="0" fontAlgn="base" hangingPunct="0">
              <a:spcBef>
                <a:spcPct val="0"/>
              </a:spcBef>
              <a:spcAft>
                <a:spcPct val="0"/>
              </a:spcAft>
            </a:pPr>
            <a:r>
              <a:rPr lang="kk-KZ" sz="3600" b="1" i="1" dirty="0" smtClean="0">
                <a:solidFill>
                  <a:srgbClr val="7030A0"/>
                </a:solidFill>
                <a:effectLst>
                  <a:glow rad="228600">
                    <a:schemeClr val="accent3">
                      <a:satMod val="175000"/>
                      <a:alpha val="40000"/>
                    </a:schemeClr>
                  </a:glow>
                </a:effectLst>
                <a:latin typeface="Constantia" pitchFamily="18" charset="0"/>
                <a:ea typeface="Times New Roman" pitchFamily="18" charset="0"/>
                <a:cs typeface="Times New Roman" pitchFamily="18" charset="0"/>
              </a:rPr>
              <a:t>    Мен өлсем де, алаш өлмес, </a:t>
            </a:r>
          </a:p>
          <a:p>
            <a:pPr lvl="0" eaLnBrk="0" fontAlgn="base" hangingPunct="0">
              <a:spcBef>
                <a:spcPct val="0"/>
              </a:spcBef>
              <a:spcAft>
                <a:spcPct val="0"/>
              </a:spcAft>
            </a:pPr>
            <a:r>
              <a:rPr lang="kk-KZ" sz="3600" b="1" i="1" dirty="0" smtClean="0">
                <a:solidFill>
                  <a:srgbClr val="7030A0"/>
                </a:solidFill>
                <a:effectLst>
                  <a:glow rad="228600">
                    <a:schemeClr val="accent3">
                      <a:satMod val="175000"/>
                      <a:alpha val="40000"/>
                    </a:schemeClr>
                  </a:glow>
                </a:effectLst>
                <a:latin typeface="Constantia" pitchFamily="18" charset="0"/>
                <a:ea typeface="Times New Roman" pitchFamily="18" charset="0"/>
                <a:cs typeface="Times New Roman" pitchFamily="18" charset="0"/>
              </a:rPr>
              <a:t>                                                 көркейер,</a:t>
            </a:r>
            <a:endParaRPr lang="ru-RU" sz="3600" i="1" dirty="0" smtClean="0">
              <a:solidFill>
                <a:srgbClr val="7030A0"/>
              </a:solidFill>
              <a:effectLst>
                <a:glow rad="228600">
                  <a:schemeClr val="accent3">
                    <a:satMod val="175000"/>
                    <a:alpha val="40000"/>
                  </a:schemeClr>
                </a:glow>
              </a:effectLst>
              <a:latin typeface="Constantia" pitchFamily="18" charset="0"/>
              <a:cs typeface="Arial" pitchFamily="34" charset="0"/>
            </a:endParaRPr>
          </a:p>
          <a:p>
            <a:pPr lvl="0" eaLnBrk="0" fontAlgn="base" hangingPunct="0">
              <a:spcBef>
                <a:spcPct val="0"/>
              </a:spcBef>
              <a:spcAft>
                <a:spcPct val="0"/>
              </a:spcAft>
            </a:pPr>
            <a:r>
              <a:rPr lang="kk-KZ" sz="3600" b="1" i="1" dirty="0" smtClean="0">
                <a:solidFill>
                  <a:srgbClr val="7030A0"/>
                </a:solidFill>
                <a:effectLst>
                  <a:glow rad="228600">
                    <a:schemeClr val="accent3">
                      <a:satMod val="175000"/>
                      <a:alpha val="40000"/>
                    </a:schemeClr>
                  </a:glow>
                </a:effectLst>
                <a:latin typeface="Constantia" pitchFamily="18" charset="0"/>
                <a:ea typeface="Times New Roman" pitchFamily="18" charset="0"/>
                <a:cs typeface="Times New Roman" pitchFamily="18" charset="0"/>
              </a:rPr>
              <a:t>    Істей берсін қолдарынан </a:t>
            </a:r>
          </a:p>
          <a:p>
            <a:pPr lvl="0" eaLnBrk="0" fontAlgn="base" hangingPunct="0">
              <a:spcBef>
                <a:spcPct val="0"/>
              </a:spcBef>
              <a:spcAft>
                <a:spcPct val="0"/>
              </a:spcAft>
            </a:pPr>
            <a:r>
              <a:rPr lang="kk-KZ" sz="3600" b="1" i="1" dirty="0" smtClean="0">
                <a:solidFill>
                  <a:srgbClr val="7030A0"/>
                </a:solidFill>
                <a:effectLst>
                  <a:glow rad="228600">
                    <a:schemeClr val="accent3">
                      <a:satMod val="175000"/>
                      <a:alpha val="40000"/>
                    </a:schemeClr>
                  </a:glow>
                </a:effectLst>
                <a:latin typeface="Constantia" pitchFamily="18" charset="0"/>
                <a:ea typeface="Times New Roman" pitchFamily="18" charset="0"/>
                <a:cs typeface="Times New Roman" pitchFamily="18" charset="0"/>
              </a:rPr>
              <a:t>                                                  келгенін.</a:t>
            </a:r>
          </a:p>
          <a:p>
            <a:pPr lvl="0" eaLnBrk="0" fontAlgn="base" hangingPunct="0">
              <a:spcBef>
                <a:spcPct val="0"/>
              </a:spcBef>
              <a:spcAft>
                <a:spcPct val="0"/>
              </a:spcAft>
            </a:pPr>
            <a:r>
              <a:rPr lang="kk-KZ" sz="3600" b="1" i="1" dirty="0" smtClean="0">
                <a:solidFill>
                  <a:srgbClr val="7030A0"/>
                </a:solidFill>
                <a:effectLst>
                  <a:glow rad="228600">
                    <a:schemeClr val="accent3">
                      <a:satMod val="175000"/>
                      <a:alpha val="40000"/>
                    </a:schemeClr>
                  </a:glow>
                </a:effectLst>
                <a:latin typeface="Calibri" pitchFamily="34" charset="0"/>
                <a:ea typeface="Times New Roman" pitchFamily="18" charset="0"/>
                <a:cs typeface="Times New Roman" pitchFamily="18" charset="0"/>
              </a:rPr>
              <a:t>                                            </a:t>
            </a:r>
          </a:p>
          <a:p>
            <a:pPr lvl="0" eaLnBrk="0" fontAlgn="base" hangingPunct="0">
              <a:spcBef>
                <a:spcPct val="0"/>
              </a:spcBef>
              <a:spcAft>
                <a:spcPct val="0"/>
              </a:spcAft>
            </a:pPr>
            <a:r>
              <a:rPr lang="kk-KZ" sz="3600" b="1" i="1" dirty="0" smtClean="0">
                <a:solidFill>
                  <a:srgbClr val="7030A0"/>
                </a:solidFill>
                <a:effectLst>
                  <a:glow rad="228600">
                    <a:schemeClr val="accent5">
                      <a:satMod val="175000"/>
                      <a:alpha val="40000"/>
                    </a:schemeClr>
                  </a:glow>
                </a:effectLst>
                <a:latin typeface="Calibri" pitchFamily="34" charset="0"/>
                <a:ea typeface="Times New Roman" pitchFamily="18" charset="0"/>
                <a:cs typeface="Times New Roman" pitchFamily="18" charset="0"/>
              </a:rPr>
              <a:t>                                         </a:t>
            </a:r>
            <a:r>
              <a:rPr lang="kk-KZ" sz="3600" b="1" i="1" dirty="0" smtClean="0">
                <a:solidFill>
                  <a:srgbClr val="7030A0"/>
                </a:solidFill>
                <a:effectLst>
                  <a:glow rad="228600">
                    <a:schemeClr val="accent4">
                      <a:satMod val="175000"/>
                      <a:alpha val="40000"/>
                    </a:schemeClr>
                  </a:glow>
                </a:effectLst>
                <a:latin typeface="Calibri" pitchFamily="34" charset="0"/>
                <a:ea typeface="Times New Roman" pitchFamily="18" charset="0"/>
                <a:cs typeface="Times New Roman" pitchFamily="18" charset="0"/>
              </a:rPr>
              <a:t>М.Жұмабаев</a:t>
            </a:r>
          </a:p>
        </p:txBody>
      </p:sp>
      <p:pic>
        <p:nvPicPr>
          <p:cNvPr id="9" name="Рисунок 8" descr="0042"/>
          <p:cNvPicPr/>
          <p:nvPr/>
        </p:nvPicPr>
        <p:blipFill>
          <a:blip r:embed="rId3"/>
          <a:srcRect/>
          <a:stretch>
            <a:fillRect/>
          </a:stretch>
        </p:blipFill>
        <p:spPr bwMode="auto">
          <a:xfrm rot="20682768">
            <a:off x="741973" y="5158119"/>
            <a:ext cx="971560" cy="133984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1FEE4F0A"/>
          <p:cNvPicPr>
            <a:picLocks noChangeAspect="1" noChangeArrowheads="1"/>
          </p:cNvPicPr>
          <p:nvPr/>
        </p:nvPicPr>
        <p:blipFill>
          <a:blip r:embed="rId2">
            <a:lum bright="20000" contrast="-40000"/>
          </a:blip>
          <a:srcRect l="8974" t="35826" r="35043" b="17757"/>
          <a:stretch>
            <a:fillRect/>
          </a:stretch>
        </p:blipFill>
        <p:spPr bwMode="auto">
          <a:xfrm>
            <a:off x="714348" y="142852"/>
            <a:ext cx="4786346" cy="6429420"/>
          </a:xfrm>
          <a:prstGeom prst="roundRect">
            <a:avLst>
              <a:gd name="adj" fmla="val 16667"/>
            </a:avLst>
          </a:prstGeom>
          <a:ln w="57150">
            <a:solidFill>
              <a:srgbClr val="66FF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5715008" y="1571612"/>
            <a:ext cx="3276032" cy="415498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kk-KZ" sz="4400" i="1" dirty="0" smtClean="0">
                <a:solidFill>
                  <a:srgbClr val="FF0000"/>
                </a:solidFill>
              </a:rPr>
              <a:t>Мағжанның </a:t>
            </a:r>
          </a:p>
          <a:p>
            <a:pPr algn="ctr"/>
            <a:r>
              <a:rPr lang="kk-KZ" sz="4400" i="1" dirty="0" smtClean="0">
                <a:solidFill>
                  <a:srgbClr val="FF0000"/>
                </a:solidFill>
              </a:rPr>
              <a:t>Жұбайы</a:t>
            </a:r>
          </a:p>
          <a:p>
            <a:pPr algn="ctr"/>
            <a:r>
              <a:rPr lang="kk-KZ" sz="4400" i="1" dirty="0" smtClean="0">
                <a:solidFill>
                  <a:srgbClr val="FF0000"/>
                </a:solidFill>
              </a:rPr>
              <a:t> Зылиха </a:t>
            </a:r>
          </a:p>
          <a:p>
            <a:pPr algn="ctr"/>
            <a:r>
              <a:rPr lang="kk-KZ" sz="4400" i="1" dirty="0" smtClean="0">
                <a:solidFill>
                  <a:srgbClr val="FF0000"/>
                </a:solidFill>
              </a:rPr>
              <a:t>мен</a:t>
            </a:r>
          </a:p>
          <a:p>
            <a:pPr algn="ctr"/>
            <a:r>
              <a:rPr lang="kk-KZ" sz="4400" i="1" dirty="0" smtClean="0">
                <a:solidFill>
                  <a:srgbClr val="FF0000"/>
                </a:solidFill>
              </a:rPr>
              <a:t> немересі </a:t>
            </a:r>
          </a:p>
          <a:p>
            <a:pPr algn="ctr"/>
            <a:r>
              <a:rPr lang="kk-KZ" sz="4400" i="1" dirty="0" smtClean="0">
                <a:solidFill>
                  <a:srgbClr val="FF0000"/>
                </a:solidFill>
              </a:rPr>
              <a:t>Ұлжан</a:t>
            </a:r>
            <a:endParaRPr lang="ru-RU" sz="4400" i="1" dirty="0">
              <a:solidFill>
                <a:srgbClr val="FF0000"/>
              </a:solidFill>
            </a:endParaRPr>
          </a:p>
        </p:txBody>
      </p:sp>
      <p:pic>
        <p:nvPicPr>
          <p:cNvPr id="4" name="Picture 35" descr="71624275[1]"/>
          <p:cNvPicPr>
            <a:picLocks noChangeAspect="1" noChangeArrowheads="1" noCrop="1"/>
          </p:cNvPicPr>
          <p:nvPr/>
        </p:nvPicPr>
        <p:blipFill>
          <a:blip r:embed="rId3" cstate="print"/>
          <a:srcRect/>
          <a:stretch>
            <a:fillRect/>
          </a:stretch>
        </p:blipFill>
        <p:spPr bwMode="auto">
          <a:xfrm rot="14378738" flipH="1" flipV="1">
            <a:off x="7672171" y="-24637"/>
            <a:ext cx="1523001" cy="1601008"/>
          </a:xfrm>
          <a:prstGeom prst="rect">
            <a:avLst/>
          </a:prstGeom>
          <a:noFill/>
          <a:ln w="9525">
            <a:noFill/>
            <a:miter lim="800000"/>
            <a:headEnd/>
            <a:tailEnd/>
          </a:ln>
        </p:spPr>
      </p:pic>
      <p:pic>
        <p:nvPicPr>
          <p:cNvPr id="5" name="Picture 35" descr="71624275[1]"/>
          <p:cNvPicPr>
            <a:picLocks noChangeAspect="1" noChangeArrowheads="1" noCrop="1"/>
          </p:cNvPicPr>
          <p:nvPr/>
        </p:nvPicPr>
        <p:blipFill>
          <a:blip r:embed="rId3" cstate="print"/>
          <a:srcRect/>
          <a:stretch>
            <a:fillRect/>
          </a:stretch>
        </p:blipFill>
        <p:spPr bwMode="auto">
          <a:xfrm rot="1662960">
            <a:off x="73092" y="5261220"/>
            <a:ext cx="1536386" cy="1615079"/>
          </a:xfrm>
          <a:prstGeom prst="rect">
            <a:avLst/>
          </a:prstGeom>
          <a:noFill/>
          <a:ln w="9525">
            <a:noFill/>
            <a:miter lim="800000"/>
            <a:headEnd/>
            <a:tailEnd/>
          </a:ln>
        </p:spPr>
      </p:pic>
      <p:sp>
        <p:nvSpPr>
          <p:cNvPr id="6" name="Стрелка вправо с вырезом 5"/>
          <p:cNvSpPr/>
          <p:nvPr/>
        </p:nvSpPr>
        <p:spPr>
          <a:xfrm>
            <a:off x="0" y="357166"/>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upload.wikimedia.org/wikipedia/commons/thumb/f/f1/Stamp_of_Kazakhstan_kz012st.jpg/250px-Stamp_of_Kazakhstan_kz012st.jpg">
            <a:hlinkClick r:id="rId2"/>
          </p:cNvPr>
          <p:cNvPicPr/>
          <p:nvPr/>
        </p:nvPicPr>
        <p:blipFill>
          <a:blip r:embed="rId3"/>
          <a:srcRect/>
          <a:stretch>
            <a:fillRect/>
          </a:stretch>
        </p:blipFill>
        <p:spPr bwMode="auto">
          <a:xfrm>
            <a:off x="928662" y="2143116"/>
            <a:ext cx="7358114" cy="4071966"/>
          </a:xfrm>
          <a:prstGeom prst="rect">
            <a:avLst/>
          </a:prstGeom>
          <a:ln>
            <a:noFill/>
          </a:ln>
          <a:effectLst>
            <a:softEdge rad="112500"/>
          </a:effectLst>
        </p:spPr>
      </p:pic>
      <p:sp>
        <p:nvSpPr>
          <p:cNvPr id="21505" name="Rectangle 1"/>
          <p:cNvSpPr>
            <a:spLocks noChangeArrowheads="1"/>
          </p:cNvSpPr>
          <p:nvPr/>
        </p:nvSpPr>
        <p:spPr bwMode="auto">
          <a:xfrm>
            <a:off x="785786" y="214290"/>
            <a:ext cx="8143932" cy="1692771"/>
          </a:xfrm>
          <a:prstGeom prst="rect">
            <a:avLst/>
          </a:prstGeom>
          <a:blipFill>
            <a:blip r:embed="rId4"/>
            <a:tile tx="0" ty="0" sx="100000" sy="100000" flip="none" algn="tl"/>
          </a:blip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     </a:t>
            </a:r>
            <a:r>
              <a:rPr kumimoji="0" lang="kk-KZ" sz="3600" b="1"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Мағжан Жұмабайұлының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1"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құрметіне почта маркасы</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2400" b="0" i="0" u="none" strike="noStrike" cap="none" normalizeH="0" baseline="0" dirty="0" smtClean="0">
              <a:ln>
                <a:noFill/>
              </a:ln>
              <a:solidFill>
                <a:schemeClr val="tx1"/>
              </a:solidFill>
              <a:effectLst/>
              <a:latin typeface="Segoe Print" pitchFamily="2" charset="0"/>
              <a:cs typeface="Arial" pitchFamily="34" charset="0"/>
            </a:endParaRPr>
          </a:p>
        </p:txBody>
      </p:sp>
      <p:pic>
        <p:nvPicPr>
          <p:cNvPr id="6" name="Picture 9" descr="042">
            <a:hlinkClick r:id="rId5" action="ppaction://hlinksldjump"/>
          </p:cNvPr>
          <p:cNvPicPr>
            <a:picLocks noChangeAspect="1" noChangeArrowheads="1" noCrop="1"/>
          </p:cNvPicPr>
          <p:nvPr/>
        </p:nvPicPr>
        <p:blipFill>
          <a:blip r:embed="rId6"/>
          <a:srcRect/>
          <a:stretch>
            <a:fillRect/>
          </a:stretch>
        </p:blipFill>
        <p:spPr bwMode="auto">
          <a:xfrm rot="5400000">
            <a:off x="6806432" y="3909212"/>
            <a:ext cx="3352800" cy="534988"/>
          </a:xfrm>
          <a:prstGeom prst="rect">
            <a:avLst/>
          </a:prstGeom>
          <a:noFill/>
          <a:ln w="9525">
            <a:noFill/>
            <a:miter lim="800000"/>
            <a:headEnd/>
            <a:tailEnd/>
          </a:ln>
        </p:spPr>
      </p:pic>
      <p:pic>
        <p:nvPicPr>
          <p:cNvPr id="7" name="Picture 9" descr="042">
            <a:hlinkClick r:id="rId5" action="ppaction://hlinksldjump"/>
          </p:cNvPr>
          <p:cNvPicPr>
            <a:picLocks noChangeAspect="1" noChangeArrowheads="1" noCrop="1"/>
          </p:cNvPicPr>
          <p:nvPr/>
        </p:nvPicPr>
        <p:blipFill>
          <a:blip r:embed="rId6"/>
          <a:srcRect/>
          <a:stretch>
            <a:fillRect/>
          </a:stretch>
        </p:blipFill>
        <p:spPr bwMode="auto">
          <a:xfrm rot="16200000">
            <a:off x="-1051748" y="3909212"/>
            <a:ext cx="3352800" cy="534988"/>
          </a:xfrm>
          <a:prstGeom prst="rect">
            <a:avLst/>
          </a:prstGeom>
          <a:noFill/>
          <a:ln w="9525">
            <a:noFill/>
            <a:miter lim="800000"/>
            <a:headEnd/>
            <a:tailEnd/>
          </a:ln>
        </p:spPr>
      </p:pic>
      <p:pic>
        <p:nvPicPr>
          <p:cNvPr id="8" name="Picture 9" descr="042">
            <a:hlinkClick r:id="rId5" action="ppaction://hlinksldjump"/>
          </p:cNvPr>
          <p:cNvPicPr>
            <a:picLocks noChangeAspect="1" noChangeArrowheads="1" noCrop="1"/>
          </p:cNvPicPr>
          <p:nvPr/>
        </p:nvPicPr>
        <p:blipFill>
          <a:blip r:embed="rId6"/>
          <a:srcRect/>
          <a:stretch>
            <a:fillRect/>
          </a:stretch>
        </p:blipFill>
        <p:spPr bwMode="auto">
          <a:xfrm rot="10800000">
            <a:off x="5000628" y="6323012"/>
            <a:ext cx="3352800" cy="534988"/>
          </a:xfrm>
          <a:prstGeom prst="rect">
            <a:avLst/>
          </a:prstGeom>
          <a:noFill/>
          <a:ln w="9525">
            <a:noFill/>
            <a:miter lim="800000"/>
            <a:headEnd/>
            <a:tailEnd/>
          </a:ln>
        </p:spPr>
      </p:pic>
      <p:pic>
        <p:nvPicPr>
          <p:cNvPr id="9" name="Picture 9" descr="042">
            <a:hlinkClick r:id="rId5" action="ppaction://hlinksldjump"/>
          </p:cNvPr>
          <p:cNvPicPr>
            <a:picLocks noChangeAspect="1" noChangeArrowheads="1" noCrop="1"/>
          </p:cNvPicPr>
          <p:nvPr/>
        </p:nvPicPr>
        <p:blipFill>
          <a:blip r:embed="rId6"/>
          <a:srcRect/>
          <a:stretch>
            <a:fillRect/>
          </a:stretch>
        </p:blipFill>
        <p:spPr bwMode="auto">
          <a:xfrm rot="10800000">
            <a:off x="428596" y="6323012"/>
            <a:ext cx="3352800" cy="534988"/>
          </a:xfrm>
          <a:prstGeom prst="rect">
            <a:avLst/>
          </a:prstGeom>
          <a:noFill/>
          <a:ln w="9525">
            <a:noFill/>
            <a:miter lim="800000"/>
            <a:headEnd/>
            <a:tailEnd/>
          </a:ln>
        </p:spPr>
      </p:pic>
      <p:sp>
        <p:nvSpPr>
          <p:cNvPr id="10" name="Стрелка вправо с вырезом 9"/>
          <p:cNvSpPr/>
          <p:nvPr/>
        </p:nvSpPr>
        <p:spPr>
          <a:xfrm>
            <a:off x="152400" y="509566"/>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505"/>
                                        </p:tgtEl>
                                        <p:attrNameLst>
                                          <p:attrName>style.visibility</p:attrName>
                                        </p:attrNameLst>
                                      </p:cBhvr>
                                      <p:to>
                                        <p:strVal val="visible"/>
                                      </p:to>
                                    </p:set>
                                    <p:animEffect transition="in" filter="randombar(horizontal)">
                                      <p:cBhvr>
                                        <p:cTn id="12" dur="5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upload.wikimedia.org/wikipedia/kk/thumb/b/bb/127116442033_place.jpg/200px-127116442033_place.jpg">
            <a:hlinkClick r:id="rId2"/>
          </p:cNvPr>
          <p:cNvPicPr/>
          <p:nvPr/>
        </p:nvPicPr>
        <p:blipFill>
          <a:blip r:embed="rId3"/>
          <a:srcRect/>
          <a:stretch>
            <a:fillRect/>
          </a:stretch>
        </p:blipFill>
        <p:spPr bwMode="auto">
          <a:xfrm>
            <a:off x="142844" y="1142984"/>
            <a:ext cx="3929090" cy="5715016"/>
          </a:xfrm>
          <a:prstGeom prst="rect">
            <a:avLst/>
          </a:prstGeom>
          <a:noFill/>
          <a:ln w="9525">
            <a:noFill/>
            <a:miter lim="800000"/>
            <a:headEnd/>
            <a:tailEnd/>
          </a:ln>
        </p:spPr>
      </p:pic>
      <p:sp>
        <p:nvSpPr>
          <p:cNvPr id="24577" name="Rectangle 1"/>
          <p:cNvSpPr>
            <a:spLocks noChangeArrowheads="1"/>
          </p:cNvSpPr>
          <p:nvPr/>
        </p:nvSpPr>
        <p:spPr bwMode="auto">
          <a:xfrm>
            <a:off x="1000100" y="142852"/>
            <a:ext cx="8143900" cy="830997"/>
          </a:xfrm>
          <a:prstGeom prst="rect">
            <a:avLst/>
          </a:prstGeom>
          <a:solidFill>
            <a:srgbClr val="FFFF00"/>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000000"/>
                </a:solidFill>
                <a:effectLst/>
                <a:latin typeface="Segoe Print" pitchFamily="2" charset="0"/>
                <a:ea typeface="Times New Roman" pitchFamily="18" charset="0"/>
                <a:cs typeface="Arial" pitchFamily="34" charset="0"/>
              </a:rPr>
              <a:t>     </a:t>
            </a:r>
            <a:r>
              <a:rPr kumimoji="0" lang="kk-KZ" sz="2400" b="1"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Қазақтың Ұлы ақыны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Мағжан Жұмабайұлының ескерткiшi</a:t>
            </a:r>
            <a:endParaRPr kumimoji="0" lang="kk-KZ" sz="2400" b="1" i="1" u="none" strike="noStrike" cap="none" normalizeH="0" baseline="0" dirty="0" smtClean="0">
              <a:ln>
                <a:noFill/>
              </a:ln>
              <a:solidFill>
                <a:srgbClr val="0000CC"/>
              </a:solidFill>
              <a:effectLst/>
              <a:latin typeface="Constantia" pitchFamily="18" charset="0"/>
              <a:cs typeface="Arial" pitchFamily="34" charset="0"/>
            </a:endParaRPr>
          </a:p>
        </p:txBody>
      </p:sp>
      <p:sp>
        <p:nvSpPr>
          <p:cNvPr id="24578" name="Rectangle 2"/>
          <p:cNvSpPr>
            <a:spLocks noChangeArrowheads="1"/>
          </p:cNvSpPr>
          <p:nvPr/>
        </p:nvSpPr>
        <p:spPr bwMode="auto">
          <a:xfrm>
            <a:off x="4286248" y="1071546"/>
            <a:ext cx="4714908" cy="5632311"/>
          </a:xfrm>
          <a:prstGeom prst="rect">
            <a:avLst/>
          </a:prstGeom>
          <a:solidFill>
            <a:srgbClr val="FFFF00"/>
          </a:solid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Мағжан Жұмабайұлы және Интернационал көшелерiнiң</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 қиылысында орналасқан алаңда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 Солтүстiк Қазақстан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 жерiнде туған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көрнектi қазақ ақыны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 Мағжан Жұмабайұлының</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 ескерткiшi орнатылған.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 Оның авторы — Қазақстан Республикасының</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 жетекшi</a:t>
            </a:r>
            <a:r>
              <a:rPr kumimoji="0" lang="kk-KZ" sz="2400" b="0" i="1" u="none" strike="noStrike" cap="none" normalizeH="0" dirty="0" smtClean="0">
                <a:ln>
                  <a:noFill/>
                </a:ln>
                <a:solidFill>
                  <a:srgbClr val="0000CC"/>
                </a:solidFill>
                <a:effectLst/>
                <a:latin typeface="Constantia" pitchFamily="18" charset="0"/>
                <a:ea typeface="Times New Roman" pitchFamily="18" charset="0"/>
                <a:cs typeface="Arial" pitchFamily="34" charset="0"/>
              </a:rPr>
              <a:t> </a:t>
            </a: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мүсiншiсi, халықаралық конкурстардың лауреат</a:t>
            </a:r>
            <a:r>
              <a:rPr kumimoji="0" lang="kk-KZ" sz="2400" b="0" i="1" u="none" strike="noStrike" cap="none" normalizeH="0" dirty="0" smtClean="0">
                <a:ln>
                  <a:noFill/>
                </a:ln>
                <a:solidFill>
                  <a:srgbClr val="0000CC"/>
                </a:solidFill>
                <a:effectLst/>
                <a:latin typeface="Constantia" pitchFamily="18" charset="0"/>
                <a:ea typeface="Times New Roman" pitchFamily="18" charset="0"/>
                <a:cs typeface="Arial" pitchFamily="34" charset="0"/>
              </a:rPr>
              <a:t> </a:t>
            </a: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және дипломанты, </a:t>
            </a:r>
          </a:p>
          <a:p>
            <a:pPr marL="0" marR="0" lvl="0" indent="0" algn="ctr" defTabSz="914400" rtl="0" eaLnBrk="1" fontAlgn="base" latinLnBrk="0" hangingPunct="1">
              <a:lnSpc>
                <a:spcPct val="100000"/>
              </a:lnSpc>
              <a:spcBef>
                <a:spcPct val="0"/>
              </a:spcBef>
              <a:spcAft>
                <a:spcPct val="0"/>
              </a:spcAft>
              <a:buClrTx/>
              <a:buSzTx/>
              <a:buFontTx/>
              <a:buNone/>
              <a:tabLst/>
            </a:pPr>
            <a:r>
              <a:rPr lang="kk-KZ" sz="2400" i="1" dirty="0" smtClean="0">
                <a:solidFill>
                  <a:srgbClr val="0000CC"/>
                </a:solidFill>
                <a:latin typeface="Constantia" pitchFamily="18" charset="0"/>
                <a:ea typeface="Times New Roman" pitchFamily="18" charset="0"/>
                <a:cs typeface="Arial" pitchFamily="34" charset="0"/>
              </a:rPr>
              <a:t>с</a:t>
            </a: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уретшiлер одағының мүшесi </a:t>
            </a: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hlinkClick r:id="rId4" tooltip="Марат Өмірсерікұлы Әйнеков"/>
              </a:rPr>
              <a:t>Марат Әйнеков</a:t>
            </a:r>
            <a:r>
              <a:rPr kumimoji="0" lang="kk-KZ" sz="2400" b="0" i="1" u="none" strike="noStrike" cap="none" normalizeH="0" baseline="0" dirty="0" smtClean="0">
                <a:ln>
                  <a:noFill/>
                </a:ln>
                <a:solidFill>
                  <a:srgbClr val="0000CC"/>
                </a:solidFill>
                <a:effectLst/>
                <a:latin typeface="Constantia" pitchFamily="18" charset="0"/>
                <a:ea typeface="Times New Roman" pitchFamily="18" charset="0"/>
                <a:cs typeface="Arial" pitchFamily="34" charset="0"/>
              </a:rPr>
              <a:t>.</a:t>
            </a:r>
            <a:endParaRPr kumimoji="0" lang="kk-KZ" sz="2400" b="0" i="1" u="none" strike="noStrike" cap="none" normalizeH="0" baseline="0" dirty="0" smtClean="0">
              <a:ln>
                <a:noFill/>
              </a:ln>
              <a:solidFill>
                <a:srgbClr val="0000CC"/>
              </a:solidFill>
              <a:effectLst/>
              <a:latin typeface="Constantia" pitchFamily="18" charset="0"/>
              <a:cs typeface="Arial" pitchFamily="34" charset="0"/>
            </a:endParaRPr>
          </a:p>
        </p:txBody>
      </p:sp>
      <p:sp>
        <p:nvSpPr>
          <p:cNvPr id="5" name="Стрелка вправо с вырезом 4"/>
          <p:cNvSpPr/>
          <p:nvPr/>
        </p:nvSpPr>
        <p:spPr>
          <a:xfrm>
            <a:off x="152400" y="509566"/>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fade">
                                      <p:cBhvr>
                                        <p:cTn id="7" dur="1000"/>
                                        <p:tgtEl>
                                          <p:spTgt spid="24577"/>
                                        </p:tgtEl>
                                      </p:cBhvr>
                                    </p:animEffect>
                                    <p:anim calcmode="lin" valueType="num">
                                      <p:cBhvr>
                                        <p:cTn id="8" dur="1000" fill="hold"/>
                                        <p:tgtEl>
                                          <p:spTgt spid="24577"/>
                                        </p:tgtEl>
                                        <p:attrNameLst>
                                          <p:attrName>ppt_x</p:attrName>
                                        </p:attrNameLst>
                                      </p:cBhvr>
                                      <p:tavLst>
                                        <p:tav tm="0">
                                          <p:val>
                                            <p:strVal val="#ppt_x"/>
                                          </p:val>
                                        </p:tav>
                                        <p:tav tm="100000">
                                          <p:val>
                                            <p:strVal val="#ppt_x"/>
                                          </p:val>
                                        </p:tav>
                                      </p:tavLst>
                                    </p:anim>
                                    <p:anim calcmode="lin" valueType="num">
                                      <p:cBhvr>
                                        <p:cTn id="9" dur="900" decel="100000" fill="hold"/>
                                        <p:tgtEl>
                                          <p:spTgt spid="2457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57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24578"/>
                                        </p:tgtEl>
                                        <p:attrNameLst>
                                          <p:attrName>style.visibility</p:attrName>
                                        </p:attrNameLst>
                                      </p:cBhvr>
                                      <p:to>
                                        <p:strVal val="visible"/>
                                      </p:to>
                                    </p:set>
                                    <p:animEffect transition="in" filter="wheel(4)">
                                      <p:cBhvr>
                                        <p:cTn id="23"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p:bldP spid="245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descr="pic030902.jpg"/>
          <p:cNvPicPr>
            <a:picLocks noChangeAspect="1"/>
          </p:cNvPicPr>
          <p:nvPr/>
        </p:nvPicPr>
        <p:blipFill>
          <a:blip r:embed="rId2" cstate="screen"/>
          <a:srcRect/>
          <a:stretch>
            <a:fillRect/>
          </a:stretch>
        </p:blipFill>
        <p:spPr bwMode="auto">
          <a:xfrm>
            <a:off x="0" y="1"/>
            <a:ext cx="9139415" cy="6858000"/>
          </a:xfrm>
          <a:prstGeom prst="rect">
            <a:avLst/>
          </a:prstGeom>
          <a:noFill/>
          <a:ln w="9525">
            <a:noFill/>
            <a:miter lim="800000"/>
            <a:headEnd/>
            <a:tailEnd/>
          </a:ln>
        </p:spPr>
      </p:pic>
      <p:sp>
        <p:nvSpPr>
          <p:cNvPr id="4" name="Прямоугольник 3"/>
          <p:cNvSpPr/>
          <p:nvPr/>
        </p:nvSpPr>
        <p:spPr>
          <a:xfrm>
            <a:off x="428596" y="785794"/>
            <a:ext cx="8501122" cy="4708981"/>
          </a:xfrm>
          <a:prstGeom prst="rect">
            <a:avLst/>
          </a:prstGeom>
        </p:spPr>
        <p:txBody>
          <a:bodyPr wrap="square">
            <a:spAutoFit/>
          </a:bodyPr>
          <a:lstStyle/>
          <a:p>
            <a:pPr algn="ctr"/>
            <a:r>
              <a:rPr lang="kk-KZ" sz="10000" b="1" i="1" dirty="0" smtClean="0">
                <a:ln w="900" cmpd="sng">
                  <a:solidFill>
                    <a:schemeClr val="accent1">
                      <a:satMod val="190000"/>
                      <a:alpha val="55000"/>
                    </a:schemeClr>
                  </a:solidFill>
                  <a:prstDash val="solid"/>
                </a:ln>
                <a:solidFill>
                  <a:srgbClr val="0000CC"/>
                </a:solidFill>
                <a:effectLst>
                  <a:glow rad="228600">
                    <a:schemeClr val="accent3">
                      <a:satMod val="175000"/>
                      <a:alpha val="40000"/>
                    </a:schemeClr>
                  </a:glow>
                  <a:innerShdw blurRad="101600" dist="76200" dir="5400000">
                    <a:schemeClr val="accent1">
                      <a:satMod val="190000"/>
                      <a:tint val="100000"/>
                      <a:alpha val="74000"/>
                    </a:schemeClr>
                  </a:innerShdw>
                </a:effectLst>
              </a:rPr>
              <a:t>Мағжан </a:t>
            </a:r>
          </a:p>
          <a:p>
            <a:pPr algn="ctr"/>
            <a:r>
              <a:rPr lang="kk-KZ" sz="10000" b="1" i="1" dirty="0" smtClean="0">
                <a:ln w="900" cmpd="sng">
                  <a:solidFill>
                    <a:schemeClr val="accent1">
                      <a:satMod val="190000"/>
                      <a:alpha val="55000"/>
                    </a:schemeClr>
                  </a:solidFill>
                  <a:prstDash val="solid"/>
                </a:ln>
                <a:solidFill>
                  <a:srgbClr val="0000CC"/>
                </a:solidFill>
                <a:effectLst>
                  <a:glow rad="228600">
                    <a:schemeClr val="accent3">
                      <a:satMod val="175000"/>
                      <a:alpha val="40000"/>
                    </a:schemeClr>
                  </a:glow>
                  <a:innerShdw blurRad="101600" dist="76200" dir="5400000">
                    <a:schemeClr val="accent1">
                      <a:satMod val="190000"/>
                      <a:tint val="100000"/>
                      <a:alpha val="74000"/>
                    </a:schemeClr>
                  </a:innerShdw>
                </a:effectLst>
              </a:rPr>
              <a:t>поэзиясының</a:t>
            </a:r>
          </a:p>
          <a:p>
            <a:pPr algn="ctr"/>
            <a:r>
              <a:rPr lang="kk-KZ" sz="10000" b="1" i="1" dirty="0" smtClean="0">
                <a:ln w="900" cmpd="sng">
                  <a:solidFill>
                    <a:schemeClr val="accent1">
                      <a:satMod val="190000"/>
                      <a:alpha val="55000"/>
                    </a:schemeClr>
                  </a:solidFill>
                  <a:prstDash val="solid"/>
                </a:ln>
                <a:solidFill>
                  <a:srgbClr val="0000CC"/>
                </a:solidFill>
                <a:effectLst>
                  <a:glow rad="228600">
                    <a:schemeClr val="accent3">
                      <a:satMod val="175000"/>
                      <a:alpha val="40000"/>
                    </a:schemeClr>
                  </a:glow>
                  <a:innerShdw blurRad="101600" dist="76200" dir="5400000">
                    <a:schemeClr val="accent1">
                      <a:satMod val="190000"/>
                      <a:tint val="100000"/>
                      <a:alpha val="74000"/>
                    </a:schemeClr>
                  </a:innerShdw>
                </a:effectLst>
              </a:rPr>
              <a:t> әлемі</a:t>
            </a:r>
            <a:endParaRPr lang="ru-RU" sz="10000" b="1" i="1" spc="300" dirty="0">
              <a:ln w="11430" cmpd="sng">
                <a:solidFill>
                  <a:schemeClr val="accent1">
                    <a:tint val="10000"/>
                  </a:schemeClr>
                </a:solidFill>
                <a:prstDash val="solid"/>
                <a:miter lim="800000"/>
              </a:ln>
              <a:solidFill>
                <a:srgbClr val="0000CC"/>
              </a:solidFill>
              <a:effectLst>
                <a:glow rad="228600">
                  <a:schemeClr val="accent3">
                    <a:satMod val="175000"/>
                    <a:alpha val="40000"/>
                  </a:schemeClr>
                </a:glow>
                <a:innerShdw blurRad="101600" dist="76200" dir="5400000">
                  <a:schemeClr val="accent1">
                    <a:satMod val="190000"/>
                    <a:tint val="100000"/>
                    <a:alpha val="74000"/>
                  </a:schemeClr>
                </a:innerShdw>
              </a:effectLst>
            </a:endParaRPr>
          </a:p>
        </p:txBody>
      </p:sp>
      <p:pic>
        <p:nvPicPr>
          <p:cNvPr id="5" name="Рисунок 4" descr="10.gif"/>
          <p:cNvPicPr>
            <a:picLocks noChangeAspect="1"/>
          </p:cNvPicPr>
          <p:nvPr/>
        </p:nvPicPr>
        <p:blipFill>
          <a:blip r:embed="rId3" cstate="screen"/>
          <a:srcRect/>
          <a:stretch>
            <a:fillRect/>
          </a:stretch>
        </p:blipFill>
        <p:spPr bwMode="auto">
          <a:xfrm rot="21156917">
            <a:off x="-93143" y="4782155"/>
            <a:ext cx="1538110" cy="198523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357158" y="714356"/>
            <a:ext cx="8421325" cy="4938296"/>
            <a:chOff x="431" y="527"/>
            <a:chExt cx="4538" cy="1589"/>
          </a:xfrm>
          <a:solidFill>
            <a:srgbClr val="FFFF00"/>
          </a:solidFill>
        </p:grpSpPr>
        <p:sp>
          <p:nvSpPr>
            <p:cNvPr id="3" name="Line 8"/>
            <p:cNvSpPr>
              <a:spLocks noChangeShapeType="1"/>
            </p:cNvSpPr>
            <p:nvPr/>
          </p:nvSpPr>
          <p:spPr bwMode="auto">
            <a:xfrm flipH="1">
              <a:off x="1399" y="935"/>
              <a:ext cx="665" cy="600"/>
            </a:xfrm>
            <a:prstGeom prst="line">
              <a:avLst/>
            </a:prstGeom>
            <a:grpFill/>
            <a:ln>
              <a:headEnd/>
              <a:tailEnd/>
            </a:ln>
          </p:spPr>
          <p:style>
            <a:lnRef idx="3">
              <a:schemeClr val="lt1"/>
            </a:lnRef>
            <a:fillRef idx="1">
              <a:schemeClr val="accent3"/>
            </a:fillRef>
            <a:effectRef idx="1">
              <a:schemeClr val="accent3"/>
            </a:effectRef>
            <a:fontRef idx="minor">
              <a:schemeClr val="lt1"/>
            </a:fontRef>
          </p:style>
          <p:txBody>
            <a:bodyPr/>
            <a:lstStyle/>
            <a:p>
              <a:endParaRPr lang="ru-RU"/>
            </a:p>
          </p:txBody>
        </p:sp>
        <p:sp>
          <p:nvSpPr>
            <p:cNvPr id="4" name="Line 9"/>
            <p:cNvSpPr>
              <a:spLocks noChangeShapeType="1"/>
            </p:cNvSpPr>
            <p:nvPr/>
          </p:nvSpPr>
          <p:spPr bwMode="auto">
            <a:xfrm>
              <a:off x="2767" y="887"/>
              <a:ext cx="0" cy="648"/>
            </a:xfrm>
            <a:prstGeom prst="line">
              <a:avLst/>
            </a:prstGeom>
            <a:grpFill/>
            <a:ln>
              <a:headEnd/>
              <a:tailEnd/>
            </a:ln>
          </p:spPr>
          <p:style>
            <a:lnRef idx="3">
              <a:schemeClr val="lt1"/>
            </a:lnRef>
            <a:fillRef idx="1">
              <a:schemeClr val="accent3"/>
            </a:fillRef>
            <a:effectRef idx="1">
              <a:schemeClr val="accent3"/>
            </a:effectRef>
            <a:fontRef idx="minor">
              <a:schemeClr val="lt1"/>
            </a:fontRef>
          </p:style>
          <p:txBody>
            <a:bodyPr/>
            <a:lstStyle/>
            <a:p>
              <a:endParaRPr lang="ru-RU"/>
            </a:p>
          </p:txBody>
        </p:sp>
        <p:sp>
          <p:nvSpPr>
            <p:cNvPr id="5" name="Line 10"/>
            <p:cNvSpPr>
              <a:spLocks noChangeShapeType="1"/>
            </p:cNvSpPr>
            <p:nvPr/>
          </p:nvSpPr>
          <p:spPr bwMode="auto">
            <a:xfrm>
              <a:off x="3487" y="887"/>
              <a:ext cx="576" cy="648"/>
            </a:xfrm>
            <a:prstGeom prst="line">
              <a:avLst/>
            </a:prstGeom>
            <a:grpFill/>
            <a:ln>
              <a:headEnd/>
              <a:tailEnd/>
            </a:ln>
          </p:spPr>
          <p:style>
            <a:lnRef idx="3">
              <a:schemeClr val="lt1"/>
            </a:lnRef>
            <a:fillRef idx="1">
              <a:schemeClr val="accent3"/>
            </a:fillRef>
            <a:effectRef idx="1">
              <a:schemeClr val="accent3"/>
            </a:effectRef>
            <a:fontRef idx="minor">
              <a:schemeClr val="lt1"/>
            </a:fontRef>
          </p:style>
          <p:txBody>
            <a:bodyPr/>
            <a:lstStyle/>
            <a:p>
              <a:endParaRPr lang="ru-RU"/>
            </a:p>
          </p:txBody>
        </p:sp>
        <p:sp>
          <p:nvSpPr>
            <p:cNvPr id="6" name="Rectangle 4"/>
            <p:cNvSpPr>
              <a:spLocks noChangeArrowheads="1"/>
            </p:cNvSpPr>
            <p:nvPr/>
          </p:nvSpPr>
          <p:spPr bwMode="auto">
            <a:xfrm>
              <a:off x="750" y="527"/>
              <a:ext cx="4219" cy="475"/>
            </a:xfrm>
            <a:prstGeom prst="rect">
              <a:avLst/>
            </a:prstGeom>
            <a:grpFill/>
            <a:ln>
              <a:headEnd/>
              <a:tailEnd/>
            </a:ln>
          </p:spPr>
          <p:style>
            <a:lnRef idx="3">
              <a:schemeClr val="lt1"/>
            </a:lnRef>
            <a:fillRef idx="1">
              <a:schemeClr val="accent3"/>
            </a:fillRef>
            <a:effectRef idx="1">
              <a:schemeClr val="accent3"/>
            </a:effectRef>
            <a:fontRef idx="minor">
              <a:schemeClr val="lt1"/>
            </a:fontRef>
          </p:style>
          <p:txBody>
            <a:bodyPr/>
            <a:lstStyle/>
            <a:p>
              <a:pPr algn="ctr"/>
              <a:endParaRPr lang="kk-KZ" sz="2600" b="1" i="1" dirty="0" smtClean="0">
                <a:solidFill>
                  <a:srgbClr val="660033"/>
                </a:solidFill>
                <a:latin typeface="Times New Roman" pitchFamily="18" charset="0"/>
              </a:endParaRPr>
            </a:p>
            <a:p>
              <a:pPr algn="ctr"/>
              <a:r>
                <a:rPr lang="kk-KZ" sz="2400" cap="all" dirty="0" smtClean="0">
                  <a:ln w="9000" cmpd="sng">
                    <a:solidFill>
                      <a:schemeClr val="accent5">
                        <a:lumMod val="75000"/>
                      </a:schemeClr>
                    </a:solidFill>
                    <a:prstDash val="solid"/>
                  </a:ln>
                  <a:solidFill>
                    <a:srgbClr val="0000CC"/>
                  </a:solidFill>
                  <a:effectLst>
                    <a:reflection blurRad="12700" stA="28000" endPos="45000" dist="1000" dir="5400000" sy="-100000" algn="bl" rotWithShape="0"/>
                  </a:effectLst>
                  <a:latin typeface="Segoe Print" pitchFamily="2" charset="0"/>
                  <a:cs typeface="Courier New" pitchFamily="49" charset="0"/>
                </a:rPr>
                <a:t>Мағжанның    барлық    өмірі </a:t>
              </a:r>
              <a:r>
                <a:rPr lang="kk-KZ" sz="2400" cap="all" dirty="0">
                  <a:ln w="9000" cmpd="sng">
                    <a:solidFill>
                      <a:schemeClr val="accent5">
                        <a:lumMod val="75000"/>
                      </a:schemeClr>
                    </a:solidFill>
                    <a:prstDash val="solid"/>
                  </a:ln>
                  <a:solidFill>
                    <a:srgbClr val="0000CC"/>
                  </a:solidFill>
                  <a:effectLst>
                    <a:reflection blurRad="12700" stA="28000" endPos="45000" dist="1000" dir="5400000" sy="-100000" algn="bl" rotWithShape="0"/>
                  </a:effectLst>
                  <a:latin typeface="Segoe Print" pitchFamily="2" charset="0"/>
                  <a:cs typeface="Courier New" pitchFamily="49" charset="0"/>
                </a:rPr>
                <a:t>- поэзиясында</a:t>
              </a:r>
              <a:endParaRPr lang="ru-RU" sz="2400" cap="all" dirty="0">
                <a:ln w="9000" cmpd="sng">
                  <a:solidFill>
                    <a:schemeClr val="accent5">
                      <a:lumMod val="75000"/>
                    </a:schemeClr>
                  </a:solidFill>
                  <a:prstDash val="solid"/>
                </a:ln>
                <a:solidFill>
                  <a:srgbClr val="0000CC"/>
                </a:solidFill>
                <a:effectLst>
                  <a:reflection blurRad="12700" stA="28000" endPos="45000" dist="1000" dir="5400000" sy="-100000" algn="bl" rotWithShape="0"/>
                </a:effectLst>
                <a:latin typeface="Segoe Print" pitchFamily="2" charset="0"/>
                <a:cs typeface="Courier New" pitchFamily="49" charset="0"/>
              </a:endParaRPr>
            </a:p>
          </p:txBody>
        </p:sp>
        <p:sp>
          <p:nvSpPr>
            <p:cNvPr id="7" name="Rectangle 5"/>
            <p:cNvSpPr>
              <a:spLocks noChangeArrowheads="1"/>
            </p:cNvSpPr>
            <p:nvPr/>
          </p:nvSpPr>
          <p:spPr bwMode="auto">
            <a:xfrm>
              <a:off x="431" y="1552"/>
              <a:ext cx="1347" cy="561"/>
            </a:xfrm>
            <a:prstGeom prst="rect">
              <a:avLst/>
            </a:prstGeom>
            <a:grpFill/>
            <a:ln>
              <a:headEnd/>
              <a:tailEnd/>
            </a:ln>
          </p:spPr>
          <p:style>
            <a:lnRef idx="3">
              <a:schemeClr val="lt1"/>
            </a:lnRef>
            <a:fillRef idx="1">
              <a:schemeClr val="accent3"/>
            </a:fillRef>
            <a:effectRef idx="1">
              <a:schemeClr val="accent3"/>
            </a:effectRef>
            <a:fontRef idx="minor">
              <a:schemeClr val="lt1"/>
            </a:fontRef>
          </p:style>
          <p:txBody>
            <a:bodyPr/>
            <a:lstStyle/>
            <a:p>
              <a:pPr algn="ctr"/>
              <a:endParaRPr lang="kk-KZ" sz="2400" b="1" i="1" dirty="0" smtClean="0">
                <a:solidFill>
                  <a:srgbClr val="660033"/>
                </a:solidFill>
                <a:latin typeface="Palatino Linotype" pitchFamily="18" charset="0"/>
              </a:endParaRPr>
            </a:p>
            <a:p>
              <a:pPr algn="ctr"/>
              <a:r>
                <a:rPr lang="kk-KZ" sz="2400" b="1" i="1" dirty="0" smtClean="0">
                  <a:solidFill>
                    <a:srgbClr val="0000CC"/>
                  </a:solidFill>
                  <a:latin typeface="Palatino Linotype" pitchFamily="18" charset="0"/>
                </a:rPr>
                <a:t>Мағжан –</a:t>
              </a:r>
            </a:p>
            <a:p>
              <a:pPr algn="ctr"/>
              <a:r>
                <a:rPr lang="kk-KZ" sz="2400" b="1" i="1" dirty="0" smtClean="0">
                  <a:solidFill>
                    <a:srgbClr val="0000CC"/>
                  </a:solidFill>
                  <a:latin typeface="Palatino Linotype" pitchFamily="18" charset="0"/>
                </a:rPr>
                <a:t>ұлы ақын,</a:t>
              </a:r>
            </a:p>
            <a:p>
              <a:pPr algn="ctr"/>
              <a:r>
                <a:rPr lang="kk-KZ" sz="2400" b="1" i="1" dirty="0" smtClean="0">
                  <a:solidFill>
                    <a:srgbClr val="0000CC"/>
                  </a:solidFill>
                  <a:latin typeface="Palatino Linotype" pitchFamily="18" charset="0"/>
                </a:rPr>
                <a:t>суреткер</a:t>
              </a:r>
              <a:endParaRPr lang="ru-RU" sz="2400" dirty="0">
                <a:solidFill>
                  <a:srgbClr val="0000CC"/>
                </a:solidFill>
                <a:latin typeface="Palatino Linotype" pitchFamily="18" charset="0"/>
              </a:endParaRPr>
            </a:p>
          </p:txBody>
        </p:sp>
        <p:sp>
          <p:nvSpPr>
            <p:cNvPr id="8" name="Rectangle 6"/>
            <p:cNvSpPr>
              <a:spLocks noChangeArrowheads="1"/>
            </p:cNvSpPr>
            <p:nvPr/>
          </p:nvSpPr>
          <p:spPr bwMode="auto">
            <a:xfrm>
              <a:off x="2104" y="1538"/>
              <a:ext cx="1330" cy="575"/>
            </a:xfrm>
            <a:prstGeom prst="rect">
              <a:avLst/>
            </a:prstGeom>
            <a:grpFill/>
            <a:ln>
              <a:headEnd/>
              <a:tailEnd/>
            </a:ln>
          </p:spPr>
          <p:style>
            <a:lnRef idx="3">
              <a:schemeClr val="lt1"/>
            </a:lnRef>
            <a:fillRef idx="1">
              <a:schemeClr val="accent3"/>
            </a:fillRef>
            <a:effectRef idx="1">
              <a:schemeClr val="accent3"/>
            </a:effectRef>
            <a:fontRef idx="minor">
              <a:schemeClr val="lt1"/>
            </a:fontRef>
          </p:style>
          <p:txBody>
            <a:bodyPr/>
            <a:lstStyle/>
            <a:p>
              <a:pPr algn="ctr"/>
              <a:endParaRPr lang="kk-KZ" sz="2400" b="1" i="1" dirty="0" smtClean="0">
                <a:solidFill>
                  <a:srgbClr val="660033"/>
                </a:solidFill>
                <a:latin typeface="Palatino Linotype" pitchFamily="18" charset="0"/>
              </a:endParaRPr>
            </a:p>
            <a:p>
              <a:pPr algn="ctr"/>
              <a:r>
                <a:rPr lang="kk-KZ" sz="2400" b="1" i="1" dirty="0" smtClean="0">
                  <a:solidFill>
                    <a:srgbClr val="0000CC"/>
                  </a:solidFill>
                  <a:latin typeface="Palatino Linotype" pitchFamily="18" charset="0"/>
                </a:rPr>
                <a:t>Мағжан </a:t>
              </a:r>
              <a:r>
                <a:rPr lang="kk-KZ" sz="2400" b="1" i="1" dirty="0">
                  <a:solidFill>
                    <a:srgbClr val="0000CC"/>
                  </a:solidFill>
                  <a:latin typeface="Palatino Linotype" pitchFamily="18" charset="0"/>
                </a:rPr>
                <a:t>– лирик, сыршыл ақын</a:t>
              </a:r>
              <a:endParaRPr lang="ru-RU" sz="2400" b="1" dirty="0">
                <a:solidFill>
                  <a:srgbClr val="0000CC"/>
                </a:solidFill>
                <a:latin typeface="Palatino Linotype" pitchFamily="18" charset="0"/>
              </a:endParaRPr>
            </a:p>
          </p:txBody>
        </p:sp>
        <p:sp>
          <p:nvSpPr>
            <p:cNvPr id="9" name="Rectangle 7"/>
            <p:cNvSpPr>
              <a:spLocks noChangeArrowheads="1"/>
            </p:cNvSpPr>
            <p:nvPr/>
          </p:nvSpPr>
          <p:spPr bwMode="auto">
            <a:xfrm>
              <a:off x="3703" y="1538"/>
              <a:ext cx="1265" cy="578"/>
            </a:xfrm>
            <a:prstGeom prst="rect">
              <a:avLst/>
            </a:prstGeom>
            <a:grpFill/>
            <a:ln>
              <a:headEnd/>
              <a:tailEnd/>
            </a:ln>
          </p:spPr>
          <p:style>
            <a:lnRef idx="3">
              <a:schemeClr val="lt1"/>
            </a:lnRef>
            <a:fillRef idx="1">
              <a:schemeClr val="accent3"/>
            </a:fillRef>
            <a:effectRef idx="1">
              <a:schemeClr val="accent3"/>
            </a:effectRef>
            <a:fontRef idx="minor">
              <a:schemeClr val="lt1"/>
            </a:fontRef>
          </p:style>
          <p:txBody>
            <a:bodyPr/>
            <a:lstStyle/>
            <a:p>
              <a:pPr algn="ctr"/>
              <a:endParaRPr lang="kk-KZ" sz="2400" b="1" i="1" dirty="0" smtClean="0">
                <a:solidFill>
                  <a:srgbClr val="660033"/>
                </a:solidFill>
                <a:latin typeface="Palatino Linotype" pitchFamily="18" charset="0"/>
              </a:endParaRPr>
            </a:p>
            <a:p>
              <a:pPr algn="ctr"/>
              <a:r>
                <a:rPr lang="kk-KZ" sz="2400" b="1" i="1" dirty="0" smtClean="0">
                  <a:solidFill>
                    <a:srgbClr val="0000CC"/>
                  </a:solidFill>
                  <a:latin typeface="Palatino Linotype" pitchFamily="18" charset="0"/>
                </a:rPr>
                <a:t>Мағжан –</a:t>
              </a:r>
            </a:p>
            <a:p>
              <a:pPr algn="ctr"/>
              <a:r>
                <a:rPr lang="kk-KZ" sz="2400" b="1" i="1" dirty="0" smtClean="0">
                  <a:solidFill>
                    <a:srgbClr val="0000CC"/>
                  </a:solidFill>
                  <a:latin typeface="Palatino Linotype" pitchFamily="18" charset="0"/>
                </a:rPr>
                <a:t> </a:t>
              </a:r>
              <a:r>
                <a:rPr lang="kk-KZ" sz="2400" b="1" i="1" dirty="0">
                  <a:solidFill>
                    <a:srgbClr val="0000CC"/>
                  </a:solidFill>
                  <a:latin typeface="Palatino Linotype" pitchFamily="18" charset="0"/>
                </a:rPr>
                <a:t>эпик ақын</a:t>
              </a:r>
              <a:endParaRPr lang="ru-RU" sz="2400" dirty="0">
                <a:solidFill>
                  <a:srgbClr val="0000CC"/>
                </a:solidFill>
                <a:latin typeface="Palatino Linotype" pitchFamily="18" charset="0"/>
              </a:endParaRPr>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1000108"/>
            <a:ext cx="2286016" cy="3571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smtClean="0">
                <a:latin typeface="Constantia" pitchFamily="18" charset="0"/>
              </a:rPr>
              <a:t>Өлеңдері</a:t>
            </a:r>
            <a:endParaRPr lang="ru-RU" sz="2400" b="1" i="1" dirty="0">
              <a:latin typeface="Constantia" pitchFamily="18" charset="0"/>
            </a:endParaRPr>
          </a:p>
        </p:txBody>
      </p:sp>
      <p:sp>
        <p:nvSpPr>
          <p:cNvPr id="5" name="Прямоугольник 4"/>
          <p:cNvSpPr/>
          <p:nvPr/>
        </p:nvSpPr>
        <p:spPr>
          <a:xfrm>
            <a:off x="6357950" y="1000108"/>
            <a:ext cx="2286016" cy="3571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smtClean="0">
                <a:latin typeface="Constantia" pitchFamily="18" charset="0"/>
              </a:rPr>
              <a:t>А</a:t>
            </a:r>
            <a:r>
              <a:rPr lang="kk-KZ" sz="2400" b="1" i="1" smtClean="0">
                <a:latin typeface="Constantia" pitchFamily="18" charset="0"/>
              </a:rPr>
              <a:t>удармалары</a:t>
            </a:r>
            <a:endParaRPr lang="ru-RU" sz="2400" b="1" i="1" dirty="0">
              <a:latin typeface="Constantia" pitchFamily="18" charset="0"/>
            </a:endParaRPr>
          </a:p>
        </p:txBody>
      </p:sp>
      <p:sp>
        <p:nvSpPr>
          <p:cNvPr id="6" name="Прямоугольник 5"/>
          <p:cNvSpPr/>
          <p:nvPr/>
        </p:nvSpPr>
        <p:spPr>
          <a:xfrm>
            <a:off x="3428992" y="1000108"/>
            <a:ext cx="2286016" cy="3571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smtClean="0">
                <a:latin typeface="Constantia" pitchFamily="18" charset="0"/>
              </a:rPr>
              <a:t>Поэмалары</a:t>
            </a:r>
            <a:endParaRPr lang="ru-RU" sz="2400" b="1" i="1" dirty="0">
              <a:latin typeface="Constantia" pitchFamily="18" charset="0"/>
            </a:endParaRPr>
          </a:p>
        </p:txBody>
      </p:sp>
      <p:cxnSp>
        <p:nvCxnSpPr>
          <p:cNvPr id="8" name="Прямая со стрелкой 7"/>
          <p:cNvCxnSpPr/>
          <p:nvPr/>
        </p:nvCxnSpPr>
        <p:spPr>
          <a:xfrm rot="5400000">
            <a:off x="4214016" y="857232"/>
            <a:ext cx="286547" cy="7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Прямая со стрелкой 11"/>
          <p:cNvCxnSpPr/>
          <p:nvPr/>
        </p:nvCxnSpPr>
        <p:spPr>
          <a:xfrm rot="5400000">
            <a:off x="2893208" y="-535808"/>
            <a:ext cx="214314" cy="271464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Прямая со стрелкой 13"/>
          <p:cNvCxnSpPr/>
          <p:nvPr/>
        </p:nvCxnSpPr>
        <p:spPr>
          <a:xfrm rot="16200000" flipH="1">
            <a:off x="5715007" y="-714403"/>
            <a:ext cx="214314" cy="30718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7" name="Прямоугольник 16"/>
          <p:cNvSpPr/>
          <p:nvPr/>
        </p:nvSpPr>
        <p:spPr>
          <a:xfrm>
            <a:off x="571472" y="1500174"/>
            <a:ext cx="2357454" cy="207170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000" dirty="0" smtClean="0">
                <a:latin typeface="Consolas" pitchFamily="49" charset="0"/>
                <a:cs typeface="Consolas" pitchFamily="49" charset="0"/>
              </a:rPr>
              <a:t>“Көкшетау”</a:t>
            </a:r>
          </a:p>
          <a:p>
            <a:pPr algn="ctr"/>
            <a:r>
              <a:rPr lang="kk-KZ" sz="2000" dirty="0" smtClean="0">
                <a:latin typeface="Consolas" pitchFamily="49" charset="0"/>
                <a:cs typeface="Consolas" pitchFamily="49" charset="0"/>
              </a:rPr>
              <a:t>“Мен кім”</a:t>
            </a:r>
          </a:p>
          <a:p>
            <a:pPr algn="ctr"/>
            <a:r>
              <a:rPr lang="kk-KZ" sz="2000" dirty="0" smtClean="0">
                <a:latin typeface="Consolas" pitchFamily="49" charset="0"/>
                <a:cs typeface="Consolas" pitchFamily="49" charset="0"/>
              </a:rPr>
              <a:t>“Мен жастарға сенемін”</a:t>
            </a:r>
          </a:p>
          <a:p>
            <a:pPr algn="ctr"/>
            <a:r>
              <a:rPr lang="kk-KZ" sz="2000" dirty="0" smtClean="0">
                <a:latin typeface="Consolas" pitchFamily="49" charset="0"/>
                <a:cs typeface="Consolas" pitchFamily="49" charset="0"/>
              </a:rPr>
              <a:t>“Түркістан”</a:t>
            </a:r>
          </a:p>
          <a:p>
            <a:pPr algn="ctr"/>
            <a:r>
              <a:rPr lang="kk-KZ" sz="2000" dirty="0" smtClean="0">
                <a:latin typeface="Consolas" pitchFamily="49" charset="0"/>
                <a:cs typeface="Consolas" pitchFamily="49" charset="0"/>
              </a:rPr>
              <a:t>“Көктемде” т.б.</a:t>
            </a:r>
            <a:endParaRPr lang="ru-RU" sz="2000" dirty="0">
              <a:latin typeface="Consolas" pitchFamily="49" charset="0"/>
              <a:cs typeface="Consolas" pitchFamily="49" charset="0"/>
            </a:endParaRPr>
          </a:p>
        </p:txBody>
      </p:sp>
      <p:sp>
        <p:nvSpPr>
          <p:cNvPr id="18" name="Прямоугольник 17"/>
          <p:cNvSpPr/>
          <p:nvPr/>
        </p:nvSpPr>
        <p:spPr>
          <a:xfrm>
            <a:off x="6357950" y="1500174"/>
            <a:ext cx="2500330" cy="207170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000" dirty="0" smtClean="0">
                <a:latin typeface="Constantia" pitchFamily="18" charset="0"/>
              </a:rPr>
              <a:t>“Күннің батуы”</a:t>
            </a:r>
          </a:p>
          <a:p>
            <a:pPr algn="ctr"/>
            <a:r>
              <a:rPr lang="kk-KZ" sz="2000" dirty="0" smtClean="0">
                <a:latin typeface="Constantia" pitchFamily="18" charset="0"/>
              </a:rPr>
              <a:t>“Тұтқын”</a:t>
            </a:r>
          </a:p>
          <a:p>
            <a:pPr algn="ctr"/>
            <a:r>
              <a:rPr lang="kk-KZ" sz="2000" dirty="0" smtClean="0">
                <a:latin typeface="Constantia" pitchFamily="18" charset="0"/>
              </a:rPr>
              <a:t>“Сұңқар жыры”</a:t>
            </a:r>
          </a:p>
          <a:p>
            <a:pPr algn="ctr"/>
            <a:r>
              <a:rPr lang="kk-KZ" sz="2000" dirty="0" smtClean="0">
                <a:latin typeface="Constantia" pitchFamily="18" charset="0"/>
              </a:rPr>
              <a:t>“Күн шығады</a:t>
            </a:r>
            <a:r>
              <a:rPr lang="kk-KZ" sz="2000" dirty="0" smtClean="0">
                <a:latin typeface="Segoe Print" pitchFamily="2" charset="0"/>
              </a:rPr>
              <a:t> </a:t>
            </a:r>
            <a:r>
              <a:rPr lang="kk-KZ" sz="2000" dirty="0" smtClean="0">
                <a:latin typeface="Constantia" pitchFamily="18" charset="0"/>
              </a:rPr>
              <a:t>да </a:t>
            </a:r>
            <a:r>
              <a:rPr lang="kk-KZ" sz="2000" smtClean="0">
                <a:latin typeface="Constantia" pitchFamily="18" charset="0"/>
              </a:rPr>
              <a:t>батады” т.б.</a:t>
            </a:r>
            <a:endParaRPr lang="ru-RU" sz="2000" dirty="0">
              <a:latin typeface="Constantia" pitchFamily="18" charset="0"/>
            </a:endParaRPr>
          </a:p>
        </p:txBody>
      </p:sp>
      <p:sp>
        <p:nvSpPr>
          <p:cNvPr id="19" name="Прямоугольник 18"/>
          <p:cNvSpPr/>
          <p:nvPr/>
        </p:nvSpPr>
        <p:spPr>
          <a:xfrm>
            <a:off x="3428992" y="1500174"/>
            <a:ext cx="2428892" cy="207170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000" dirty="0" smtClean="0">
                <a:latin typeface="Constantia" pitchFamily="18" charset="0"/>
              </a:rPr>
              <a:t>“Жүсіп хан”</a:t>
            </a:r>
          </a:p>
          <a:p>
            <a:pPr algn="ctr"/>
            <a:r>
              <a:rPr lang="kk-KZ" sz="2000" dirty="0" smtClean="0">
                <a:latin typeface="Constantia" pitchFamily="18" charset="0"/>
              </a:rPr>
              <a:t>“Батыр Баян”</a:t>
            </a:r>
          </a:p>
          <a:p>
            <a:pPr algn="ctr"/>
            <a:r>
              <a:rPr lang="kk-KZ" sz="2000" dirty="0" smtClean="0">
                <a:latin typeface="Constantia" pitchFamily="18" charset="0"/>
              </a:rPr>
              <a:t>“Тоқсанның тобы”</a:t>
            </a:r>
          </a:p>
          <a:p>
            <a:pPr algn="ctr"/>
            <a:r>
              <a:rPr lang="kk-KZ" sz="2000" dirty="0" smtClean="0">
                <a:latin typeface="Constantia" pitchFamily="18" charset="0"/>
              </a:rPr>
              <a:t>“Қорқыт”</a:t>
            </a:r>
          </a:p>
          <a:p>
            <a:pPr algn="ctr"/>
            <a:r>
              <a:rPr lang="kk-KZ" sz="2000" dirty="0" smtClean="0">
                <a:latin typeface="Constantia" pitchFamily="18" charset="0"/>
              </a:rPr>
              <a:t>“Ертек өтірік” т.б.</a:t>
            </a:r>
            <a:endParaRPr lang="ru-RU" sz="2000" dirty="0">
              <a:latin typeface="Constantia" pitchFamily="18" charset="0"/>
            </a:endParaRPr>
          </a:p>
        </p:txBody>
      </p:sp>
      <p:cxnSp>
        <p:nvCxnSpPr>
          <p:cNvPr id="28" name="Прямая со стрелкой 27"/>
          <p:cNvCxnSpPr>
            <a:stCxn id="3" idx="2"/>
          </p:cNvCxnSpPr>
          <p:nvPr/>
        </p:nvCxnSpPr>
        <p:spPr>
          <a:xfrm rot="5400000">
            <a:off x="1606529" y="1393017"/>
            <a:ext cx="72232" cy="7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0" name="Прямая со стрелкой 29"/>
          <p:cNvCxnSpPr>
            <a:stCxn id="6" idx="2"/>
          </p:cNvCxnSpPr>
          <p:nvPr/>
        </p:nvCxnSpPr>
        <p:spPr>
          <a:xfrm rot="5400000">
            <a:off x="4535487" y="1393017"/>
            <a:ext cx="72232" cy="7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2" name="Прямая со стрелкой 31"/>
          <p:cNvCxnSpPr>
            <a:stCxn id="5" idx="2"/>
          </p:cNvCxnSpPr>
          <p:nvPr/>
        </p:nvCxnSpPr>
        <p:spPr>
          <a:xfrm rot="5400000">
            <a:off x="7464445" y="1393017"/>
            <a:ext cx="72232" cy="7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4" name="Прямоугольник 33"/>
          <p:cNvSpPr/>
          <p:nvPr/>
        </p:nvSpPr>
        <p:spPr>
          <a:xfrm>
            <a:off x="1714480" y="4000504"/>
            <a:ext cx="2286016" cy="4286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smtClean="0">
                <a:latin typeface="Constantia" pitchFamily="18" charset="0"/>
              </a:rPr>
              <a:t>Мақаласы</a:t>
            </a:r>
            <a:endParaRPr lang="ru-RU" sz="2400" b="1" i="1" dirty="0">
              <a:latin typeface="Constantia" pitchFamily="18" charset="0"/>
            </a:endParaRPr>
          </a:p>
        </p:txBody>
      </p:sp>
      <p:sp>
        <p:nvSpPr>
          <p:cNvPr id="35" name="Прямоугольник 34"/>
          <p:cNvSpPr/>
          <p:nvPr/>
        </p:nvSpPr>
        <p:spPr>
          <a:xfrm>
            <a:off x="4500562" y="4000504"/>
            <a:ext cx="2214578" cy="4286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smtClean="0">
                <a:latin typeface="Constantia" pitchFamily="18" charset="0"/>
              </a:rPr>
              <a:t>Әңгімесі</a:t>
            </a:r>
            <a:endParaRPr lang="ru-RU" sz="2400" b="1" i="1" dirty="0">
              <a:latin typeface="Constantia" pitchFamily="18" charset="0"/>
            </a:endParaRPr>
          </a:p>
        </p:txBody>
      </p:sp>
      <p:sp>
        <p:nvSpPr>
          <p:cNvPr id="36" name="Прямоугольник 35"/>
          <p:cNvSpPr/>
          <p:nvPr/>
        </p:nvSpPr>
        <p:spPr>
          <a:xfrm>
            <a:off x="4500562" y="4500570"/>
            <a:ext cx="2214578" cy="1214446"/>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dirty="0" smtClean="0">
                <a:latin typeface="Constantia" pitchFamily="18" charset="0"/>
              </a:rPr>
              <a:t>“Шолпанның күнәсі”</a:t>
            </a:r>
            <a:endParaRPr lang="ru-RU" sz="2400" dirty="0">
              <a:latin typeface="Constantia" pitchFamily="18" charset="0"/>
            </a:endParaRPr>
          </a:p>
        </p:txBody>
      </p:sp>
      <p:sp>
        <p:nvSpPr>
          <p:cNvPr id="37" name="Прямоугольник 36"/>
          <p:cNvSpPr/>
          <p:nvPr/>
        </p:nvSpPr>
        <p:spPr>
          <a:xfrm>
            <a:off x="1714480" y="4500570"/>
            <a:ext cx="2214578" cy="1214446"/>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dirty="0" smtClean="0">
                <a:latin typeface="Constantia" pitchFamily="18" charset="0"/>
              </a:rPr>
              <a:t>“Бала тәрбиелеу жолдары”</a:t>
            </a:r>
            <a:endParaRPr lang="ru-RU" sz="2400" dirty="0">
              <a:latin typeface="Constantia" pitchFamily="18" charset="0"/>
            </a:endParaRPr>
          </a:p>
        </p:txBody>
      </p:sp>
      <p:cxnSp>
        <p:nvCxnSpPr>
          <p:cNvPr id="39" name="Прямая со стрелкой 38"/>
          <p:cNvCxnSpPr/>
          <p:nvPr/>
        </p:nvCxnSpPr>
        <p:spPr>
          <a:xfrm rot="5400000">
            <a:off x="1607323" y="2321711"/>
            <a:ext cx="3071834"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1" name="Прямая со стрелкой 40"/>
          <p:cNvCxnSpPr/>
          <p:nvPr/>
        </p:nvCxnSpPr>
        <p:spPr>
          <a:xfrm rot="5400000">
            <a:off x="4464843" y="2321711"/>
            <a:ext cx="3071834"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 name="Прямая со стрелкой 28"/>
          <p:cNvCxnSpPr/>
          <p:nvPr/>
        </p:nvCxnSpPr>
        <p:spPr>
          <a:xfrm rot="5400000">
            <a:off x="4679951" y="2321711"/>
            <a:ext cx="2928164" cy="7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8" name="Прямая соединительная линия 37"/>
          <p:cNvCxnSpPr/>
          <p:nvPr/>
        </p:nvCxnSpPr>
        <p:spPr>
          <a:xfrm>
            <a:off x="6143636" y="3786190"/>
            <a:ext cx="1857388"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45" name="Прямая со стрелкой 44"/>
          <p:cNvCxnSpPr/>
          <p:nvPr/>
        </p:nvCxnSpPr>
        <p:spPr>
          <a:xfrm rot="5400000">
            <a:off x="7893867" y="3893347"/>
            <a:ext cx="214314"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6" name="Прямоугольник 45"/>
          <p:cNvSpPr/>
          <p:nvPr/>
        </p:nvSpPr>
        <p:spPr>
          <a:xfrm>
            <a:off x="7143768" y="4000504"/>
            <a:ext cx="1714512" cy="4286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smtClean="0">
                <a:latin typeface="Constantia" pitchFamily="18" charset="0"/>
              </a:rPr>
              <a:t>Еңбегі</a:t>
            </a:r>
            <a:endParaRPr lang="ru-RU" sz="2400" b="1" i="1" dirty="0">
              <a:latin typeface="Constantia" pitchFamily="18" charset="0"/>
            </a:endParaRPr>
          </a:p>
        </p:txBody>
      </p:sp>
      <p:sp>
        <p:nvSpPr>
          <p:cNvPr id="50" name="Прямоугольник 49"/>
          <p:cNvSpPr/>
          <p:nvPr/>
        </p:nvSpPr>
        <p:spPr>
          <a:xfrm>
            <a:off x="6929422" y="4572008"/>
            <a:ext cx="2071734" cy="1214446"/>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kk-KZ" dirty="0" smtClean="0">
                <a:latin typeface="Constantia" pitchFamily="18" charset="0"/>
              </a:rPr>
              <a:t>“ПЕДАГОГИКА”</a:t>
            </a:r>
          </a:p>
          <a:p>
            <a:pPr algn="ctr"/>
            <a:r>
              <a:rPr lang="kk-KZ" dirty="0" smtClean="0">
                <a:latin typeface="Constantia" pitchFamily="18" charset="0"/>
              </a:rPr>
              <a:t>КІТАБЫ</a:t>
            </a:r>
            <a:endParaRPr lang="ru-RU" dirty="0">
              <a:latin typeface="Segoe Print" pitchFamily="2" charset="0"/>
            </a:endParaRPr>
          </a:p>
        </p:txBody>
      </p:sp>
      <p:sp>
        <p:nvSpPr>
          <p:cNvPr id="51" name="Прямоугольник 50"/>
          <p:cNvSpPr/>
          <p:nvPr/>
        </p:nvSpPr>
        <p:spPr>
          <a:xfrm>
            <a:off x="2071670" y="214290"/>
            <a:ext cx="5500726" cy="5000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3200" b="1" dirty="0" smtClean="0">
                <a:solidFill>
                  <a:srgbClr val="7030A0"/>
                </a:solidFill>
                <a:latin typeface="Century" pitchFamily="18" charset="0"/>
              </a:rPr>
              <a:t>Мағжан Жұмабаев</a:t>
            </a:r>
            <a:endParaRPr lang="ru-RU" sz="3200" b="1" dirty="0">
              <a:solidFill>
                <a:srgbClr val="7030A0"/>
              </a:solidFill>
              <a:latin typeface="Century"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34" dur="1000" fill="hold"/>
                                        <p:tgtEl>
                                          <p:spTgt spid="3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46" dur="1000" fill="hold"/>
                                        <p:tgtEl>
                                          <p:spTgt spid="3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style.rotation</p:attrName>
                                        </p:attrNameLst>
                                      </p:cBhvr>
                                      <p:tavLst>
                                        <p:tav tm="0">
                                          <p:val>
                                            <p:fltVal val="360"/>
                                          </p:val>
                                        </p:tav>
                                        <p:tav tm="100000">
                                          <p:val>
                                            <p:fltVal val="0"/>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 calcmode="lin" valueType="num">
                                      <p:cBhvr>
                                        <p:cTn id="65" dur="500" fill="hold"/>
                                        <p:tgtEl>
                                          <p:spTgt spid="19"/>
                                        </p:tgtEl>
                                        <p:attrNameLst>
                                          <p:attrName>style.rotation</p:attrName>
                                        </p:attrNameLst>
                                      </p:cBhvr>
                                      <p:tavLst>
                                        <p:tav tm="0">
                                          <p:val>
                                            <p:fltVal val="360"/>
                                          </p:val>
                                        </p:tav>
                                        <p:tav tm="100000">
                                          <p:val>
                                            <p:fltVal val="0"/>
                                          </p:val>
                                        </p:tav>
                                      </p:tavLst>
                                    </p:anim>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 calcmode="lin" valueType="num">
                                      <p:cBhvr>
                                        <p:cTn id="73" dur="500" fill="hold"/>
                                        <p:tgtEl>
                                          <p:spTgt spid="18"/>
                                        </p:tgtEl>
                                        <p:attrNameLst>
                                          <p:attrName>style.rotation</p:attrName>
                                        </p:attrNameLst>
                                      </p:cBhvr>
                                      <p:tavLst>
                                        <p:tav tm="0">
                                          <p:val>
                                            <p:fltVal val="360"/>
                                          </p:val>
                                        </p:tav>
                                        <p:tav tm="100000">
                                          <p:val>
                                            <p:fltVal val="0"/>
                                          </p:val>
                                        </p:tav>
                                      </p:tavLst>
                                    </p:anim>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 calcmode="lin" valueType="num">
                                      <p:cBhvr>
                                        <p:cTn id="81" dur="500" fill="hold"/>
                                        <p:tgtEl>
                                          <p:spTgt spid="37"/>
                                        </p:tgtEl>
                                        <p:attrNameLst>
                                          <p:attrName>style.rotation</p:attrName>
                                        </p:attrNameLst>
                                      </p:cBhvr>
                                      <p:tavLst>
                                        <p:tav tm="0">
                                          <p:val>
                                            <p:fltVal val="360"/>
                                          </p:val>
                                        </p:tav>
                                        <p:tav tm="100000">
                                          <p:val>
                                            <p:fltVal val="0"/>
                                          </p:val>
                                        </p:tav>
                                      </p:tavLst>
                                    </p:anim>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fltVal val="0"/>
                                          </p:val>
                                        </p:tav>
                                        <p:tav tm="100000">
                                          <p:val>
                                            <p:strVal val="#ppt_h"/>
                                          </p:val>
                                        </p:tav>
                                      </p:tavLst>
                                    </p:anim>
                                    <p:anim calcmode="lin" valueType="num">
                                      <p:cBhvr>
                                        <p:cTn id="89" dur="500" fill="hold"/>
                                        <p:tgtEl>
                                          <p:spTgt spid="36"/>
                                        </p:tgtEl>
                                        <p:attrNameLst>
                                          <p:attrName>style.rotation</p:attrName>
                                        </p:attrNameLst>
                                      </p:cBhvr>
                                      <p:tavLst>
                                        <p:tav tm="0">
                                          <p:val>
                                            <p:fltVal val="360"/>
                                          </p:val>
                                        </p:tav>
                                        <p:tav tm="100000">
                                          <p:val>
                                            <p:fltVal val="0"/>
                                          </p:val>
                                        </p:tav>
                                      </p:tavLst>
                                    </p:anim>
                                    <p:animEffect transition="in" filter="fade">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98" dur="1000" fill="hold"/>
                                        <p:tgtEl>
                                          <p:spTgt spid="46"/>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49" presetClass="entr" presetSubtype="0" decel="10000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p:cTn id="107" dur="500" fill="hold"/>
                                        <p:tgtEl>
                                          <p:spTgt spid="50"/>
                                        </p:tgtEl>
                                        <p:attrNameLst>
                                          <p:attrName>ppt_w</p:attrName>
                                        </p:attrNameLst>
                                      </p:cBhvr>
                                      <p:tavLst>
                                        <p:tav tm="0">
                                          <p:val>
                                            <p:fltVal val="0"/>
                                          </p:val>
                                        </p:tav>
                                        <p:tav tm="100000">
                                          <p:val>
                                            <p:strVal val="#ppt_w"/>
                                          </p:val>
                                        </p:tav>
                                      </p:tavLst>
                                    </p:anim>
                                    <p:anim calcmode="lin" valueType="num">
                                      <p:cBhvr>
                                        <p:cTn id="108" dur="500" fill="hold"/>
                                        <p:tgtEl>
                                          <p:spTgt spid="50"/>
                                        </p:tgtEl>
                                        <p:attrNameLst>
                                          <p:attrName>ppt_h</p:attrName>
                                        </p:attrNameLst>
                                      </p:cBhvr>
                                      <p:tavLst>
                                        <p:tav tm="0">
                                          <p:val>
                                            <p:fltVal val="0"/>
                                          </p:val>
                                        </p:tav>
                                        <p:tav tm="100000">
                                          <p:val>
                                            <p:strVal val="#ppt_h"/>
                                          </p:val>
                                        </p:tav>
                                      </p:tavLst>
                                    </p:anim>
                                    <p:anim calcmode="lin" valueType="num">
                                      <p:cBhvr>
                                        <p:cTn id="109" dur="500" fill="hold"/>
                                        <p:tgtEl>
                                          <p:spTgt spid="50"/>
                                        </p:tgtEl>
                                        <p:attrNameLst>
                                          <p:attrName>style.rotation</p:attrName>
                                        </p:attrNameLst>
                                      </p:cBhvr>
                                      <p:tavLst>
                                        <p:tav tm="0">
                                          <p:val>
                                            <p:fltVal val="360"/>
                                          </p:val>
                                        </p:tav>
                                        <p:tav tm="100000">
                                          <p:val>
                                            <p:fltVal val="0"/>
                                          </p:val>
                                        </p:tav>
                                      </p:tavLst>
                                    </p:anim>
                                    <p:animEffect transition="in" filter="fade">
                                      <p:cBhvr>
                                        <p:cTn id="1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7" grpId="0" animBg="1"/>
      <p:bldP spid="18" grpId="0" animBg="1"/>
      <p:bldP spid="19" grpId="0" animBg="1"/>
      <p:bldP spid="34" grpId="0" animBg="1"/>
      <p:bldP spid="35" grpId="0" animBg="1"/>
      <p:bldP spid="36" grpId="0" animBg="1"/>
      <p:bldP spid="37" grpId="0" animBg="1"/>
      <p:bldP spid="46" grpId="0" animBg="1"/>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071802" y="2285992"/>
            <a:ext cx="3143272" cy="1785950"/>
          </a:xfrm>
          <a:prstGeom prst="ellipse">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kk-KZ"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Segoe Print" pitchFamily="2" charset="0"/>
              </a:rPr>
              <a:t>Поэзиясының</a:t>
            </a:r>
          </a:p>
          <a:p>
            <a:pPr algn="ctr"/>
            <a:r>
              <a:rPr lang="kk-KZ"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Segoe Print" pitchFamily="2" charset="0"/>
              </a:rPr>
              <a:t>тақырыптары</a:t>
            </a:r>
            <a:endParaRPr lang="ru-RU"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Segoe Print" pitchFamily="2" charset="0"/>
            </a:endParaRPr>
          </a:p>
        </p:txBody>
      </p:sp>
      <p:sp>
        <p:nvSpPr>
          <p:cNvPr id="4" name="Облако 3"/>
          <p:cNvSpPr/>
          <p:nvPr/>
        </p:nvSpPr>
        <p:spPr>
          <a:xfrm>
            <a:off x="928662" y="214290"/>
            <a:ext cx="2928958" cy="2214578"/>
          </a:xfrm>
          <a:prstGeom prst="cloud">
            <a:avLst/>
          </a:prstGeom>
          <a:solidFill>
            <a:srgbClr val="FFCCFF"/>
          </a:solidFill>
          <a:ln>
            <a:solidFill>
              <a:srgbClr val="00FF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kk-KZ" b="1" cap="all" dirty="0" smtClean="0">
                <a:ln w="9000" cmpd="sng">
                  <a:noFill/>
                  <a:prstDash val="solid"/>
                </a:ln>
                <a:solidFill>
                  <a:srgbClr val="0000CC"/>
                </a:solidFill>
                <a:effectLst>
                  <a:reflection blurRad="12700" stA="28000" endPos="45000" dist="1000" dir="5400000" sy="-100000" algn="bl" rotWithShape="0"/>
                </a:effectLst>
                <a:latin typeface="Segoe Print" pitchFamily="2" charset="0"/>
              </a:rPr>
              <a:t>тарих тұңғиығы,</a:t>
            </a:r>
          </a:p>
          <a:p>
            <a:pPr algn="ctr"/>
            <a:r>
              <a:rPr lang="kk-KZ" b="1" cap="all" dirty="0" smtClean="0">
                <a:ln w="9000" cmpd="sng">
                  <a:noFill/>
                  <a:prstDash val="solid"/>
                </a:ln>
                <a:solidFill>
                  <a:srgbClr val="0000CC"/>
                </a:solidFill>
                <a:effectLst>
                  <a:reflection blurRad="12700" stA="28000" endPos="45000" dist="1000" dir="5400000" sy="-100000" algn="bl" rotWithShape="0"/>
                </a:effectLst>
                <a:latin typeface="Segoe Print" pitchFamily="2" charset="0"/>
              </a:rPr>
              <a:t>заманның </a:t>
            </a:r>
          </a:p>
          <a:p>
            <a:pPr algn="ctr"/>
            <a:r>
              <a:rPr lang="kk-KZ" b="1" cap="all" dirty="0" smtClean="0">
                <a:ln w="9000" cmpd="sng">
                  <a:noFill/>
                  <a:prstDash val="solid"/>
                </a:ln>
                <a:solidFill>
                  <a:srgbClr val="0000CC"/>
                </a:solidFill>
                <a:effectLst>
                  <a:reflection blurRad="12700" stA="28000" endPos="45000" dist="1000" dir="5400000" sy="-100000" algn="bl" rotWithShape="0"/>
                </a:effectLst>
                <a:latin typeface="Segoe Print" pitchFamily="2" charset="0"/>
              </a:rPr>
              <a:t>астан-кестеңі</a:t>
            </a:r>
            <a:endParaRPr lang="ru-RU" b="1" cap="all" dirty="0">
              <a:ln w="9000" cmpd="sng">
                <a:noFill/>
                <a:prstDash val="solid"/>
              </a:ln>
              <a:solidFill>
                <a:srgbClr val="0000CC"/>
              </a:solidFill>
              <a:effectLst>
                <a:reflection blurRad="12700" stA="28000" endPos="45000" dist="1000" dir="5400000" sy="-100000" algn="bl" rotWithShape="0"/>
              </a:effectLst>
              <a:latin typeface="Segoe Print" pitchFamily="2" charset="0"/>
            </a:endParaRPr>
          </a:p>
        </p:txBody>
      </p:sp>
      <p:sp>
        <p:nvSpPr>
          <p:cNvPr id="5" name="Облако 4"/>
          <p:cNvSpPr/>
          <p:nvPr/>
        </p:nvSpPr>
        <p:spPr>
          <a:xfrm>
            <a:off x="3071802" y="4500570"/>
            <a:ext cx="2928958" cy="2214578"/>
          </a:xfrm>
          <a:prstGeom prst="cloud">
            <a:avLst/>
          </a:prstGeom>
          <a:blipFill>
            <a:blip r:embed="rId2"/>
            <a:tile tx="0" ty="0" sx="100000" sy="100000" flip="none" algn="tl"/>
          </a:blipFill>
          <a:ln>
            <a:solidFill>
              <a:srgbClr val="00FF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kk-KZ" b="1" cap="all" dirty="0" smtClean="0">
                <a:ln w="9000" cmpd="sng">
                  <a:noFill/>
                  <a:prstDash val="solid"/>
                </a:ln>
                <a:solidFill>
                  <a:schemeClr val="accent2">
                    <a:lumMod val="75000"/>
                  </a:schemeClr>
                </a:solidFill>
                <a:effectLst>
                  <a:reflection blurRad="12700" stA="28000" endPos="45000" dist="1000" dir="5400000" sy="-100000" algn="bl" rotWithShape="0"/>
                </a:effectLst>
                <a:latin typeface="Segoe Print" pitchFamily="2" charset="0"/>
              </a:rPr>
              <a:t>Жақсылық пен жамандық</a:t>
            </a:r>
            <a:endParaRPr lang="ru-RU" b="1" cap="all" dirty="0">
              <a:ln w="9000" cmpd="sng">
                <a:noFill/>
                <a:prstDash val="solid"/>
              </a:ln>
              <a:solidFill>
                <a:schemeClr val="accent2">
                  <a:lumMod val="75000"/>
                </a:schemeClr>
              </a:solidFill>
              <a:effectLst>
                <a:reflection blurRad="12700" stA="28000" endPos="45000" dist="1000" dir="5400000" sy="-100000" algn="bl" rotWithShape="0"/>
              </a:effectLst>
              <a:latin typeface="Segoe Print" pitchFamily="2" charset="0"/>
            </a:endParaRPr>
          </a:p>
        </p:txBody>
      </p:sp>
      <p:sp>
        <p:nvSpPr>
          <p:cNvPr id="6" name="Облако 5"/>
          <p:cNvSpPr/>
          <p:nvPr/>
        </p:nvSpPr>
        <p:spPr>
          <a:xfrm>
            <a:off x="142844" y="2928934"/>
            <a:ext cx="2928958" cy="2214578"/>
          </a:xfrm>
          <a:prstGeom prst="cloud">
            <a:avLst/>
          </a:prstGeom>
          <a:blipFill>
            <a:blip r:embed="rId3"/>
            <a:tile tx="0" ty="0" sx="100000" sy="100000" flip="none" algn="tl"/>
          </a:blipFill>
          <a:ln>
            <a:solidFill>
              <a:srgbClr val="00FFFF"/>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kk-KZ" b="1" cap="all" dirty="0" smtClean="0">
                <a:ln w="9000" cmpd="sng">
                  <a:noFill/>
                  <a:prstDash val="solid"/>
                </a:ln>
                <a:solidFill>
                  <a:schemeClr val="accent6">
                    <a:lumMod val="75000"/>
                  </a:schemeClr>
                </a:solidFill>
                <a:effectLst>
                  <a:reflection blurRad="12700" stA="28000" endPos="45000" dist="1000" dir="5400000" sy="-100000" algn="bl" rotWithShape="0"/>
                </a:effectLst>
                <a:latin typeface="Segoe Print" pitchFamily="2" charset="0"/>
              </a:rPr>
              <a:t>Оқу-ағарту, өнер-білім</a:t>
            </a:r>
            <a:endParaRPr lang="ru-RU" b="1" cap="all" dirty="0">
              <a:ln w="9000" cmpd="sng">
                <a:noFill/>
                <a:prstDash val="solid"/>
              </a:ln>
              <a:solidFill>
                <a:schemeClr val="accent6">
                  <a:lumMod val="75000"/>
                </a:schemeClr>
              </a:solidFill>
              <a:effectLst>
                <a:reflection blurRad="12700" stA="28000" endPos="45000" dist="1000" dir="5400000" sy="-100000" algn="bl" rotWithShape="0"/>
              </a:effectLst>
              <a:latin typeface="Segoe Print" pitchFamily="2" charset="0"/>
            </a:endParaRPr>
          </a:p>
        </p:txBody>
      </p:sp>
      <p:sp>
        <p:nvSpPr>
          <p:cNvPr id="7" name="Облако 6"/>
          <p:cNvSpPr/>
          <p:nvPr/>
        </p:nvSpPr>
        <p:spPr>
          <a:xfrm>
            <a:off x="5357818" y="214290"/>
            <a:ext cx="2928958" cy="2214578"/>
          </a:xfrm>
          <a:prstGeom prst="cloud">
            <a:avLst/>
          </a:prstGeom>
          <a:ln>
            <a:solidFill>
              <a:srgbClr val="00FFFF"/>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kk-KZ" b="1" cap="all" dirty="0" smtClean="0">
                <a:ln w="9000" cmpd="sng">
                  <a:noFill/>
                  <a:prstDash val="solid"/>
                </a:ln>
                <a:solidFill>
                  <a:srgbClr val="FF0000"/>
                </a:solidFill>
                <a:effectLst>
                  <a:reflection blurRad="12700" stA="28000" endPos="45000" dist="1000" dir="5400000" sy="-100000" algn="bl" rotWithShape="0"/>
                </a:effectLst>
                <a:latin typeface="Segoe Print" pitchFamily="2" charset="0"/>
              </a:rPr>
              <a:t>махаббат, арман, мақсат,</a:t>
            </a:r>
          </a:p>
          <a:p>
            <a:pPr algn="ctr"/>
            <a:r>
              <a:rPr lang="kk-KZ" b="1" cap="all" dirty="0" smtClean="0">
                <a:ln w="9000" cmpd="sng">
                  <a:noFill/>
                  <a:prstDash val="solid"/>
                </a:ln>
                <a:solidFill>
                  <a:srgbClr val="FF0000"/>
                </a:solidFill>
                <a:effectLst>
                  <a:reflection blurRad="12700" stA="28000" endPos="45000" dist="1000" dir="5400000" sy="-100000" algn="bl" rotWithShape="0"/>
                </a:effectLst>
                <a:latin typeface="Segoe Print" pitchFamily="2" charset="0"/>
              </a:rPr>
              <a:t>үміт</a:t>
            </a:r>
            <a:endParaRPr lang="ru-RU" b="1" cap="all" dirty="0">
              <a:ln w="9000" cmpd="sng">
                <a:noFill/>
                <a:prstDash val="solid"/>
              </a:ln>
              <a:solidFill>
                <a:srgbClr val="FF0000"/>
              </a:solidFill>
              <a:effectLst>
                <a:reflection blurRad="12700" stA="28000" endPos="45000" dist="1000" dir="5400000" sy="-100000" algn="bl" rotWithShape="0"/>
              </a:effectLst>
              <a:latin typeface="Segoe Print" pitchFamily="2" charset="0"/>
            </a:endParaRPr>
          </a:p>
        </p:txBody>
      </p:sp>
      <p:sp>
        <p:nvSpPr>
          <p:cNvPr id="11" name="Облако 10"/>
          <p:cNvSpPr/>
          <p:nvPr/>
        </p:nvSpPr>
        <p:spPr>
          <a:xfrm>
            <a:off x="6072198" y="3071810"/>
            <a:ext cx="2928958" cy="2214578"/>
          </a:xfrm>
          <a:prstGeom prst="cloud">
            <a:avLst/>
          </a:prstGeom>
          <a:blipFill>
            <a:blip r:embed="rId4"/>
            <a:tile tx="0" ty="0" sx="100000" sy="100000" flip="none" algn="tl"/>
          </a:blipFill>
          <a:ln>
            <a:solidFill>
              <a:srgbClr val="00FF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kk-KZ" b="1" cap="all" dirty="0" smtClean="0">
                <a:ln w="9000" cmpd="sng">
                  <a:noFill/>
                  <a:prstDash val="solid"/>
                </a:ln>
                <a:solidFill>
                  <a:srgbClr val="7030A0"/>
                </a:solidFill>
                <a:effectLst>
                  <a:reflection blurRad="12700" stA="28000" endPos="45000" dist="1000" dir="5400000" sy="-100000" algn="bl" rotWithShape="0"/>
                </a:effectLst>
                <a:latin typeface="Segoe Print" pitchFamily="2" charset="0"/>
              </a:rPr>
              <a:t>мұңды толғаныс, өкіну</a:t>
            </a:r>
            <a:endParaRPr lang="ru-RU" b="1" cap="all" dirty="0">
              <a:ln w="9000" cmpd="sng">
                <a:noFill/>
                <a:prstDash val="solid"/>
              </a:ln>
              <a:solidFill>
                <a:srgbClr val="7030A0"/>
              </a:solidFill>
              <a:effectLst>
                <a:reflection blurRad="12700" stA="28000" endPos="45000" dist="1000" dir="5400000" sy="-100000" algn="bl" rotWithShape="0"/>
              </a:effectLst>
              <a:latin typeface="Segoe Print" pitchFamily="2" charset="0"/>
            </a:endParaRPr>
          </a:p>
        </p:txBody>
      </p:sp>
      <p:pic>
        <p:nvPicPr>
          <p:cNvPr id="8" name="Picture 5" descr="5171eb55e112"/>
          <p:cNvPicPr>
            <a:picLocks noChangeAspect="1" noChangeArrowheads="1" noCrop="1"/>
          </p:cNvPicPr>
          <p:nvPr/>
        </p:nvPicPr>
        <p:blipFill>
          <a:blip r:embed="rId5"/>
          <a:srcRect/>
          <a:stretch>
            <a:fillRect/>
          </a:stretch>
        </p:blipFill>
        <p:spPr bwMode="auto">
          <a:xfrm rot="18469076">
            <a:off x="7377499" y="4998605"/>
            <a:ext cx="1675629" cy="1954901"/>
          </a:xfrm>
          <a:prstGeom prst="rect">
            <a:avLst/>
          </a:prstGeom>
          <a:noFill/>
          <a:ln w="9525">
            <a:noFill/>
            <a:miter lim="800000"/>
            <a:headEnd/>
            <a:tailEnd/>
          </a:ln>
        </p:spPr>
      </p:pic>
      <p:pic>
        <p:nvPicPr>
          <p:cNvPr id="9" name="Picture 5" descr="5171eb55e112"/>
          <p:cNvPicPr>
            <a:picLocks noChangeAspect="1" noChangeArrowheads="1" noCrop="1"/>
          </p:cNvPicPr>
          <p:nvPr/>
        </p:nvPicPr>
        <p:blipFill>
          <a:blip r:embed="rId5"/>
          <a:srcRect/>
          <a:stretch>
            <a:fillRect/>
          </a:stretch>
        </p:blipFill>
        <p:spPr bwMode="auto">
          <a:xfrm rot="18662939">
            <a:off x="247874" y="4948095"/>
            <a:ext cx="1722954" cy="201011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1"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85720" y="142852"/>
            <a:ext cx="8572560" cy="2357454"/>
          </a:xfrm>
          <a:prstGeom prst="roundRect">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kk-KZ" sz="5400" b="1" i="1" dirty="0" smtClean="0">
                <a:solidFill>
                  <a:srgbClr val="0000CC"/>
                </a:solidFill>
                <a:latin typeface="Constantia" pitchFamily="18" charset="0"/>
              </a:rPr>
              <a:t>Мағжан кітаптарының </a:t>
            </a:r>
          </a:p>
          <a:p>
            <a:pPr algn="ctr"/>
            <a:r>
              <a:rPr lang="kk-KZ" sz="5400" b="1" i="1" dirty="0" smtClean="0">
                <a:solidFill>
                  <a:srgbClr val="0000CC"/>
                </a:solidFill>
                <a:latin typeface="Constantia" pitchFamily="18" charset="0"/>
              </a:rPr>
              <a:t>тізбегі</a:t>
            </a:r>
            <a:endParaRPr lang="ru-RU" sz="5400" b="1" i="1" dirty="0">
              <a:solidFill>
                <a:srgbClr val="0000CC"/>
              </a:solidFill>
              <a:latin typeface="Constantia" pitchFamily="18" charset="0"/>
            </a:endParaRPr>
          </a:p>
        </p:txBody>
      </p:sp>
      <p:pic>
        <p:nvPicPr>
          <p:cNvPr id="4" name="Picture 5" descr="bd05094_"/>
          <p:cNvPicPr>
            <a:picLocks noChangeAspect="1" noChangeArrowheads="1"/>
          </p:cNvPicPr>
          <p:nvPr/>
        </p:nvPicPr>
        <p:blipFill>
          <a:blip r:embed="rId2" cstate="print"/>
          <a:srcRect/>
          <a:stretch>
            <a:fillRect/>
          </a:stretch>
        </p:blipFill>
        <p:spPr bwMode="auto">
          <a:xfrm>
            <a:off x="2571735" y="2714620"/>
            <a:ext cx="4143405" cy="3643338"/>
          </a:xfrm>
          <a:prstGeom prst="rect">
            <a:avLst/>
          </a:prstGeom>
          <a:noFill/>
          <a:ln w="9525">
            <a:noFill/>
            <a:miter lim="800000"/>
            <a:headEnd/>
            <a:tailEnd/>
          </a:ln>
        </p:spPr>
      </p:pic>
      <p:pic>
        <p:nvPicPr>
          <p:cNvPr id="5" name="Рисунок 4" descr="flowers"/>
          <p:cNvPicPr/>
          <p:nvPr/>
        </p:nvPicPr>
        <p:blipFill>
          <a:blip r:embed="rId3"/>
          <a:srcRect/>
          <a:stretch>
            <a:fillRect/>
          </a:stretch>
        </p:blipFill>
        <p:spPr bwMode="auto">
          <a:xfrm rot="1012220">
            <a:off x="7251821" y="4667790"/>
            <a:ext cx="1637870" cy="1995488"/>
          </a:xfrm>
          <a:prstGeom prst="rect">
            <a:avLst/>
          </a:prstGeom>
          <a:noFill/>
          <a:ln w="9525">
            <a:noFill/>
            <a:miter lim="800000"/>
            <a:headEnd/>
            <a:tailEnd/>
          </a:ln>
        </p:spPr>
      </p:pic>
      <p:pic>
        <p:nvPicPr>
          <p:cNvPr id="6" name="Рисунок 5" descr="flowers"/>
          <p:cNvPicPr/>
          <p:nvPr/>
        </p:nvPicPr>
        <p:blipFill>
          <a:blip r:embed="rId3"/>
          <a:srcRect/>
          <a:stretch>
            <a:fillRect/>
          </a:stretch>
        </p:blipFill>
        <p:spPr bwMode="auto">
          <a:xfrm rot="20254406">
            <a:off x="317531" y="4619646"/>
            <a:ext cx="1668813" cy="199548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Miko\Documents\1.jpg"/>
          <p:cNvPicPr/>
          <p:nvPr/>
        </p:nvPicPr>
        <p:blipFill>
          <a:blip r:embed="rId2"/>
          <a:srcRect/>
          <a:stretch>
            <a:fillRect/>
          </a:stretch>
        </p:blipFill>
        <p:spPr bwMode="auto">
          <a:xfrm>
            <a:off x="285720" y="857232"/>
            <a:ext cx="3500462" cy="500066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4071934" y="571480"/>
          <a:ext cx="4572032" cy="5580235"/>
        </p:xfrm>
        <a:graphic>
          <a:graphicData uri="http://schemas.openxmlformats.org/drawingml/2006/table">
            <a:tbl>
              <a:tblPr>
                <a:tableStyleId>{35758FB7-9AC5-4552-8A53-C91805E547FA}</a:tableStyleId>
              </a:tblPr>
              <a:tblGrid>
                <a:gridCol w="4572032"/>
              </a:tblGrid>
              <a:tr h="5580235">
                <a:tc>
                  <a:txBody>
                    <a:bodyPr/>
                    <a:lstStyle/>
                    <a:p>
                      <a:pPr algn="ctr">
                        <a:lnSpc>
                          <a:spcPct val="115000"/>
                        </a:lnSpc>
                      </a:pPr>
                      <a:r>
                        <a:rPr lang="ru-RU" sz="2000" b="1" i="1" dirty="0" err="1" smtClean="0">
                          <a:solidFill>
                            <a:schemeClr val="accent5">
                              <a:lumMod val="75000"/>
                            </a:schemeClr>
                          </a:solidFill>
                          <a:effectLst>
                            <a:glow rad="228600">
                              <a:schemeClr val="accent3">
                                <a:satMod val="175000"/>
                                <a:alpha val="40000"/>
                              </a:schemeClr>
                            </a:glow>
                          </a:effectLst>
                        </a:rPr>
                        <a:t>Көптомдық шығармалар </a:t>
                      </a:r>
                      <a:r>
                        <a:rPr lang="ru-RU" sz="2000" b="1" i="1" dirty="0" err="1">
                          <a:solidFill>
                            <a:schemeClr val="accent5">
                              <a:lumMod val="75000"/>
                            </a:schemeClr>
                          </a:solidFill>
                          <a:effectLst>
                            <a:glow rad="228600">
                              <a:schemeClr val="accent3">
                                <a:satMod val="175000"/>
                                <a:alpha val="40000"/>
                              </a:schemeClr>
                            </a:glow>
                          </a:effectLst>
                        </a:rPr>
                        <a:t>жинағы</a:t>
                      </a:r>
                      <a:r>
                        <a:rPr lang="ru-RU" sz="2000" b="1" i="1" dirty="0" err="1" smtClean="0">
                          <a:solidFill>
                            <a:schemeClr val="accent5">
                              <a:lumMod val="75000"/>
                            </a:schemeClr>
                          </a:solidFill>
                          <a:effectLst>
                            <a:glow rad="228600">
                              <a:schemeClr val="accent3">
                                <a:satMod val="175000"/>
                                <a:alpha val="40000"/>
                              </a:schemeClr>
                            </a:glow>
                          </a:effectLst>
                        </a:rPr>
                        <a:t>.</a:t>
                      </a:r>
                      <a:endParaRPr lang="ru-RU" sz="2000" b="1" i="1" dirty="0" smtClean="0">
                        <a:solidFill>
                          <a:schemeClr val="accent5">
                            <a:lumMod val="75000"/>
                          </a:schemeClr>
                        </a:solidFill>
                        <a:effectLst>
                          <a:glow rad="228600">
                            <a:schemeClr val="accent3">
                              <a:satMod val="175000"/>
                              <a:alpha val="40000"/>
                            </a:schemeClr>
                          </a:glow>
                        </a:effectLst>
                      </a:endParaRPr>
                    </a:p>
                    <a:p>
                      <a:pPr algn="ctr">
                        <a:lnSpc>
                          <a:spcPct val="115000"/>
                        </a:lnSpc>
                      </a:pPr>
                      <a:r>
                        <a:rPr lang="ru-RU" sz="2000" i="1" dirty="0" smtClean="0">
                          <a:solidFill>
                            <a:schemeClr val="accent5">
                              <a:lumMod val="75000"/>
                            </a:schemeClr>
                          </a:solidFill>
                          <a:effectLst>
                            <a:glow rad="228600">
                              <a:schemeClr val="accent3">
                                <a:satMod val="175000"/>
                                <a:alpha val="40000"/>
                              </a:schemeClr>
                            </a:glow>
                          </a:effectLst>
                        </a:rPr>
                        <a:t> 1-том</a:t>
                      </a:r>
                      <a:r>
                        <a:rPr lang="ru-RU" sz="2000" i="1" baseline="0" dirty="0" smtClean="0">
                          <a:solidFill>
                            <a:schemeClr val="accent5">
                              <a:lumMod val="75000"/>
                            </a:schemeClr>
                          </a:solidFill>
                          <a:effectLst>
                            <a:glow rad="228600">
                              <a:schemeClr val="accent3">
                                <a:satMod val="175000"/>
                                <a:alpha val="40000"/>
                              </a:schemeClr>
                            </a:glow>
                          </a:effectLst>
                        </a:rPr>
                        <a:t> </a:t>
                      </a:r>
                      <a:r>
                        <a:rPr lang="ru-RU" sz="2000" i="1" dirty="0" err="1" smtClean="0">
                          <a:solidFill>
                            <a:schemeClr val="accent5">
                              <a:lumMod val="75000"/>
                            </a:schemeClr>
                          </a:solidFill>
                          <a:effectLst>
                            <a:glow rad="228600">
                              <a:schemeClr val="accent3">
                                <a:satMod val="175000"/>
                                <a:alpha val="40000"/>
                              </a:schemeClr>
                            </a:glow>
                          </a:effectLst>
                        </a:rPr>
                        <a:t>Өлеңдер</a:t>
                      </a:r>
                      <a:r>
                        <a:rPr lang="ru-RU" sz="2000" i="1" dirty="0" smtClean="0">
                          <a:solidFill>
                            <a:schemeClr val="accent5">
                              <a:lumMod val="75000"/>
                            </a:schemeClr>
                          </a:solidFill>
                          <a:effectLst>
                            <a:glow rad="228600">
                              <a:schemeClr val="accent3">
                                <a:satMod val="175000"/>
                                <a:alpha val="40000"/>
                              </a:schemeClr>
                            </a:glow>
                          </a:effectLst>
                        </a:rPr>
                        <a:t>,</a:t>
                      </a:r>
                      <a:r>
                        <a:rPr lang="ru-RU" sz="2000" i="1" dirty="0" err="1" smtClean="0">
                          <a:solidFill>
                            <a:schemeClr val="accent5">
                              <a:lumMod val="75000"/>
                            </a:schemeClr>
                          </a:solidFill>
                          <a:effectLst>
                            <a:glow rad="228600">
                              <a:schemeClr val="accent3">
                                <a:satMod val="175000"/>
                                <a:alpha val="40000"/>
                              </a:schemeClr>
                            </a:glow>
                          </a:effectLst>
                        </a:rPr>
                        <a:t>дастандар</a:t>
                      </a:r>
                      <a:r>
                        <a:rPr lang="ru-RU" sz="2000" i="1" dirty="0">
                          <a:solidFill>
                            <a:schemeClr val="accent5">
                              <a:lumMod val="75000"/>
                            </a:schemeClr>
                          </a:solidFill>
                          <a:effectLst>
                            <a:glow rad="228600">
                              <a:schemeClr val="accent3">
                                <a:satMod val="175000"/>
                                <a:alpha val="40000"/>
                              </a:schemeClr>
                            </a:glow>
                          </a:effectLst>
                        </a:rPr>
                        <a:t>, </a:t>
                      </a:r>
                      <a:r>
                        <a:rPr lang="ru-RU" sz="2000" i="1" dirty="0" err="1">
                          <a:solidFill>
                            <a:schemeClr val="accent5">
                              <a:lumMod val="75000"/>
                            </a:schemeClr>
                          </a:solidFill>
                          <a:effectLst>
                            <a:glow rad="228600">
                              <a:schemeClr val="accent3">
                                <a:satMod val="175000"/>
                                <a:alpha val="40000"/>
                              </a:schemeClr>
                            </a:glow>
                          </a:effectLst>
                        </a:rPr>
                        <a:t>әңгіме.-</a:t>
                      </a:r>
                      <a:r>
                        <a:rPr lang="ru-RU" sz="2000" i="1" dirty="0">
                          <a:solidFill>
                            <a:schemeClr val="accent5">
                              <a:lumMod val="75000"/>
                            </a:schemeClr>
                          </a:solidFill>
                          <a:effectLst>
                            <a:glow rad="228600">
                              <a:schemeClr val="accent3">
                                <a:satMod val="175000"/>
                                <a:alpha val="40000"/>
                              </a:schemeClr>
                            </a:glow>
                          </a:effectLst>
                        </a:rPr>
                        <a:t> </a:t>
                      </a:r>
                      <a:endParaRPr lang="ru-RU" sz="2000" i="1" dirty="0" smtClean="0">
                        <a:solidFill>
                          <a:schemeClr val="accent5">
                            <a:lumMod val="75000"/>
                          </a:schemeClr>
                        </a:solidFill>
                        <a:effectLst>
                          <a:glow rad="228600">
                            <a:schemeClr val="accent3">
                              <a:satMod val="175000"/>
                              <a:alpha val="40000"/>
                            </a:schemeClr>
                          </a:glow>
                        </a:effectLst>
                      </a:endParaRPr>
                    </a:p>
                    <a:p>
                      <a:pPr algn="ctr">
                        <a:lnSpc>
                          <a:spcPct val="115000"/>
                        </a:lnSpc>
                      </a:pPr>
                      <a:r>
                        <a:rPr lang="ru-RU" sz="2000" i="1" dirty="0" err="1" smtClean="0">
                          <a:solidFill>
                            <a:schemeClr val="accent5">
                              <a:lumMod val="75000"/>
                            </a:schemeClr>
                          </a:solidFill>
                          <a:effectLst>
                            <a:glow rad="228600">
                              <a:schemeClr val="accent3">
                                <a:satMod val="175000"/>
                                <a:alpha val="40000"/>
                              </a:schemeClr>
                            </a:glow>
                          </a:effectLst>
                        </a:rPr>
                        <a:t>Алматы</a:t>
                      </a:r>
                      <a:r>
                        <a:rPr lang="ru-RU" sz="2000" i="1" dirty="0">
                          <a:solidFill>
                            <a:schemeClr val="accent5">
                              <a:lumMod val="75000"/>
                            </a:schemeClr>
                          </a:solidFill>
                          <a:effectLst>
                            <a:glow rad="228600">
                              <a:schemeClr val="accent3">
                                <a:satMod val="175000"/>
                                <a:alpha val="40000"/>
                              </a:schemeClr>
                            </a:glow>
                          </a:effectLst>
                        </a:rPr>
                        <a:t>: Жазушы,2005.-208бет</a:t>
                      </a:r>
                      <a:br>
                        <a:rPr lang="ru-RU" sz="2000" i="1" dirty="0">
                          <a:solidFill>
                            <a:schemeClr val="accent5">
                              <a:lumMod val="75000"/>
                            </a:schemeClr>
                          </a:solidFill>
                          <a:effectLst>
                            <a:glow rad="228600">
                              <a:schemeClr val="accent3">
                                <a:satMod val="175000"/>
                                <a:alpha val="40000"/>
                              </a:schemeClr>
                            </a:glow>
                          </a:effectLst>
                        </a:rPr>
                      </a:br>
                      <a:r>
                        <a:rPr lang="ru-RU" sz="2000" i="1" dirty="0" err="1">
                          <a:solidFill>
                            <a:schemeClr val="accent5">
                              <a:lumMod val="75000"/>
                            </a:schemeClr>
                          </a:solidFill>
                          <a:effectLst>
                            <a:glow rad="228600">
                              <a:schemeClr val="accent3">
                                <a:satMod val="175000"/>
                                <a:alpha val="40000"/>
                              </a:schemeClr>
                            </a:glow>
                          </a:effectLst>
                        </a:rPr>
                        <a:t>Ақын шығармалары көп </a:t>
                      </a:r>
                      <a:r>
                        <a:rPr lang="ru-RU" sz="2000" i="1" dirty="0" err="1" smtClean="0">
                          <a:solidFill>
                            <a:schemeClr val="accent5">
                              <a:lumMod val="75000"/>
                            </a:schemeClr>
                          </a:solidFill>
                          <a:effectLst>
                            <a:glow rad="228600">
                              <a:schemeClr val="accent3">
                                <a:satMod val="175000"/>
                                <a:alpha val="40000"/>
                              </a:schemeClr>
                            </a:glow>
                          </a:effectLst>
                        </a:rPr>
                        <a:t>томдығының</a:t>
                      </a:r>
                      <a:endParaRPr lang="ru-RU" sz="2000" i="1" dirty="0" smtClean="0">
                        <a:solidFill>
                          <a:schemeClr val="accent5">
                            <a:lumMod val="75000"/>
                          </a:schemeClr>
                        </a:solidFill>
                        <a:effectLst>
                          <a:glow rad="228600">
                            <a:schemeClr val="accent3">
                              <a:satMod val="175000"/>
                              <a:alpha val="40000"/>
                            </a:schemeClr>
                          </a:glow>
                        </a:effectLst>
                      </a:endParaRPr>
                    </a:p>
                    <a:p>
                      <a:pPr algn="ctr">
                        <a:lnSpc>
                          <a:spcPct val="115000"/>
                        </a:lnSpc>
                      </a:pPr>
                      <a:r>
                        <a:rPr lang="ru-RU" sz="2000" i="1" dirty="0" smtClean="0">
                          <a:solidFill>
                            <a:schemeClr val="accent5">
                              <a:lumMod val="75000"/>
                            </a:schemeClr>
                          </a:solidFill>
                          <a:effectLst>
                            <a:glow rad="228600">
                              <a:schemeClr val="accent3">
                                <a:satMod val="175000"/>
                                <a:alpha val="40000"/>
                              </a:schemeClr>
                            </a:glow>
                          </a:effectLst>
                        </a:rPr>
                        <a:t> </a:t>
                      </a:r>
                      <a:r>
                        <a:rPr lang="ru-RU" sz="2000" i="1" dirty="0" err="1">
                          <a:solidFill>
                            <a:schemeClr val="accent5">
                              <a:lumMod val="75000"/>
                            </a:schemeClr>
                          </a:solidFill>
                          <a:effectLst>
                            <a:glow rad="228600">
                              <a:schemeClr val="accent3">
                                <a:satMod val="175000"/>
                                <a:alpha val="40000"/>
                              </a:schemeClr>
                            </a:glow>
                          </a:effectLst>
                        </a:rPr>
                        <a:t>бірінші</a:t>
                      </a:r>
                      <a:r>
                        <a:rPr lang="ru-RU" sz="2000" i="1" dirty="0">
                          <a:solidFill>
                            <a:schemeClr val="accent5">
                              <a:lumMod val="75000"/>
                            </a:schemeClr>
                          </a:solidFill>
                          <a:effectLst>
                            <a:glow rad="228600">
                              <a:schemeClr val="accent3">
                                <a:satMod val="175000"/>
                                <a:alpha val="40000"/>
                              </a:schemeClr>
                            </a:glow>
                          </a:effectLst>
                        </a:rPr>
                        <a:t> </a:t>
                      </a:r>
                      <a:r>
                        <a:rPr lang="ru-RU" sz="2000" i="1" dirty="0" err="1" smtClean="0">
                          <a:solidFill>
                            <a:schemeClr val="accent5">
                              <a:lumMod val="75000"/>
                            </a:schemeClr>
                          </a:solidFill>
                          <a:effectLst>
                            <a:glow rad="228600">
                              <a:schemeClr val="accent3">
                                <a:satMod val="175000"/>
                                <a:alpha val="40000"/>
                              </a:schemeClr>
                            </a:glow>
                          </a:effectLst>
                        </a:rPr>
                        <a:t>кітабына</a:t>
                      </a:r>
                      <a:r>
                        <a:rPr lang="ru-RU" sz="2000" i="1" dirty="0" smtClean="0">
                          <a:solidFill>
                            <a:schemeClr val="accent5">
                              <a:lumMod val="75000"/>
                            </a:schemeClr>
                          </a:solidFill>
                          <a:effectLst>
                            <a:glow rad="228600">
                              <a:schemeClr val="accent3">
                                <a:satMod val="175000"/>
                                <a:alpha val="40000"/>
                              </a:schemeClr>
                            </a:glow>
                          </a:effectLst>
                        </a:rPr>
                        <a:t> </a:t>
                      </a:r>
                      <a:r>
                        <a:rPr lang="ru-RU" sz="2000" i="1" dirty="0" err="1">
                          <a:solidFill>
                            <a:schemeClr val="accent5">
                              <a:lumMod val="75000"/>
                            </a:schemeClr>
                          </a:solidFill>
                          <a:effectLst>
                            <a:glow rad="228600">
                              <a:schemeClr val="accent3">
                                <a:satMod val="175000"/>
                                <a:alpha val="40000"/>
                              </a:schemeClr>
                            </a:glow>
                          </a:effectLst>
                        </a:rPr>
                        <a:t>өлеңдері </a:t>
                      </a:r>
                      <a:r>
                        <a:rPr lang="ru-RU" sz="2000" i="1" dirty="0" smtClean="0">
                          <a:solidFill>
                            <a:schemeClr val="accent5">
                              <a:lumMod val="75000"/>
                            </a:schemeClr>
                          </a:solidFill>
                          <a:effectLst>
                            <a:glow rad="228600">
                              <a:schemeClr val="accent3">
                                <a:satMod val="175000"/>
                                <a:alpha val="40000"/>
                              </a:schemeClr>
                            </a:glow>
                          </a:effectLst>
                        </a:rPr>
                        <a:t>мен</a:t>
                      </a:r>
                    </a:p>
                    <a:p>
                      <a:pPr algn="ctr">
                        <a:lnSpc>
                          <a:spcPct val="115000"/>
                        </a:lnSpc>
                      </a:pPr>
                      <a:r>
                        <a:rPr lang="ru-RU" sz="2000" i="1" dirty="0" smtClean="0">
                          <a:solidFill>
                            <a:schemeClr val="accent5">
                              <a:lumMod val="75000"/>
                            </a:schemeClr>
                          </a:solidFill>
                          <a:effectLst>
                            <a:glow rad="228600">
                              <a:schemeClr val="accent3">
                                <a:satMod val="175000"/>
                                <a:alpha val="40000"/>
                              </a:schemeClr>
                            </a:glow>
                          </a:effectLst>
                        </a:rPr>
                        <a:t> </a:t>
                      </a:r>
                      <a:r>
                        <a:rPr lang="ru-RU" sz="2000" i="1" dirty="0" err="1">
                          <a:solidFill>
                            <a:schemeClr val="accent5">
                              <a:lumMod val="75000"/>
                            </a:schemeClr>
                          </a:solidFill>
                          <a:effectLst>
                            <a:glow rad="228600">
                              <a:schemeClr val="accent3">
                                <a:satMod val="175000"/>
                                <a:alpha val="40000"/>
                              </a:schemeClr>
                            </a:glow>
                          </a:effectLst>
                        </a:rPr>
                        <a:t>дастандары</a:t>
                      </a:r>
                      <a:r>
                        <a:rPr lang="ru-RU" sz="2000" i="1" dirty="0" smtClean="0">
                          <a:solidFill>
                            <a:schemeClr val="accent5">
                              <a:lumMod val="75000"/>
                            </a:schemeClr>
                          </a:solidFill>
                          <a:effectLst>
                            <a:glow rad="228600">
                              <a:schemeClr val="accent3">
                                <a:satMod val="175000"/>
                                <a:alpha val="40000"/>
                              </a:schemeClr>
                            </a:glow>
                          </a:effectLst>
                        </a:rPr>
                        <a:t>, </a:t>
                      </a:r>
                      <a:r>
                        <a:rPr lang="ru-RU" sz="2000" i="1" dirty="0" err="1">
                          <a:solidFill>
                            <a:schemeClr val="accent5">
                              <a:lumMod val="75000"/>
                            </a:schemeClr>
                          </a:solidFill>
                          <a:effectLst>
                            <a:glow rad="228600">
                              <a:schemeClr val="accent3">
                                <a:satMod val="175000"/>
                                <a:alpha val="40000"/>
                              </a:schemeClr>
                            </a:glow>
                          </a:effectLst>
                        </a:rPr>
                        <a:t>әңгімесі еніп</a:t>
                      </a:r>
                      <a:r>
                        <a:rPr lang="ru-RU" sz="2000" i="1" dirty="0">
                          <a:solidFill>
                            <a:schemeClr val="accent5">
                              <a:lumMod val="75000"/>
                            </a:schemeClr>
                          </a:solidFill>
                          <a:effectLst>
                            <a:glow rad="228600">
                              <a:schemeClr val="accent3">
                                <a:satMod val="175000"/>
                                <a:alpha val="40000"/>
                              </a:schemeClr>
                            </a:glow>
                          </a:effectLst>
                        </a:rPr>
                        <a:t> </a:t>
                      </a:r>
                      <a:r>
                        <a:rPr lang="ru-RU" sz="2000" i="1" dirty="0" err="1" smtClean="0">
                          <a:solidFill>
                            <a:schemeClr val="accent5">
                              <a:lumMod val="75000"/>
                            </a:schemeClr>
                          </a:solidFill>
                          <a:effectLst>
                            <a:glow rad="228600">
                              <a:schemeClr val="accent3">
                                <a:satMod val="175000"/>
                                <a:alpha val="40000"/>
                              </a:schemeClr>
                            </a:glow>
                          </a:effectLst>
                        </a:rPr>
                        <a:t>отыр.Олар</a:t>
                      </a:r>
                      <a:r>
                        <a:rPr lang="ru-RU" sz="2000" i="1" dirty="0" smtClean="0">
                          <a:solidFill>
                            <a:schemeClr val="accent5">
                              <a:lumMod val="75000"/>
                            </a:schemeClr>
                          </a:solidFill>
                          <a:effectLst>
                            <a:glow rad="228600">
                              <a:schemeClr val="accent3">
                                <a:satMod val="175000"/>
                                <a:alpha val="40000"/>
                              </a:schemeClr>
                            </a:glow>
                          </a:effectLst>
                        </a:rPr>
                        <a:t> </a:t>
                      </a:r>
                      <a:r>
                        <a:rPr lang="ru-RU" sz="2000" i="1" dirty="0" err="1" smtClean="0">
                          <a:solidFill>
                            <a:schemeClr val="accent5">
                              <a:lumMod val="75000"/>
                            </a:schemeClr>
                          </a:solidFill>
                          <a:effectLst>
                            <a:glow rad="228600">
                              <a:schemeClr val="accent3">
                                <a:satMod val="175000"/>
                                <a:alpha val="40000"/>
                              </a:schemeClr>
                            </a:glow>
                          </a:effectLst>
                        </a:rPr>
                        <a:t>Мағжанның</a:t>
                      </a:r>
                      <a:r>
                        <a:rPr lang="ru-RU" sz="2000" i="1" baseline="0" dirty="0" err="1" smtClean="0">
                          <a:solidFill>
                            <a:schemeClr val="accent5">
                              <a:lumMod val="75000"/>
                            </a:schemeClr>
                          </a:solidFill>
                          <a:effectLst>
                            <a:glow rad="228600">
                              <a:schemeClr val="accent3">
                                <a:satMod val="175000"/>
                                <a:alpha val="40000"/>
                              </a:schemeClr>
                            </a:glow>
                          </a:effectLst>
                        </a:rPr>
                        <a:t> </a:t>
                      </a:r>
                      <a:r>
                        <a:rPr lang="ru-RU" sz="2000" i="1" dirty="0" err="1" smtClean="0">
                          <a:solidFill>
                            <a:schemeClr val="accent5">
                              <a:lumMod val="75000"/>
                            </a:schemeClr>
                          </a:solidFill>
                          <a:effectLst>
                            <a:glow rad="228600">
                              <a:schemeClr val="accent3">
                                <a:satMod val="175000"/>
                                <a:alpha val="40000"/>
                              </a:schemeClr>
                            </a:glow>
                          </a:effectLst>
                        </a:rPr>
                        <a:t>көзі </a:t>
                      </a:r>
                      <a:r>
                        <a:rPr lang="ru-RU" sz="2000" i="1" dirty="0" err="1">
                          <a:solidFill>
                            <a:schemeClr val="accent5">
                              <a:lumMod val="75000"/>
                            </a:schemeClr>
                          </a:solidFill>
                          <a:effectLst>
                            <a:glow rad="228600">
                              <a:schemeClr val="accent3">
                                <a:satMod val="175000"/>
                                <a:alpha val="40000"/>
                              </a:schemeClr>
                            </a:glow>
                          </a:effectLst>
                        </a:rPr>
                        <a:t>тірісінде</a:t>
                      </a:r>
                      <a:r>
                        <a:rPr lang="ru-RU" sz="2000" i="1" dirty="0">
                          <a:solidFill>
                            <a:schemeClr val="accent5">
                              <a:lumMod val="75000"/>
                            </a:schemeClr>
                          </a:solidFill>
                          <a:effectLst>
                            <a:glow rad="228600">
                              <a:schemeClr val="accent3">
                                <a:satMod val="175000"/>
                                <a:alpha val="40000"/>
                              </a:schemeClr>
                            </a:glow>
                          </a:effectLst>
                        </a:rPr>
                        <a:t> </a:t>
                      </a:r>
                      <a:r>
                        <a:rPr lang="ru-RU" sz="2000" i="1" dirty="0" err="1" smtClean="0">
                          <a:solidFill>
                            <a:schemeClr val="accent5">
                              <a:lumMod val="75000"/>
                            </a:schemeClr>
                          </a:solidFill>
                          <a:effectLst>
                            <a:glow rad="228600">
                              <a:schemeClr val="accent3">
                                <a:satMod val="175000"/>
                                <a:alpha val="40000"/>
                              </a:schemeClr>
                            </a:glow>
                          </a:effectLst>
                        </a:rPr>
                        <a:t>жарық</a:t>
                      </a:r>
                      <a:r>
                        <a:rPr lang="ru-RU" sz="2000" i="1" baseline="0" dirty="0" err="1" smtClean="0">
                          <a:solidFill>
                            <a:schemeClr val="accent5">
                              <a:lumMod val="75000"/>
                            </a:schemeClr>
                          </a:solidFill>
                          <a:effectLst>
                            <a:glow rad="228600">
                              <a:schemeClr val="accent3">
                                <a:satMod val="175000"/>
                                <a:alpha val="40000"/>
                              </a:schemeClr>
                            </a:glow>
                          </a:effectLst>
                        </a:rPr>
                        <a:t> </a:t>
                      </a:r>
                      <a:r>
                        <a:rPr lang="ru-RU" sz="2000" i="1" dirty="0" err="1" smtClean="0">
                          <a:solidFill>
                            <a:schemeClr val="accent5">
                              <a:lumMod val="75000"/>
                            </a:schemeClr>
                          </a:solidFill>
                          <a:effectLst>
                            <a:glow rad="228600">
                              <a:schemeClr val="accent3">
                                <a:satMod val="175000"/>
                                <a:alpha val="40000"/>
                              </a:schemeClr>
                            </a:glow>
                          </a:effectLst>
                        </a:rPr>
                        <a:t>көргенжинақтары </a:t>
                      </a:r>
                      <a:r>
                        <a:rPr lang="ru-RU" sz="2000" i="1" dirty="0" smtClean="0">
                          <a:solidFill>
                            <a:schemeClr val="accent5">
                              <a:lumMod val="75000"/>
                            </a:schemeClr>
                          </a:solidFill>
                          <a:effectLst>
                            <a:glow rad="228600">
                              <a:schemeClr val="accent3">
                                <a:satMod val="175000"/>
                                <a:alpha val="40000"/>
                              </a:schemeClr>
                            </a:glow>
                          </a:effectLst>
                        </a:rPr>
                        <a:t>мен</a:t>
                      </a:r>
                    </a:p>
                    <a:p>
                      <a:pPr algn="ctr">
                        <a:lnSpc>
                          <a:spcPct val="115000"/>
                        </a:lnSpc>
                      </a:pPr>
                      <a:r>
                        <a:rPr lang="ru-RU" sz="2000" i="1" dirty="0" err="1" smtClean="0">
                          <a:solidFill>
                            <a:schemeClr val="accent5">
                              <a:lumMod val="75000"/>
                            </a:schemeClr>
                          </a:solidFill>
                          <a:effectLst>
                            <a:glow rad="228600">
                              <a:schemeClr val="accent3">
                                <a:satMod val="175000"/>
                                <a:alpha val="40000"/>
                              </a:schemeClr>
                            </a:glow>
                          </a:effectLst>
                        </a:rPr>
                        <a:t>кейінгі</a:t>
                      </a:r>
                      <a:r>
                        <a:rPr lang="ru-RU" sz="2000" i="1" dirty="0" smtClean="0">
                          <a:solidFill>
                            <a:schemeClr val="accent5">
                              <a:lumMod val="75000"/>
                            </a:schemeClr>
                          </a:solidFill>
                          <a:effectLst>
                            <a:glow rad="228600">
                              <a:schemeClr val="accent3">
                                <a:satMod val="175000"/>
                                <a:alpha val="40000"/>
                              </a:schemeClr>
                            </a:glow>
                          </a:effectLst>
                        </a:rPr>
                        <a:t> </a:t>
                      </a:r>
                      <a:r>
                        <a:rPr lang="ru-RU" sz="2000" i="1" dirty="0" err="1">
                          <a:solidFill>
                            <a:schemeClr val="accent5">
                              <a:lumMod val="75000"/>
                            </a:schemeClr>
                          </a:solidFill>
                          <a:effectLst>
                            <a:glow rad="228600">
                              <a:schemeClr val="accent3">
                                <a:satMod val="175000"/>
                                <a:alpha val="40000"/>
                              </a:schemeClr>
                            </a:glow>
                          </a:effectLst>
                        </a:rPr>
                        <a:t>жылдары</a:t>
                      </a:r>
                      <a:r>
                        <a:rPr lang="ru-RU" sz="2000" i="1" dirty="0">
                          <a:solidFill>
                            <a:schemeClr val="accent5">
                              <a:lumMod val="75000"/>
                            </a:schemeClr>
                          </a:solidFill>
                          <a:effectLst>
                            <a:glow rad="228600">
                              <a:schemeClr val="accent3">
                                <a:satMod val="175000"/>
                                <a:alpha val="40000"/>
                              </a:schemeClr>
                            </a:glow>
                          </a:effectLst>
                        </a:rPr>
                        <a:t> </a:t>
                      </a:r>
                      <a:r>
                        <a:rPr lang="ru-RU" sz="2000" i="1" dirty="0" err="1">
                          <a:solidFill>
                            <a:schemeClr val="accent5">
                              <a:lumMod val="75000"/>
                            </a:schemeClr>
                          </a:solidFill>
                          <a:effectLst>
                            <a:glow rad="228600">
                              <a:schemeClr val="accent3">
                                <a:satMod val="175000"/>
                                <a:alpha val="40000"/>
                              </a:schemeClr>
                            </a:glow>
                          </a:effectLst>
                        </a:rPr>
                        <a:t>шыққан</a:t>
                      </a:r>
                      <a:r>
                        <a:rPr lang="ru-RU" sz="2000" i="1" dirty="0">
                          <a:solidFill>
                            <a:schemeClr val="accent5">
                              <a:lumMod val="75000"/>
                            </a:schemeClr>
                          </a:solidFill>
                          <a:effectLst>
                            <a:glow rad="228600">
                              <a:schemeClr val="accent3">
                                <a:satMod val="175000"/>
                                <a:alpha val="40000"/>
                              </a:schemeClr>
                            </a:glow>
                          </a:effectLst>
                        </a:rPr>
                        <a:t/>
                      </a:r>
                      <a:br>
                        <a:rPr lang="ru-RU" sz="2000" i="1" dirty="0">
                          <a:solidFill>
                            <a:schemeClr val="accent5">
                              <a:lumMod val="75000"/>
                            </a:schemeClr>
                          </a:solidFill>
                          <a:effectLst>
                            <a:glow rad="228600">
                              <a:schemeClr val="accent3">
                                <a:satMod val="175000"/>
                                <a:alpha val="40000"/>
                              </a:schemeClr>
                            </a:glow>
                          </a:effectLst>
                        </a:rPr>
                      </a:br>
                      <a:r>
                        <a:rPr lang="ru-RU" sz="2000" i="1" dirty="0" err="1">
                          <a:solidFill>
                            <a:schemeClr val="accent5">
                              <a:lumMod val="75000"/>
                            </a:schemeClr>
                          </a:solidFill>
                          <a:effectLst>
                            <a:glow rad="228600">
                              <a:schemeClr val="accent3">
                                <a:satMod val="175000"/>
                                <a:alpha val="40000"/>
                              </a:schemeClr>
                            </a:glow>
                          </a:effectLst>
                        </a:rPr>
                        <a:t>басылымдары</a:t>
                      </a:r>
                      <a:r>
                        <a:rPr lang="ru-RU" sz="2000" i="1" dirty="0">
                          <a:solidFill>
                            <a:schemeClr val="accent5">
                              <a:lumMod val="75000"/>
                            </a:schemeClr>
                          </a:solidFill>
                          <a:effectLst>
                            <a:glow rad="228600">
                              <a:schemeClr val="accent3">
                                <a:satMod val="175000"/>
                                <a:alpha val="40000"/>
                              </a:schemeClr>
                            </a:glow>
                          </a:effectLst>
                        </a:rPr>
                        <a:t> </a:t>
                      </a:r>
                      <a:r>
                        <a:rPr lang="ru-RU" sz="2000" i="1" dirty="0" err="1">
                          <a:solidFill>
                            <a:schemeClr val="accent5">
                              <a:lumMod val="75000"/>
                            </a:schemeClr>
                          </a:solidFill>
                          <a:effectLst>
                            <a:glow rad="228600">
                              <a:schemeClr val="accent3">
                                <a:satMod val="175000"/>
                                <a:alpha val="40000"/>
                              </a:schemeClr>
                            </a:glow>
                          </a:effectLst>
                        </a:rPr>
                        <a:t>негізінде</a:t>
                      </a:r>
                      <a:r>
                        <a:rPr lang="ru-RU" sz="2000" i="1" dirty="0">
                          <a:solidFill>
                            <a:schemeClr val="accent5">
                              <a:lumMod val="75000"/>
                            </a:schemeClr>
                          </a:solidFill>
                          <a:effectLst>
                            <a:glow rad="228600">
                              <a:schemeClr val="accent3">
                                <a:satMod val="175000"/>
                                <a:alpha val="40000"/>
                              </a:schemeClr>
                            </a:glow>
                          </a:effectLst>
                        </a:rPr>
                        <a:t> </a:t>
                      </a:r>
                      <a:r>
                        <a:rPr lang="ru-RU" sz="2000" i="1" dirty="0" err="1">
                          <a:solidFill>
                            <a:schemeClr val="accent5">
                              <a:lumMod val="75000"/>
                            </a:schemeClr>
                          </a:solidFill>
                          <a:effectLst>
                            <a:glow rad="228600">
                              <a:schemeClr val="accent3">
                                <a:satMod val="175000"/>
                                <a:alpha val="40000"/>
                              </a:schemeClr>
                            </a:glow>
                          </a:effectLst>
                        </a:rPr>
                        <a:t>салыстырылып</a:t>
                      </a:r>
                      <a:r>
                        <a:rPr lang="ru-RU" sz="2000" i="1" dirty="0">
                          <a:solidFill>
                            <a:schemeClr val="accent5">
                              <a:lumMod val="75000"/>
                            </a:schemeClr>
                          </a:solidFill>
                          <a:effectLst>
                            <a:glow rad="228600">
                              <a:schemeClr val="accent3">
                                <a:satMod val="175000"/>
                                <a:alpha val="40000"/>
                              </a:schemeClr>
                            </a:glow>
                          </a:effectLst>
                        </a:rPr>
                        <a:t>, </a:t>
                      </a:r>
                      <a:r>
                        <a:rPr lang="ru-RU" sz="2000" i="1" dirty="0" err="1">
                          <a:solidFill>
                            <a:schemeClr val="accent5">
                              <a:lumMod val="75000"/>
                            </a:schemeClr>
                          </a:solidFill>
                          <a:effectLst>
                            <a:glow rad="228600">
                              <a:schemeClr val="accent3">
                                <a:satMod val="175000"/>
                                <a:alpha val="40000"/>
                              </a:schemeClr>
                            </a:glow>
                          </a:effectLst>
                        </a:rPr>
                        <a:t>мәтіндік </a:t>
                      </a:r>
                      <a:r>
                        <a:rPr lang="ru-RU" sz="2000" i="1" dirty="0" err="1" smtClean="0">
                          <a:solidFill>
                            <a:schemeClr val="accent5">
                              <a:lumMod val="75000"/>
                            </a:schemeClr>
                          </a:solidFill>
                          <a:effectLst>
                            <a:glow rad="228600">
                              <a:schemeClr val="accent3">
                                <a:satMod val="175000"/>
                                <a:alpha val="40000"/>
                              </a:schemeClr>
                            </a:glow>
                          </a:effectLst>
                        </a:rPr>
                        <a:t>«</a:t>
                      </a:r>
                      <a:r>
                        <a:rPr lang="ru-RU" sz="2000" i="1" dirty="0" err="1">
                          <a:solidFill>
                            <a:schemeClr val="accent5">
                              <a:lumMod val="75000"/>
                            </a:schemeClr>
                          </a:solidFill>
                          <a:effectLst>
                            <a:glow rad="228600">
                              <a:schemeClr val="accent3">
                                <a:satMod val="175000"/>
                                <a:alpha val="40000"/>
                              </a:schemeClr>
                            </a:glow>
                          </a:effectLst>
                        </a:rPr>
                        <a:t>өңдеу-жөндеуге» ұшырағандары, </a:t>
                      </a:r>
                      <a:r>
                        <a:rPr lang="ru-RU" sz="2000" i="1" dirty="0" err="1" smtClean="0">
                          <a:solidFill>
                            <a:schemeClr val="accent5">
                              <a:lumMod val="75000"/>
                            </a:schemeClr>
                          </a:solidFill>
                          <a:effectLst>
                            <a:glow rad="228600">
                              <a:schemeClr val="accent3">
                                <a:satMod val="175000"/>
                                <a:alpha val="40000"/>
                              </a:schemeClr>
                            </a:glow>
                          </a:effectLst>
                        </a:rPr>
                        <a:t>қысқарыпкеткен тұстары</a:t>
                      </a:r>
                      <a:r>
                        <a:rPr lang="ru-RU" sz="2000" i="1" baseline="0" dirty="0" err="1" smtClean="0">
                          <a:solidFill>
                            <a:schemeClr val="accent5">
                              <a:lumMod val="75000"/>
                            </a:schemeClr>
                          </a:solidFill>
                          <a:effectLst>
                            <a:glow rad="228600">
                              <a:schemeClr val="accent3">
                                <a:satMod val="175000"/>
                                <a:alpha val="40000"/>
                              </a:schemeClr>
                            </a:glow>
                          </a:effectLst>
                        </a:rPr>
                        <a:t> </a:t>
                      </a:r>
                      <a:r>
                        <a:rPr lang="ru-RU" sz="2000" i="1" dirty="0" err="1" smtClean="0">
                          <a:solidFill>
                            <a:schemeClr val="accent5">
                              <a:lumMod val="75000"/>
                            </a:schemeClr>
                          </a:solidFill>
                          <a:effectLst>
                            <a:glow rad="228600">
                              <a:schemeClr val="accent3">
                                <a:satMod val="175000"/>
                                <a:alpha val="40000"/>
                              </a:schemeClr>
                            </a:glow>
                          </a:effectLst>
                        </a:rPr>
                        <a:t>қалпына </a:t>
                      </a:r>
                      <a:r>
                        <a:rPr lang="ru-RU" sz="2000" i="1" dirty="0" err="1">
                          <a:solidFill>
                            <a:schemeClr val="accent5">
                              <a:lumMod val="75000"/>
                            </a:schemeClr>
                          </a:solidFill>
                          <a:effectLst>
                            <a:glow rad="228600">
                              <a:schemeClr val="accent3">
                                <a:satMod val="175000"/>
                                <a:alpha val="40000"/>
                              </a:schemeClr>
                            </a:glow>
                          </a:effectLst>
                        </a:rPr>
                        <a:t>келтірілді</a:t>
                      </a:r>
                      <a:r>
                        <a:rPr lang="ru-RU" sz="2000" i="1" dirty="0">
                          <a:solidFill>
                            <a:schemeClr val="accent5">
                              <a:lumMod val="75000"/>
                            </a:schemeClr>
                          </a:solidFill>
                          <a:effectLst>
                            <a:glow rad="228600">
                              <a:schemeClr val="accent3">
                                <a:satMod val="175000"/>
                                <a:alpha val="40000"/>
                              </a:schemeClr>
                            </a:glow>
                          </a:effectLst>
                        </a:rPr>
                        <a:t>.</a:t>
                      </a:r>
                      <a:endParaRPr lang="ru-RU" sz="2000" i="1" dirty="0">
                        <a:solidFill>
                          <a:schemeClr val="accent5">
                            <a:lumMod val="75000"/>
                          </a:schemeClr>
                        </a:solidFill>
                        <a:effectLst>
                          <a:glow rad="228600">
                            <a:schemeClr val="accent3">
                              <a:satMod val="175000"/>
                              <a:alpha val="40000"/>
                            </a:schemeClr>
                          </a:glow>
                        </a:effectLst>
                        <a:latin typeface="Calibri"/>
                        <a:ea typeface="Times New Roman"/>
                        <a:cs typeface="Times New Roman"/>
                      </a:endParaRPr>
                    </a:p>
                  </a:txBody>
                  <a:tcPr marL="0" marR="0" marT="0" marB="0" anchor="ctr">
                    <a:solidFill>
                      <a:schemeClr val="accent5">
                        <a:lumMod val="20000"/>
                        <a:lumOff val="80000"/>
                      </a:schemeClr>
                    </a:solidFill>
                  </a:tcP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10" dur="3000" fill="hold"/>
                                        <p:tgtEl>
                                          <p:spTgt spid="2"/>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Horizontal)">
                                      <p:cBhvr>
                                        <p:cTn id="1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zkolib.kz/onebook/content/images/2.jpg"/>
          <p:cNvPicPr/>
          <p:nvPr/>
        </p:nvPicPr>
        <p:blipFill>
          <a:blip r:embed="rId2"/>
          <a:srcRect/>
          <a:stretch>
            <a:fillRect/>
          </a:stretch>
        </p:blipFill>
        <p:spPr bwMode="auto">
          <a:xfrm>
            <a:off x="142844" y="857232"/>
            <a:ext cx="3571900" cy="5214974"/>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3857620" y="357166"/>
          <a:ext cx="5127496" cy="6000792"/>
        </p:xfrm>
        <a:graphic>
          <a:graphicData uri="http://schemas.openxmlformats.org/drawingml/2006/table">
            <a:tbl>
              <a:tblPr>
                <a:tableStyleId>{327F97BB-C833-4FB7-BDE5-3F7075034690}</a:tableStyleId>
              </a:tblPr>
              <a:tblGrid>
                <a:gridCol w="5127496"/>
              </a:tblGrid>
              <a:tr h="6000792">
                <a:tc>
                  <a:txBody>
                    <a:bodyPr/>
                    <a:lstStyle/>
                    <a:p>
                      <a:pPr algn="ctr">
                        <a:lnSpc>
                          <a:spcPct val="115000"/>
                        </a:lnSpc>
                      </a:pPr>
                      <a:r>
                        <a:rPr lang="ru-RU" sz="2800" i="1" dirty="0">
                          <a:solidFill>
                            <a:srgbClr val="FFFF00"/>
                          </a:solidFill>
                          <a:effectLst/>
                        </a:rPr>
                        <a:t/>
                      </a:r>
                      <a:br>
                        <a:rPr lang="ru-RU" sz="2800" i="1" dirty="0">
                          <a:solidFill>
                            <a:srgbClr val="FFFF00"/>
                          </a:solidFill>
                          <a:effectLst/>
                        </a:rPr>
                      </a:br>
                      <a:r>
                        <a:rPr lang="ru-RU" sz="2800" i="1" dirty="0" err="1">
                          <a:solidFill>
                            <a:srgbClr val="FFFF00"/>
                          </a:solidFill>
                          <a:effectLst/>
                        </a:rPr>
                        <a:t>Көптомдық </a:t>
                      </a:r>
                      <a:r>
                        <a:rPr lang="ru-RU" sz="2800" i="1" dirty="0" err="1" smtClean="0">
                          <a:solidFill>
                            <a:srgbClr val="FFFF00"/>
                          </a:solidFill>
                          <a:effectLst/>
                        </a:rPr>
                        <a:t>шығармалар </a:t>
                      </a:r>
                      <a:r>
                        <a:rPr lang="ru-RU" sz="2800" i="1" dirty="0" err="1">
                          <a:solidFill>
                            <a:srgbClr val="FFFF00"/>
                          </a:solidFill>
                          <a:effectLst/>
                        </a:rPr>
                        <a:t>жинағы.</a:t>
                      </a:r>
                      <a:r>
                        <a:rPr lang="ru-RU" sz="2800" i="1" dirty="0">
                          <a:solidFill>
                            <a:srgbClr val="FFFF00"/>
                          </a:solidFill>
                          <a:effectLst/>
                        </a:rPr>
                        <a:t> 2-том </a:t>
                      </a:r>
                      <a:r>
                        <a:rPr lang="ru-RU" sz="2800" i="1" dirty="0" err="1">
                          <a:solidFill>
                            <a:srgbClr val="FFFF00"/>
                          </a:solidFill>
                          <a:effectLst/>
                        </a:rPr>
                        <a:t>Өлеңдер</a:t>
                      </a:r>
                      <a:r>
                        <a:rPr lang="ru-RU" sz="2800" i="1" dirty="0">
                          <a:solidFill>
                            <a:srgbClr val="FFFF00"/>
                          </a:solidFill>
                          <a:effectLst/>
                        </a:rPr>
                        <a:t>,</a:t>
                      </a:r>
                      <a:r>
                        <a:rPr lang="ru-RU" sz="2800" i="1" dirty="0" err="1">
                          <a:solidFill>
                            <a:srgbClr val="FFFF00"/>
                          </a:solidFill>
                          <a:effectLst/>
                        </a:rPr>
                        <a:t>дастандар</a:t>
                      </a:r>
                      <a:r>
                        <a:rPr lang="ru-RU" sz="2800" i="1" dirty="0">
                          <a:solidFill>
                            <a:srgbClr val="FFFF00"/>
                          </a:solidFill>
                          <a:effectLst/>
                        </a:rPr>
                        <a:t>, </a:t>
                      </a:r>
                      <a:r>
                        <a:rPr lang="ru-RU" sz="2800" i="1" dirty="0" err="1">
                          <a:solidFill>
                            <a:srgbClr val="FFFF00"/>
                          </a:solidFill>
                          <a:effectLst/>
                        </a:rPr>
                        <a:t>әңгіме.- Алматы</a:t>
                      </a:r>
                      <a:r>
                        <a:rPr lang="ru-RU" sz="2800" i="1" dirty="0">
                          <a:solidFill>
                            <a:srgbClr val="FFFF00"/>
                          </a:solidFill>
                          <a:effectLst/>
                        </a:rPr>
                        <a:t>: </a:t>
                      </a:r>
                      <a:endParaRPr lang="ru-RU" sz="2800" i="1" dirty="0" smtClean="0">
                        <a:solidFill>
                          <a:srgbClr val="FFFF00"/>
                        </a:solidFill>
                        <a:effectLst/>
                      </a:endParaRPr>
                    </a:p>
                    <a:p>
                      <a:pPr algn="ctr">
                        <a:lnSpc>
                          <a:spcPct val="115000"/>
                        </a:lnSpc>
                      </a:pPr>
                      <a:r>
                        <a:rPr lang="ru-RU" sz="2800" i="1" dirty="0" smtClean="0">
                          <a:solidFill>
                            <a:srgbClr val="FFFF00"/>
                          </a:solidFill>
                          <a:effectLst/>
                        </a:rPr>
                        <a:t>Жазушы,2005</a:t>
                      </a:r>
                      <a:r>
                        <a:rPr lang="ru-RU" sz="2800" i="1" dirty="0">
                          <a:solidFill>
                            <a:srgbClr val="FFFF00"/>
                          </a:solidFill>
                          <a:effectLst/>
                        </a:rPr>
                        <a:t>.-208бет</a:t>
                      </a:r>
                    </a:p>
                    <a:p>
                      <a:pPr algn="ctr">
                        <a:lnSpc>
                          <a:spcPct val="115000"/>
                        </a:lnSpc>
                      </a:pPr>
                      <a:r>
                        <a:rPr lang="ru-RU" sz="2800" i="1" dirty="0" err="1">
                          <a:solidFill>
                            <a:srgbClr val="FFFF00"/>
                          </a:solidFill>
                          <a:effectLst/>
                        </a:rPr>
                        <a:t>Ақын шығармалары жинағының екінші</a:t>
                      </a:r>
                      <a:r>
                        <a:rPr lang="ru-RU" sz="2800" i="1" dirty="0">
                          <a:solidFill>
                            <a:srgbClr val="FFFF00"/>
                          </a:solidFill>
                          <a:effectLst/>
                        </a:rPr>
                        <a:t> </a:t>
                      </a:r>
                      <a:r>
                        <a:rPr lang="ru-RU" sz="2800" i="1" dirty="0" err="1">
                          <a:solidFill>
                            <a:srgbClr val="FFFF00"/>
                          </a:solidFill>
                          <a:effectLst/>
                        </a:rPr>
                        <a:t>томына</a:t>
                      </a:r>
                      <a:r>
                        <a:rPr lang="ru-RU" sz="2800" i="1" dirty="0">
                          <a:solidFill>
                            <a:srgbClr val="FFFF00"/>
                          </a:solidFill>
                          <a:effectLst/>
                        </a:rPr>
                        <a:t/>
                      </a:r>
                      <a:br>
                        <a:rPr lang="ru-RU" sz="2800" i="1" dirty="0">
                          <a:solidFill>
                            <a:srgbClr val="FFFF00"/>
                          </a:solidFill>
                          <a:effectLst/>
                        </a:rPr>
                      </a:br>
                      <a:r>
                        <a:rPr lang="ru-RU" sz="2800" i="1" dirty="0" err="1">
                          <a:solidFill>
                            <a:srgbClr val="FFFF00"/>
                          </a:solidFill>
                          <a:effectLst/>
                        </a:rPr>
                        <a:t>өлеңдері </a:t>
                      </a:r>
                      <a:r>
                        <a:rPr lang="ru-RU" sz="2800" i="1" dirty="0">
                          <a:solidFill>
                            <a:srgbClr val="FFFF00"/>
                          </a:solidFill>
                          <a:effectLst/>
                        </a:rPr>
                        <a:t>мен </a:t>
                      </a:r>
                      <a:r>
                        <a:rPr lang="ru-RU" sz="2800" i="1" dirty="0" err="1">
                          <a:solidFill>
                            <a:srgbClr val="FFFF00"/>
                          </a:solidFill>
                          <a:effectLst/>
                        </a:rPr>
                        <a:t>дастандары</a:t>
                      </a:r>
                      <a:r>
                        <a:rPr lang="ru-RU" sz="2800" i="1" dirty="0">
                          <a:solidFill>
                            <a:srgbClr val="FFFF00"/>
                          </a:solidFill>
                          <a:effectLst/>
                        </a:rPr>
                        <a:t> </a:t>
                      </a:r>
                      <a:r>
                        <a:rPr lang="ru-RU" sz="2800" i="1" dirty="0" err="1">
                          <a:solidFill>
                            <a:srgbClr val="FFFF00"/>
                          </a:solidFill>
                          <a:effectLst/>
                        </a:rPr>
                        <a:t>және </a:t>
                      </a:r>
                      <a:r>
                        <a:rPr lang="ru-RU" sz="2800" i="1" dirty="0" err="1" smtClean="0">
                          <a:solidFill>
                            <a:srgbClr val="FFFF00"/>
                          </a:solidFill>
                          <a:effectLst/>
                        </a:rPr>
                        <a:t>бірқатар</a:t>
                      </a:r>
                      <a:r>
                        <a:rPr lang="ru-RU" sz="2800" i="1" baseline="0" dirty="0" err="1" smtClean="0">
                          <a:solidFill>
                            <a:srgbClr val="FFFF00"/>
                          </a:solidFill>
                          <a:effectLst/>
                        </a:rPr>
                        <a:t> </a:t>
                      </a:r>
                      <a:r>
                        <a:rPr lang="ru-RU" sz="2800" i="1" dirty="0" err="1" smtClean="0">
                          <a:solidFill>
                            <a:srgbClr val="FFFF00"/>
                          </a:solidFill>
                          <a:effectLst/>
                        </a:rPr>
                        <a:t>поэзиялық </a:t>
                      </a:r>
                      <a:r>
                        <a:rPr lang="ru-RU" sz="2800" i="1" dirty="0" err="1">
                          <a:solidFill>
                            <a:srgbClr val="FFFF00"/>
                          </a:solidFill>
                          <a:effectLst/>
                        </a:rPr>
                        <a:t>аударма</a:t>
                      </a:r>
                      <a:r>
                        <a:rPr lang="ru-RU" sz="2800" i="1" dirty="0">
                          <a:solidFill>
                            <a:srgbClr val="FFFF00"/>
                          </a:solidFill>
                          <a:effectLst/>
                        </a:rPr>
                        <a:t>  </a:t>
                      </a:r>
                      <a:r>
                        <a:rPr lang="ru-RU" sz="2800" i="1" dirty="0" err="1">
                          <a:solidFill>
                            <a:srgbClr val="FFFF00"/>
                          </a:solidFill>
                          <a:effectLst/>
                        </a:rPr>
                        <a:t>туындылары</a:t>
                      </a:r>
                      <a:r>
                        <a:rPr lang="ru-RU" sz="2800" i="1" dirty="0">
                          <a:solidFill>
                            <a:srgbClr val="FFFF00"/>
                          </a:solidFill>
                          <a:effectLst/>
                        </a:rPr>
                        <a:t> </a:t>
                      </a:r>
                      <a:r>
                        <a:rPr lang="ru-RU" sz="2800" i="1" dirty="0" err="1">
                          <a:solidFill>
                            <a:srgbClr val="FFFF00"/>
                          </a:solidFill>
                          <a:effectLst/>
                        </a:rPr>
                        <a:t>енді</a:t>
                      </a:r>
                      <a:endParaRPr lang="ru-RU" sz="2800" i="1" dirty="0">
                        <a:solidFill>
                          <a:srgbClr val="FFFF00"/>
                        </a:solidFill>
                        <a:effectLst/>
                        <a:latin typeface="Calibri"/>
                        <a:ea typeface="Times New Roman"/>
                        <a:cs typeface="Times New Roman"/>
                      </a:endParaRPr>
                    </a:p>
                  </a:txBody>
                  <a:tcPr marL="0" marR="0" marT="0" marB="0" anchor="ctr">
                    <a:solidFill>
                      <a:srgbClr val="FF6699"/>
                    </a:solidFill>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F6BD113-08BD-4A40-8DA4-2EEC1AF749B7_mw800_mh600_s"/>
          <p:cNvPicPr>
            <a:picLocks noChangeAspect="1" noChangeArrowheads="1"/>
          </p:cNvPicPr>
          <p:nvPr/>
        </p:nvPicPr>
        <p:blipFill>
          <a:blip r:embed="rId2"/>
          <a:srcRect/>
          <a:stretch>
            <a:fillRect/>
          </a:stretch>
        </p:blipFill>
        <p:spPr bwMode="auto">
          <a:xfrm>
            <a:off x="-1571668" y="-1643098"/>
            <a:ext cx="12358906" cy="9264889"/>
          </a:xfrm>
          <a:prstGeom prst="rect">
            <a:avLst/>
          </a:prstGeom>
          <a:noFill/>
        </p:spPr>
      </p:pic>
      <p:sp>
        <p:nvSpPr>
          <p:cNvPr id="5" name="Прямоугольник 4"/>
          <p:cNvSpPr/>
          <p:nvPr/>
        </p:nvSpPr>
        <p:spPr>
          <a:xfrm>
            <a:off x="-1214478" y="0"/>
            <a:ext cx="11644394" cy="769441"/>
          </a:xfrm>
          <a:prstGeom prst="rect">
            <a:avLst/>
          </a:prstGeom>
        </p:spPr>
        <p:txBody>
          <a:bodyPr wrap="square">
            <a:spAutoFit/>
          </a:bodyPr>
          <a:lstStyle/>
          <a:p>
            <a:pPr algn="ctr"/>
            <a:r>
              <a:rPr lang="ru-RU" sz="4400" b="1" i="1" kern="10" dirty="0" err="1" smtClean="0">
                <a:ln w="900" cmpd="sng">
                  <a:solidFill>
                    <a:schemeClr val="accent5">
                      <a:lumMod val="75000"/>
                    </a:schemeClr>
                  </a:solidFill>
                  <a:prstDash val="solid"/>
                </a:ln>
                <a:solidFill>
                  <a:srgbClr val="0000CC"/>
                </a:solidFill>
                <a:effectLst>
                  <a:innerShdw blurRad="101600" dist="76200" dir="5400000">
                    <a:schemeClr val="accent1">
                      <a:satMod val="190000"/>
                      <a:tint val="100000"/>
                      <a:alpha val="74000"/>
                    </a:schemeClr>
                  </a:innerShdw>
                </a:effectLst>
                <a:latin typeface="Georgia" pitchFamily="18" charset="0"/>
                <a:cs typeface="Arial"/>
              </a:rPr>
              <a:t>Қазақ әдебиетінің </a:t>
            </a:r>
            <a:r>
              <a:rPr lang="ru-RU" sz="4400" b="1" i="1" kern="10" dirty="0" smtClean="0">
                <a:ln w="900" cmpd="sng">
                  <a:solidFill>
                    <a:schemeClr val="accent5">
                      <a:lumMod val="75000"/>
                    </a:schemeClr>
                  </a:solidFill>
                  <a:prstDash val="solid"/>
                </a:ln>
                <a:solidFill>
                  <a:srgbClr val="0000CC"/>
                </a:solidFill>
                <a:effectLst>
                  <a:innerShdw blurRad="101600" dist="76200" dir="5400000">
                    <a:schemeClr val="accent1">
                      <a:satMod val="190000"/>
                      <a:tint val="100000"/>
                      <a:alpha val="74000"/>
                    </a:schemeClr>
                  </a:innerShdw>
                </a:effectLst>
                <a:latin typeface="Georgia" pitchFamily="18" charset="0"/>
                <a:cs typeface="Arial"/>
              </a:rPr>
              <a:t>бес </a:t>
            </a:r>
            <a:r>
              <a:rPr lang="ru-RU" sz="4400" b="1" i="1" kern="10" dirty="0" err="1" smtClean="0">
                <a:ln w="900" cmpd="sng">
                  <a:solidFill>
                    <a:schemeClr val="accent5">
                      <a:lumMod val="75000"/>
                    </a:schemeClr>
                  </a:solidFill>
                  <a:prstDash val="solid"/>
                </a:ln>
                <a:solidFill>
                  <a:srgbClr val="0000CC"/>
                </a:solidFill>
                <a:effectLst>
                  <a:innerShdw blurRad="101600" dist="76200" dir="5400000">
                    <a:schemeClr val="accent1">
                      <a:satMod val="190000"/>
                      <a:tint val="100000"/>
                      <a:alpha val="74000"/>
                    </a:schemeClr>
                  </a:innerShdw>
                </a:effectLst>
                <a:latin typeface="Georgia" pitchFamily="18" charset="0"/>
                <a:cs typeface="Arial"/>
              </a:rPr>
              <a:t>арысы</a:t>
            </a:r>
            <a:endParaRPr lang="ru-RU" sz="4400" b="1" i="1" kern="10" dirty="0">
              <a:ln w="900" cmpd="sng">
                <a:solidFill>
                  <a:schemeClr val="accent5">
                    <a:lumMod val="75000"/>
                  </a:schemeClr>
                </a:solidFill>
                <a:prstDash val="solid"/>
              </a:ln>
              <a:solidFill>
                <a:srgbClr val="0000CC"/>
              </a:solidFill>
              <a:effectLst>
                <a:innerShdw blurRad="101600" dist="76200" dir="5400000">
                  <a:schemeClr val="accent1">
                    <a:satMod val="190000"/>
                    <a:tint val="100000"/>
                    <a:alpha val="74000"/>
                  </a:schemeClr>
                </a:innerShdw>
              </a:effectLst>
              <a:latin typeface="Georgia" pitchFamily="18" charset="0"/>
              <a:cs typeface="Arial"/>
            </a:endParaRPr>
          </a:p>
        </p:txBody>
      </p:sp>
      <p:pic>
        <p:nvPicPr>
          <p:cNvPr id="6" name="Picture 11" descr="img085"/>
          <p:cNvPicPr>
            <a:picLocks noChangeAspect="1" noChangeArrowheads="1"/>
          </p:cNvPicPr>
          <p:nvPr/>
        </p:nvPicPr>
        <p:blipFill>
          <a:blip r:embed="rId3"/>
          <a:srcRect l="54999" r="14" b="261"/>
          <a:stretch>
            <a:fillRect/>
          </a:stretch>
        </p:blipFill>
        <p:spPr bwMode="auto">
          <a:xfrm>
            <a:off x="3286116" y="786924"/>
            <a:ext cx="1928826" cy="2706461"/>
          </a:xfrm>
          <a:prstGeom prst="rect">
            <a:avLst/>
          </a:prstGeom>
          <a:ln>
            <a:noFill/>
          </a:ln>
          <a:effectLst>
            <a:softEdge rad="112500"/>
          </a:effectLst>
        </p:spPr>
      </p:pic>
      <p:pic>
        <p:nvPicPr>
          <p:cNvPr id="7" name="Picture 8" descr="img086"/>
          <p:cNvPicPr>
            <a:picLocks noChangeAspect="1" noChangeArrowheads="1"/>
          </p:cNvPicPr>
          <p:nvPr/>
        </p:nvPicPr>
        <p:blipFill>
          <a:blip r:embed="rId4"/>
          <a:srcRect r="79124" b="96"/>
          <a:stretch>
            <a:fillRect/>
          </a:stretch>
        </p:blipFill>
        <p:spPr bwMode="auto">
          <a:xfrm>
            <a:off x="428596" y="1214422"/>
            <a:ext cx="1819391" cy="2408788"/>
          </a:xfrm>
          <a:prstGeom prst="rect">
            <a:avLst/>
          </a:prstGeom>
          <a:ln>
            <a:noFill/>
          </a:ln>
          <a:effectLst>
            <a:softEdge rad="112500"/>
          </a:effectLst>
        </p:spPr>
      </p:pic>
      <p:pic>
        <p:nvPicPr>
          <p:cNvPr id="8" name="Picture 9" descr="img086"/>
          <p:cNvPicPr>
            <a:picLocks noChangeAspect="1" noChangeArrowheads="1"/>
          </p:cNvPicPr>
          <p:nvPr/>
        </p:nvPicPr>
        <p:blipFill>
          <a:blip r:embed="rId4"/>
          <a:srcRect l="79071" t="143" r="-17" b="52"/>
          <a:stretch>
            <a:fillRect/>
          </a:stretch>
        </p:blipFill>
        <p:spPr bwMode="auto">
          <a:xfrm>
            <a:off x="6572264" y="1071546"/>
            <a:ext cx="1928826" cy="2603472"/>
          </a:xfrm>
          <a:prstGeom prst="rect">
            <a:avLst/>
          </a:prstGeom>
          <a:ln>
            <a:noFill/>
          </a:ln>
          <a:effectLst>
            <a:softEdge rad="112500"/>
          </a:effectLst>
        </p:spPr>
      </p:pic>
      <p:pic>
        <p:nvPicPr>
          <p:cNvPr id="9" name="Picture 10" descr="img085"/>
          <p:cNvPicPr>
            <a:picLocks noChangeAspect="1" noChangeArrowheads="1"/>
          </p:cNvPicPr>
          <p:nvPr/>
        </p:nvPicPr>
        <p:blipFill>
          <a:blip r:embed="rId3"/>
          <a:srcRect t="2260" r="54303"/>
          <a:stretch>
            <a:fillRect/>
          </a:stretch>
        </p:blipFill>
        <p:spPr bwMode="auto">
          <a:xfrm>
            <a:off x="1285852" y="4121844"/>
            <a:ext cx="1928826" cy="2399769"/>
          </a:xfrm>
          <a:prstGeom prst="rect">
            <a:avLst/>
          </a:prstGeom>
          <a:ln>
            <a:noFill/>
          </a:ln>
          <a:effectLst>
            <a:softEdge rad="112500"/>
          </a:effectLst>
        </p:spPr>
      </p:pic>
      <p:pic>
        <p:nvPicPr>
          <p:cNvPr id="10" name="Picture 7" descr="img088"/>
          <p:cNvPicPr>
            <a:picLocks noChangeAspect="1" noChangeArrowheads="1"/>
          </p:cNvPicPr>
          <p:nvPr/>
        </p:nvPicPr>
        <p:blipFill>
          <a:blip r:embed="rId5"/>
          <a:srcRect r="2" b="34"/>
          <a:stretch>
            <a:fillRect/>
          </a:stretch>
        </p:blipFill>
        <p:spPr bwMode="auto">
          <a:xfrm>
            <a:off x="5786446" y="4143380"/>
            <a:ext cx="1977423" cy="2428892"/>
          </a:xfrm>
          <a:prstGeom prst="rect">
            <a:avLst/>
          </a:prstGeom>
          <a:ln>
            <a:noFill/>
          </a:ln>
          <a:effectLst>
            <a:softEdge rad="112500"/>
          </a:effectLst>
        </p:spPr>
      </p:pic>
      <p:sp>
        <p:nvSpPr>
          <p:cNvPr id="11" name="Прямоугольник 10"/>
          <p:cNvSpPr/>
          <p:nvPr/>
        </p:nvSpPr>
        <p:spPr>
          <a:xfrm>
            <a:off x="2857488" y="3143248"/>
            <a:ext cx="2688557" cy="523220"/>
          </a:xfrm>
          <a:prstGeom prst="rect">
            <a:avLst/>
          </a:prstGeom>
        </p:spPr>
        <p:txBody>
          <a:bodyPr wrap="none">
            <a:spAutoFit/>
          </a:bodyPr>
          <a:lstStyle/>
          <a:p>
            <a:r>
              <a:rPr lang="kk-KZ" sz="2800" b="1" i="1" dirty="0" smtClean="0">
                <a:ln w="900" cmpd="sng">
                  <a:noFill/>
                  <a:prstDash val="solid"/>
                </a:ln>
                <a:solidFill>
                  <a:srgbClr val="FFFF00"/>
                </a:solidFill>
                <a:effectLst>
                  <a:innerShdw blurRad="101600" dist="76200" dir="5400000">
                    <a:schemeClr val="accent1">
                      <a:satMod val="190000"/>
                      <a:tint val="100000"/>
                      <a:alpha val="74000"/>
                    </a:schemeClr>
                  </a:innerShdw>
                </a:effectLst>
                <a:latin typeface="Georgia" pitchFamily="18" charset="0"/>
              </a:rPr>
              <a:t>М.Жұмабаев</a:t>
            </a:r>
            <a:endParaRPr lang="ru-RU" sz="2800" b="1" i="1" dirty="0">
              <a:ln w="900" cmpd="sng">
                <a:noFill/>
                <a:prstDash val="solid"/>
              </a:ln>
              <a:solidFill>
                <a:srgbClr val="FFFF00"/>
              </a:solidFill>
              <a:effectLst>
                <a:innerShdw blurRad="101600" dist="76200" dir="5400000">
                  <a:schemeClr val="accent1">
                    <a:satMod val="190000"/>
                    <a:tint val="100000"/>
                    <a:alpha val="74000"/>
                  </a:schemeClr>
                </a:innerShdw>
              </a:effectLst>
              <a:latin typeface="Georgia" pitchFamily="18" charset="0"/>
            </a:endParaRPr>
          </a:p>
        </p:txBody>
      </p:sp>
      <p:sp>
        <p:nvSpPr>
          <p:cNvPr id="12" name="Прямоугольник 11"/>
          <p:cNvSpPr/>
          <p:nvPr/>
        </p:nvSpPr>
        <p:spPr>
          <a:xfrm>
            <a:off x="0" y="3500438"/>
            <a:ext cx="3156633" cy="461665"/>
          </a:xfrm>
          <a:prstGeom prst="rect">
            <a:avLst/>
          </a:prstGeom>
        </p:spPr>
        <p:txBody>
          <a:bodyPr wrap="none">
            <a:spAutoFit/>
          </a:bodyPr>
          <a:lstStyle/>
          <a:p>
            <a:r>
              <a:rPr lang="kk-KZ" sz="2400" b="1" i="1" dirty="0" smtClean="0">
                <a:ln w="900" cmpd="sng">
                  <a:noFill/>
                  <a:prstDash val="solid"/>
                </a:ln>
                <a:solidFill>
                  <a:srgbClr val="0000CC"/>
                </a:solidFill>
                <a:effectLst>
                  <a:innerShdw blurRad="101600" dist="76200" dir="5400000">
                    <a:schemeClr val="accent1">
                      <a:satMod val="190000"/>
                      <a:tint val="100000"/>
                      <a:alpha val="74000"/>
                    </a:schemeClr>
                  </a:innerShdw>
                </a:effectLst>
                <a:latin typeface="Georgia" pitchFamily="18" charset="0"/>
              </a:rPr>
              <a:t>Ш.Құдайбердіұлы</a:t>
            </a:r>
            <a:endParaRPr lang="ru-RU" sz="2400" b="1" i="1" dirty="0">
              <a:ln w="900" cmpd="sng">
                <a:noFill/>
                <a:prstDash val="solid"/>
              </a:ln>
              <a:solidFill>
                <a:srgbClr val="0000CC"/>
              </a:solidFill>
              <a:effectLst>
                <a:innerShdw blurRad="101600" dist="76200" dir="5400000">
                  <a:schemeClr val="accent1">
                    <a:satMod val="190000"/>
                    <a:tint val="100000"/>
                    <a:alpha val="74000"/>
                  </a:schemeClr>
                </a:innerShdw>
              </a:effectLst>
              <a:latin typeface="Georgia" pitchFamily="18" charset="0"/>
            </a:endParaRPr>
          </a:p>
        </p:txBody>
      </p:sp>
      <p:sp>
        <p:nvSpPr>
          <p:cNvPr id="13" name="Прямоугольник 12"/>
          <p:cNvSpPr/>
          <p:nvPr/>
        </p:nvSpPr>
        <p:spPr>
          <a:xfrm>
            <a:off x="6072198" y="3500438"/>
            <a:ext cx="4000528" cy="461665"/>
          </a:xfrm>
          <a:prstGeom prst="rect">
            <a:avLst/>
          </a:prstGeom>
        </p:spPr>
        <p:txBody>
          <a:bodyPr wrap="square">
            <a:spAutoFit/>
          </a:bodyPr>
          <a:lstStyle/>
          <a:p>
            <a:r>
              <a:rPr lang="kk-KZ" sz="2400" b="1" i="1" dirty="0" smtClean="0">
                <a:ln w="900" cmpd="sng">
                  <a:noFill/>
                  <a:prstDash val="solid"/>
                </a:ln>
                <a:solidFill>
                  <a:srgbClr val="0000CC"/>
                </a:solidFill>
                <a:effectLst>
                  <a:innerShdw blurRad="101600" dist="76200" dir="5400000">
                    <a:schemeClr val="accent1">
                      <a:satMod val="190000"/>
                      <a:tint val="100000"/>
                      <a:alpha val="74000"/>
                    </a:schemeClr>
                  </a:innerShdw>
                </a:effectLst>
                <a:latin typeface="Georgia" pitchFamily="18" charset="0"/>
              </a:rPr>
              <a:t>А.Байтұрсынов</a:t>
            </a:r>
            <a:endParaRPr lang="ru-RU" sz="2400" b="1" i="1" dirty="0">
              <a:ln w="900" cmpd="sng">
                <a:noFill/>
                <a:prstDash val="solid"/>
              </a:ln>
              <a:solidFill>
                <a:srgbClr val="0000CC"/>
              </a:solidFill>
              <a:effectLst>
                <a:innerShdw blurRad="101600" dist="76200" dir="5400000">
                  <a:schemeClr val="accent1">
                    <a:satMod val="190000"/>
                    <a:tint val="100000"/>
                    <a:alpha val="74000"/>
                  </a:schemeClr>
                </a:innerShdw>
              </a:effectLst>
              <a:latin typeface="Georgia" pitchFamily="18" charset="0"/>
            </a:endParaRPr>
          </a:p>
        </p:txBody>
      </p:sp>
      <p:sp>
        <p:nvSpPr>
          <p:cNvPr id="14" name="Прямоугольник 13"/>
          <p:cNvSpPr/>
          <p:nvPr/>
        </p:nvSpPr>
        <p:spPr>
          <a:xfrm>
            <a:off x="1285852" y="6396335"/>
            <a:ext cx="2146742" cy="461665"/>
          </a:xfrm>
          <a:prstGeom prst="rect">
            <a:avLst/>
          </a:prstGeom>
        </p:spPr>
        <p:txBody>
          <a:bodyPr wrap="none">
            <a:spAutoFit/>
          </a:bodyPr>
          <a:lstStyle/>
          <a:p>
            <a:r>
              <a:rPr lang="kk-KZ" sz="2400" b="1" i="1" dirty="0" smtClean="0">
                <a:ln w="900" cmpd="sng">
                  <a:noFill/>
                  <a:prstDash val="solid"/>
                </a:ln>
                <a:solidFill>
                  <a:srgbClr val="0000CC"/>
                </a:solidFill>
                <a:effectLst>
                  <a:innerShdw blurRad="101600" dist="76200" dir="5400000">
                    <a:schemeClr val="accent1">
                      <a:satMod val="190000"/>
                      <a:tint val="100000"/>
                      <a:alpha val="74000"/>
                    </a:schemeClr>
                  </a:innerShdw>
                </a:effectLst>
                <a:latin typeface="Georgia" pitchFamily="18" charset="0"/>
              </a:rPr>
              <a:t>М.Дулатов</a:t>
            </a:r>
            <a:endParaRPr lang="ru-RU" sz="2400" b="1" i="1" dirty="0">
              <a:ln w="900" cmpd="sng">
                <a:noFill/>
                <a:prstDash val="solid"/>
              </a:ln>
              <a:solidFill>
                <a:srgbClr val="0000CC"/>
              </a:solidFill>
              <a:effectLst>
                <a:innerShdw blurRad="101600" dist="76200" dir="5400000">
                  <a:schemeClr val="accent1">
                    <a:satMod val="190000"/>
                    <a:tint val="100000"/>
                    <a:alpha val="74000"/>
                  </a:schemeClr>
                </a:innerShdw>
              </a:effectLst>
              <a:latin typeface="Georgia" pitchFamily="18" charset="0"/>
            </a:endParaRPr>
          </a:p>
        </p:txBody>
      </p:sp>
      <p:sp>
        <p:nvSpPr>
          <p:cNvPr id="15" name="Прямоугольник 14"/>
          <p:cNvSpPr/>
          <p:nvPr/>
        </p:nvSpPr>
        <p:spPr>
          <a:xfrm>
            <a:off x="5286380" y="6396335"/>
            <a:ext cx="2928958" cy="461665"/>
          </a:xfrm>
          <a:prstGeom prst="rect">
            <a:avLst/>
          </a:prstGeom>
        </p:spPr>
        <p:txBody>
          <a:bodyPr wrap="square">
            <a:spAutoFit/>
          </a:bodyPr>
          <a:lstStyle/>
          <a:p>
            <a:pPr algn="ctr"/>
            <a:r>
              <a:rPr lang="kk-KZ" sz="2400" b="1" i="1" dirty="0" smtClean="0">
                <a:ln w="900" cmpd="sng">
                  <a:noFill/>
                  <a:prstDash val="solid"/>
                </a:ln>
                <a:solidFill>
                  <a:srgbClr val="0000CC"/>
                </a:solidFill>
                <a:effectLst>
                  <a:innerShdw blurRad="101600" dist="76200" dir="5400000">
                    <a:schemeClr val="accent1">
                      <a:satMod val="190000"/>
                      <a:tint val="100000"/>
                      <a:alpha val="74000"/>
                    </a:schemeClr>
                  </a:innerShdw>
                </a:effectLst>
                <a:latin typeface="Georgia" pitchFamily="18" charset="0"/>
              </a:rPr>
              <a:t>Ж.Аймауытов</a:t>
            </a:r>
            <a:endParaRPr lang="ru-RU" sz="2400" b="1" i="1" dirty="0">
              <a:ln w="900" cmpd="sng">
                <a:noFill/>
                <a:prstDash val="solid"/>
              </a:ln>
              <a:solidFill>
                <a:srgbClr val="0000CC"/>
              </a:solidFill>
              <a:effectLst>
                <a:innerShdw blurRad="101600" dist="76200" dir="5400000">
                  <a:schemeClr val="accent1">
                    <a:satMod val="190000"/>
                    <a:tint val="100000"/>
                    <a:alpha val="74000"/>
                  </a:schemeClr>
                </a:innerShdw>
              </a:effectLst>
              <a:latin typeface="Georg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 calcmode="lin" valueType="num">
                                      <p:cBhvr>
                                        <p:cTn id="24" dur="500" fill="hold"/>
                                        <p:tgtEl>
                                          <p:spTgt spid="9"/>
                                        </p:tgtEl>
                                        <p:attrNameLst>
                                          <p:attrName>style.rotation</p:attrName>
                                        </p:attrNameLst>
                                      </p:cBhvr>
                                      <p:tavLst>
                                        <p:tav tm="0">
                                          <p:val>
                                            <p:fltVal val="360"/>
                                          </p:val>
                                        </p:tav>
                                        <p:tav tm="100000">
                                          <p:val>
                                            <p:fltVal val="0"/>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zkolib.kz/onebook/content/images/4.jpg"/>
          <p:cNvPicPr/>
          <p:nvPr/>
        </p:nvPicPr>
        <p:blipFill>
          <a:blip r:embed="rId2"/>
          <a:srcRect/>
          <a:stretch>
            <a:fillRect/>
          </a:stretch>
        </p:blipFill>
        <p:spPr bwMode="auto">
          <a:xfrm>
            <a:off x="142844" y="500042"/>
            <a:ext cx="3786214" cy="5643602"/>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4071934" y="285728"/>
          <a:ext cx="4786346" cy="6215106"/>
        </p:xfrm>
        <a:graphic>
          <a:graphicData uri="http://schemas.openxmlformats.org/drawingml/2006/table">
            <a:tbl>
              <a:tblPr>
                <a:tableStyleId>{69C7853C-536D-4A76-A0AE-DD22124D55A5}</a:tableStyleId>
              </a:tblPr>
              <a:tblGrid>
                <a:gridCol w="4786346"/>
              </a:tblGrid>
              <a:tr h="6215106">
                <a:tc>
                  <a:txBody>
                    <a:bodyPr/>
                    <a:lstStyle/>
                    <a:p>
                      <a:pPr algn="ctr">
                        <a:lnSpc>
                          <a:spcPct val="115000"/>
                        </a:lnSpc>
                      </a:pPr>
                      <a:r>
                        <a:rPr lang="ru-RU" sz="2400" b="1" i="1" dirty="0" err="1" smtClean="0">
                          <a:solidFill>
                            <a:schemeClr val="accent4">
                              <a:lumMod val="75000"/>
                            </a:schemeClr>
                          </a:solidFill>
                          <a:effectLst>
                            <a:glow rad="228600">
                              <a:schemeClr val="accent3">
                                <a:satMod val="175000"/>
                                <a:alpha val="40000"/>
                              </a:schemeClr>
                            </a:glow>
                          </a:effectLst>
                        </a:rPr>
                        <a:t>Көптомдық шығармалар</a:t>
                      </a:r>
                      <a:r>
                        <a:rPr lang="ru-RU" sz="2400" b="1" i="1" dirty="0" smtClean="0">
                          <a:solidFill>
                            <a:schemeClr val="accent4">
                              <a:lumMod val="75000"/>
                            </a:schemeClr>
                          </a:solidFill>
                          <a:effectLst>
                            <a:glow rad="228600">
                              <a:schemeClr val="accent3">
                                <a:satMod val="175000"/>
                                <a:alpha val="40000"/>
                              </a:schemeClr>
                            </a:glow>
                          </a:effectLst>
                        </a:rPr>
                        <a:t> </a:t>
                      </a:r>
                    </a:p>
                    <a:p>
                      <a:pPr algn="ctr">
                        <a:lnSpc>
                          <a:spcPct val="115000"/>
                        </a:lnSpc>
                      </a:pPr>
                      <a:r>
                        <a:rPr lang="ru-RU" sz="2400" b="1" i="1" dirty="0" err="1" smtClean="0">
                          <a:solidFill>
                            <a:schemeClr val="accent4">
                              <a:lumMod val="75000"/>
                            </a:schemeClr>
                          </a:solidFill>
                          <a:effectLst>
                            <a:glow rad="228600">
                              <a:schemeClr val="accent3">
                                <a:satMod val="175000"/>
                                <a:alpha val="40000"/>
                              </a:schemeClr>
                            </a:glow>
                          </a:effectLst>
                        </a:rPr>
                        <a:t>жинағы</a:t>
                      </a:r>
                      <a:r>
                        <a:rPr lang="ru-RU" sz="2400" b="1" i="1" dirty="0" err="1">
                          <a:solidFill>
                            <a:schemeClr val="accent4">
                              <a:lumMod val="75000"/>
                            </a:schemeClr>
                          </a:solidFill>
                          <a:effectLst>
                            <a:glow rad="228600">
                              <a:schemeClr val="accent3">
                                <a:satMod val="175000"/>
                                <a:alpha val="40000"/>
                              </a:schemeClr>
                            </a:glow>
                          </a:effectLst>
                        </a:rPr>
                        <a:t>.</a:t>
                      </a:r>
                      <a:r>
                        <a:rPr lang="ru-RU" sz="2400" b="1" i="1" dirty="0">
                          <a:solidFill>
                            <a:schemeClr val="accent4">
                              <a:lumMod val="75000"/>
                            </a:schemeClr>
                          </a:solidFill>
                          <a:effectLst>
                            <a:glow rad="228600">
                              <a:schemeClr val="accent3">
                                <a:satMod val="175000"/>
                                <a:alpha val="40000"/>
                              </a:schemeClr>
                            </a:glow>
                          </a:effectLst>
                        </a:rPr>
                        <a:t> </a:t>
                      </a:r>
                      <a:r>
                        <a:rPr lang="ru-RU" sz="2400" b="1" i="1" dirty="0" smtClean="0">
                          <a:solidFill>
                            <a:schemeClr val="accent4">
                              <a:lumMod val="75000"/>
                            </a:schemeClr>
                          </a:solidFill>
                          <a:effectLst>
                            <a:glow rad="228600">
                              <a:schemeClr val="accent3">
                                <a:satMod val="175000"/>
                                <a:alpha val="40000"/>
                              </a:schemeClr>
                            </a:glow>
                          </a:effectLst>
                        </a:rPr>
                        <a:t>3-том </a:t>
                      </a:r>
                      <a:r>
                        <a:rPr lang="ru-RU" sz="2400" b="1" i="1" dirty="0">
                          <a:solidFill>
                            <a:schemeClr val="accent4">
                              <a:lumMod val="75000"/>
                            </a:schemeClr>
                          </a:solidFill>
                          <a:effectLst>
                            <a:glow rad="228600">
                              <a:schemeClr val="accent3">
                                <a:satMod val="175000"/>
                                <a:alpha val="40000"/>
                              </a:schemeClr>
                            </a:glow>
                          </a:effectLst>
                        </a:rPr>
                        <a:t>. </a:t>
                      </a:r>
                      <a:r>
                        <a:rPr lang="ru-RU" sz="2400" b="1" i="1" dirty="0" err="1">
                          <a:solidFill>
                            <a:schemeClr val="accent4">
                              <a:lumMod val="75000"/>
                            </a:schemeClr>
                          </a:solidFill>
                          <a:effectLst>
                            <a:glow rad="228600">
                              <a:schemeClr val="accent3">
                                <a:satMod val="175000"/>
                                <a:alpha val="40000"/>
                              </a:schemeClr>
                            </a:glow>
                          </a:effectLst>
                        </a:rPr>
                        <a:t>Аудармалар</a:t>
                      </a:r>
                      <a:r>
                        <a:rPr lang="ru-RU" sz="2400" b="1" i="1" dirty="0">
                          <a:solidFill>
                            <a:schemeClr val="accent4">
                              <a:lumMod val="75000"/>
                            </a:schemeClr>
                          </a:solidFill>
                          <a:effectLst>
                            <a:glow rad="228600">
                              <a:schemeClr val="accent3">
                                <a:satMod val="175000"/>
                                <a:alpha val="40000"/>
                              </a:schemeClr>
                            </a:glow>
                          </a:effectLst>
                        </a:rPr>
                        <a:t>, </a:t>
                      </a:r>
                      <a:r>
                        <a:rPr lang="ru-RU" sz="2400" b="1" i="1" dirty="0" err="1">
                          <a:solidFill>
                            <a:schemeClr val="accent4">
                              <a:lumMod val="75000"/>
                            </a:schemeClr>
                          </a:solidFill>
                          <a:effectLst>
                            <a:glow rad="228600">
                              <a:schemeClr val="accent3">
                                <a:satMod val="175000"/>
                                <a:alpha val="40000"/>
                              </a:schemeClr>
                            </a:glow>
                          </a:effectLst>
                        </a:rPr>
                        <a:t>ғылыми еңбек, мақалалар </a:t>
                      </a:r>
                      <a:r>
                        <a:rPr lang="ru-RU" sz="2400" b="1" i="1" dirty="0">
                          <a:solidFill>
                            <a:schemeClr val="accent4">
                              <a:lumMod val="75000"/>
                            </a:schemeClr>
                          </a:solidFill>
                          <a:effectLst>
                            <a:glow rad="228600">
                              <a:schemeClr val="accent3">
                                <a:satMod val="175000"/>
                                <a:alpha val="40000"/>
                              </a:schemeClr>
                            </a:glow>
                          </a:effectLst>
                        </a:rPr>
                        <a:t>- </a:t>
                      </a:r>
                      <a:r>
                        <a:rPr lang="ru-RU" sz="2400" b="1" i="1" dirty="0" err="1">
                          <a:solidFill>
                            <a:schemeClr val="accent4">
                              <a:lumMod val="75000"/>
                            </a:schemeClr>
                          </a:solidFill>
                          <a:effectLst>
                            <a:glow rad="228600">
                              <a:schemeClr val="accent3">
                                <a:satMod val="175000"/>
                                <a:alpha val="40000"/>
                              </a:schemeClr>
                            </a:glow>
                          </a:effectLst>
                        </a:rPr>
                        <a:t>Алматы</a:t>
                      </a:r>
                      <a:r>
                        <a:rPr lang="ru-RU" sz="2400" b="1" i="1" dirty="0">
                          <a:solidFill>
                            <a:schemeClr val="accent4">
                              <a:lumMod val="75000"/>
                            </a:schemeClr>
                          </a:solidFill>
                          <a:effectLst>
                            <a:glow rad="228600">
                              <a:schemeClr val="accent3">
                                <a:satMod val="175000"/>
                                <a:alpha val="40000"/>
                              </a:schemeClr>
                            </a:glow>
                          </a:effectLst>
                        </a:rPr>
                        <a:t>: </a:t>
                      </a:r>
                      <a:endParaRPr lang="ru-RU" sz="2400" b="1" i="1" dirty="0" smtClean="0">
                        <a:solidFill>
                          <a:schemeClr val="accent4">
                            <a:lumMod val="75000"/>
                          </a:schemeClr>
                        </a:solidFill>
                        <a:effectLst>
                          <a:glow rad="228600">
                            <a:schemeClr val="accent3">
                              <a:satMod val="175000"/>
                              <a:alpha val="40000"/>
                            </a:schemeClr>
                          </a:glow>
                        </a:effectLst>
                      </a:endParaRPr>
                    </a:p>
                    <a:p>
                      <a:pPr algn="ctr">
                        <a:lnSpc>
                          <a:spcPct val="115000"/>
                        </a:lnSpc>
                      </a:pPr>
                      <a:r>
                        <a:rPr lang="ru-RU" sz="2400" b="1" i="1" dirty="0" smtClean="0">
                          <a:solidFill>
                            <a:schemeClr val="accent4">
                              <a:lumMod val="75000"/>
                            </a:schemeClr>
                          </a:solidFill>
                          <a:effectLst>
                            <a:glow rad="228600">
                              <a:schemeClr val="accent3">
                                <a:satMod val="175000"/>
                                <a:alpha val="40000"/>
                              </a:schemeClr>
                            </a:glow>
                          </a:effectLst>
                        </a:rPr>
                        <a:t>Жазушы,2005</a:t>
                      </a:r>
                      <a:r>
                        <a:rPr lang="ru-RU" sz="2400" b="1" i="1" dirty="0">
                          <a:solidFill>
                            <a:schemeClr val="accent4">
                              <a:lumMod val="75000"/>
                            </a:schemeClr>
                          </a:solidFill>
                          <a:effectLst>
                            <a:glow rad="228600">
                              <a:schemeClr val="accent3">
                                <a:satMod val="175000"/>
                                <a:alpha val="40000"/>
                              </a:schemeClr>
                            </a:glow>
                          </a:effectLst>
                        </a:rPr>
                        <a:t>.-208бет</a:t>
                      </a:r>
                    </a:p>
                    <a:p>
                      <a:pPr algn="ctr">
                        <a:lnSpc>
                          <a:spcPct val="115000"/>
                        </a:lnSpc>
                      </a:pPr>
                      <a:r>
                        <a:rPr lang="ru-RU" sz="2400" b="1" i="1" dirty="0" err="1">
                          <a:solidFill>
                            <a:schemeClr val="accent4">
                              <a:lumMod val="75000"/>
                            </a:schemeClr>
                          </a:solidFill>
                          <a:effectLst>
                            <a:glow rad="228600">
                              <a:schemeClr val="accent3">
                                <a:satMod val="175000"/>
                                <a:alpha val="40000"/>
                              </a:schemeClr>
                            </a:glow>
                          </a:effectLst>
                        </a:rPr>
                        <a:t>Қазақтың арыс</a:t>
                      </a:r>
                      <a:r>
                        <a:rPr lang="ru-RU" sz="2400" b="1" i="1" dirty="0">
                          <a:solidFill>
                            <a:schemeClr val="accent4">
                              <a:lumMod val="75000"/>
                            </a:schemeClr>
                          </a:solidFill>
                          <a:effectLst>
                            <a:glow rad="228600">
                              <a:schemeClr val="accent3">
                                <a:satMod val="175000"/>
                                <a:alpha val="40000"/>
                              </a:schemeClr>
                            </a:glow>
                          </a:effectLst>
                        </a:rPr>
                        <a:t> </a:t>
                      </a:r>
                      <a:r>
                        <a:rPr lang="ru-RU" sz="2400" b="1" i="1" dirty="0" err="1">
                          <a:solidFill>
                            <a:schemeClr val="accent4">
                              <a:lumMod val="75000"/>
                            </a:schemeClr>
                          </a:solidFill>
                          <a:effectLst>
                            <a:glow rad="228600">
                              <a:schemeClr val="accent3">
                                <a:satMod val="175000"/>
                                <a:alpha val="40000"/>
                              </a:schemeClr>
                            </a:glow>
                          </a:effectLst>
                        </a:rPr>
                        <a:t>ұлдарының бірі</a:t>
                      </a:r>
                      <a:r>
                        <a:rPr lang="ru-RU" sz="2400" b="1" i="1" dirty="0">
                          <a:solidFill>
                            <a:schemeClr val="accent4">
                              <a:lumMod val="75000"/>
                            </a:schemeClr>
                          </a:solidFill>
                          <a:effectLst>
                            <a:glow rad="228600">
                              <a:schemeClr val="accent3">
                                <a:satMod val="175000"/>
                                <a:alpha val="40000"/>
                              </a:schemeClr>
                            </a:glow>
                          </a:effectLst>
                        </a:rPr>
                        <a:t> </a:t>
                      </a:r>
                      <a:r>
                        <a:rPr lang="ru-RU" sz="2400" b="1" i="1" dirty="0" err="1">
                          <a:solidFill>
                            <a:schemeClr val="accent4">
                              <a:lumMod val="75000"/>
                            </a:schemeClr>
                          </a:solidFill>
                          <a:effectLst>
                            <a:glow rad="228600">
                              <a:schemeClr val="accent3">
                                <a:satMod val="175000"/>
                                <a:alpha val="40000"/>
                              </a:schemeClr>
                            </a:glow>
                          </a:effectLst>
                        </a:rPr>
                        <a:t>Мағжан Жұмабаев-</a:t>
                      </a:r>
                      <a:r>
                        <a:rPr lang="ru-RU" sz="2400" b="1" i="1" dirty="0">
                          <a:solidFill>
                            <a:schemeClr val="accent4">
                              <a:lumMod val="75000"/>
                            </a:schemeClr>
                          </a:solidFill>
                          <a:effectLst>
                            <a:glow rad="228600">
                              <a:schemeClr val="accent3">
                                <a:satMod val="175000"/>
                                <a:alpha val="40000"/>
                              </a:schemeClr>
                            </a:glow>
                          </a:effectLst>
                        </a:rPr>
                        <a:t/>
                      </a:r>
                      <a:br>
                        <a:rPr lang="ru-RU" sz="2400" b="1" i="1" dirty="0">
                          <a:solidFill>
                            <a:schemeClr val="accent4">
                              <a:lumMod val="75000"/>
                            </a:schemeClr>
                          </a:solidFill>
                          <a:effectLst>
                            <a:glow rad="228600">
                              <a:schemeClr val="accent3">
                                <a:satMod val="175000"/>
                                <a:alpha val="40000"/>
                              </a:schemeClr>
                            </a:glow>
                          </a:effectLst>
                        </a:rPr>
                      </a:br>
                      <a:r>
                        <a:rPr lang="ru-RU" sz="2400" b="1" i="1" dirty="0" err="1">
                          <a:solidFill>
                            <a:schemeClr val="accent4">
                              <a:lumMod val="75000"/>
                            </a:schemeClr>
                          </a:solidFill>
                          <a:effectLst>
                            <a:glow rad="228600">
                              <a:schemeClr val="accent3">
                                <a:satMod val="175000"/>
                                <a:alpha val="40000"/>
                              </a:schemeClr>
                            </a:glow>
                          </a:effectLst>
                        </a:rPr>
                        <a:t>тың шығармалар </a:t>
                      </a:r>
                      <a:r>
                        <a:rPr lang="ru-RU" sz="2400" b="1" i="1" dirty="0" err="1" smtClean="0">
                          <a:solidFill>
                            <a:schemeClr val="accent4">
                              <a:lumMod val="75000"/>
                            </a:schemeClr>
                          </a:solidFill>
                          <a:effectLst>
                            <a:glow rad="228600">
                              <a:schemeClr val="accent3">
                                <a:satMod val="175000"/>
                                <a:alpha val="40000"/>
                              </a:schemeClr>
                            </a:glow>
                          </a:effectLst>
                        </a:rPr>
                        <a:t>жинағының</a:t>
                      </a:r>
                      <a:endParaRPr lang="ru-RU" sz="2400" b="1" i="1" dirty="0" smtClean="0">
                        <a:solidFill>
                          <a:schemeClr val="accent4">
                            <a:lumMod val="75000"/>
                          </a:schemeClr>
                        </a:solidFill>
                        <a:effectLst>
                          <a:glow rad="228600">
                            <a:schemeClr val="accent3">
                              <a:satMod val="175000"/>
                              <a:alpha val="40000"/>
                            </a:schemeClr>
                          </a:glow>
                        </a:effectLst>
                      </a:endParaRPr>
                    </a:p>
                    <a:p>
                      <a:pPr algn="ctr">
                        <a:lnSpc>
                          <a:spcPct val="115000"/>
                        </a:lnSpc>
                      </a:pPr>
                      <a:r>
                        <a:rPr lang="ru-RU" sz="2400" b="1" i="1" dirty="0" smtClean="0">
                          <a:solidFill>
                            <a:schemeClr val="accent4">
                              <a:lumMod val="75000"/>
                            </a:schemeClr>
                          </a:solidFill>
                          <a:effectLst>
                            <a:glow rad="228600">
                              <a:schemeClr val="accent3">
                                <a:satMod val="175000"/>
                                <a:alpha val="40000"/>
                              </a:schemeClr>
                            </a:glow>
                          </a:effectLst>
                        </a:rPr>
                        <a:t> </a:t>
                      </a:r>
                      <a:r>
                        <a:rPr lang="ru-RU" sz="2400" b="1" i="1" dirty="0" err="1">
                          <a:solidFill>
                            <a:schemeClr val="accent4">
                              <a:lumMod val="75000"/>
                            </a:schemeClr>
                          </a:solidFill>
                          <a:effectLst>
                            <a:glow rad="228600">
                              <a:schemeClr val="accent3">
                                <a:satMod val="175000"/>
                                <a:alpha val="40000"/>
                              </a:schemeClr>
                            </a:glow>
                          </a:effectLst>
                        </a:rPr>
                        <a:t>бұл томына</a:t>
                      </a:r>
                      <a:r>
                        <a:rPr lang="ru-RU" sz="2400" b="1" i="1" dirty="0">
                          <a:solidFill>
                            <a:schemeClr val="accent4">
                              <a:lumMod val="75000"/>
                            </a:schemeClr>
                          </a:solidFill>
                          <a:effectLst>
                            <a:glow rad="228600">
                              <a:schemeClr val="accent3">
                                <a:satMod val="175000"/>
                                <a:alpha val="40000"/>
                              </a:schemeClr>
                            </a:glow>
                          </a:effectLst>
                        </a:rPr>
                        <a:t> </a:t>
                      </a:r>
                      <a:r>
                        <a:rPr lang="ru-RU" sz="2400" b="1" i="1" dirty="0" err="1">
                          <a:solidFill>
                            <a:schemeClr val="accent4">
                              <a:lumMod val="75000"/>
                            </a:schemeClr>
                          </a:solidFill>
                          <a:effectLst>
                            <a:glow rad="228600">
                              <a:schemeClr val="accent3">
                                <a:satMod val="175000"/>
                                <a:alpha val="40000"/>
                              </a:schemeClr>
                            </a:glow>
                          </a:effectLst>
                        </a:rPr>
                        <a:t>оның </a:t>
                      </a:r>
                      <a:br>
                        <a:rPr lang="ru-RU" sz="2400" b="1" i="1" dirty="0" err="1">
                          <a:solidFill>
                            <a:schemeClr val="accent4">
                              <a:lumMod val="75000"/>
                            </a:schemeClr>
                          </a:solidFill>
                          <a:effectLst>
                            <a:glow rad="228600">
                              <a:schemeClr val="accent3">
                                <a:satMod val="175000"/>
                                <a:alpha val="40000"/>
                              </a:schemeClr>
                            </a:glow>
                          </a:effectLst>
                        </a:rPr>
                      </a:br>
                      <a:r>
                        <a:rPr lang="ru-RU" sz="2400" b="1" i="1" dirty="0" err="1">
                          <a:solidFill>
                            <a:schemeClr val="accent4">
                              <a:lumMod val="75000"/>
                            </a:schemeClr>
                          </a:solidFill>
                          <a:effectLst>
                            <a:glow rad="228600">
                              <a:schemeClr val="accent3">
                                <a:satMod val="175000"/>
                                <a:alpha val="40000"/>
                              </a:schemeClr>
                            </a:glow>
                          </a:effectLst>
                        </a:rPr>
                        <a:t>аудармалары</a:t>
                      </a:r>
                      <a:r>
                        <a:rPr lang="ru-RU" sz="2400" b="1" i="1" dirty="0">
                          <a:solidFill>
                            <a:schemeClr val="accent4">
                              <a:lumMod val="75000"/>
                            </a:schemeClr>
                          </a:solidFill>
                          <a:effectLst>
                            <a:glow rad="228600">
                              <a:schemeClr val="accent3">
                                <a:satMod val="175000"/>
                                <a:alpha val="40000"/>
                              </a:schemeClr>
                            </a:glow>
                          </a:effectLst>
                        </a:rPr>
                        <a:t>, </a:t>
                      </a:r>
                      <a:endParaRPr lang="ru-RU" sz="2400" b="1" i="1" dirty="0" smtClean="0">
                        <a:solidFill>
                          <a:schemeClr val="accent4">
                            <a:lumMod val="75000"/>
                          </a:schemeClr>
                        </a:solidFill>
                        <a:effectLst>
                          <a:glow rad="228600">
                            <a:schemeClr val="accent3">
                              <a:satMod val="175000"/>
                              <a:alpha val="40000"/>
                            </a:schemeClr>
                          </a:glow>
                        </a:effectLst>
                      </a:endParaRPr>
                    </a:p>
                    <a:p>
                      <a:pPr algn="ctr">
                        <a:lnSpc>
                          <a:spcPct val="115000"/>
                        </a:lnSpc>
                      </a:pPr>
                      <a:r>
                        <a:rPr lang="ru-RU" sz="2400" b="1" i="1" dirty="0" smtClean="0">
                          <a:solidFill>
                            <a:schemeClr val="accent4">
                              <a:lumMod val="75000"/>
                            </a:schemeClr>
                          </a:solidFill>
                          <a:effectLst>
                            <a:glow rad="228600">
                              <a:schemeClr val="accent3">
                                <a:satMod val="175000"/>
                                <a:alpha val="40000"/>
                              </a:schemeClr>
                            </a:glow>
                          </a:effectLst>
                        </a:rPr>
                        <a:t>«</a:t>
                      </a:r>
                      <a:r>
                        <a:rPr lang="ru-RU" sz="2400" b="1" i="1" dirty="0">
                          <a:solidFill>
                            <a:schemeClr val="accent4">
                              <a:lumMod val="75000"/>
                            </a:schemeClr>
                          </a:solidFill>
                          <a:effectLst>
                            <a:glow rad="228600">
                              <a:schemeClr val="accent3">
                                <a:satMod val="175000"/>
                                <a:alpha val="40000"/>
                              </a:schemeClr>
                            </a:glow>
                          </a:effectLst>
                        </a:rPr>
                        <a:t>Педагогика» </a:t>
                      </a:r>
                      <a:r>
                        <a:rPr lang="ru-RU" sz="2400" b="1" i="1" dirty="0" err="1" smtClean="0">
                          <a:solidFill>
                            <a:schemeClr val="accent4">
                              <a:lumMod val="75000"/>
                            </a:schemeClr>
                          </a:solidFill>
                          <a:effectLst>
                            <a:glow rad="228600">
                              <a:schemeClr val="accent3">
                                <a:satMod val="175000"/>
                                <a:alpha val="40000"/>
                              </a:schemeClr>
                            </a:glow>
                          </a:effectLst>
                        </a:rPr>
                        <a:t>атты</a:t>
                      </a:r>
                      <a:endParaRPr lang="ru-RU" sz="2400" b="1" i="1" dirty="0" smtClean="0">
                        <a:solidFill>
                          <a:schemeClr val="accent4">
                            <a:lumMod val="75000"/>
                          </a:schemeClr>
                        </a:solidFill>
                        <a:effectLst>
                          <a:glow rad="228600">
                            <a:schemeClr val="accent3">
                              <a:satMod val="175000"/>
                              <a:alpha val="40000"/>
                            </a:schemeClr>
                          </a:glow>
                        </a:effectLst>
                      </a:endParaRPr>
                    </a:p>
                    <a:p>
                      <a:pPr algn="ctr">
                        <a:lnSpc>
                          <a:spcPct val="115000"/>
                        </a:lnSpc>
                      </a:pPr>
                      <a:r>
                        <a:rPr lang="ru-RU" sz="2400" b="1" i="1" dirty="0" smtClean="0">
                          <a:solidFill>
                            <a:schemeClr val="accent4">
                              <a:lumMod val="75000"/>
                            </a:schemeClr>
                          </a:solidFill>
                          <a:effectLst>
                            <a:glow rad="228600">
                              <a:schemeClr val="accent3">
                                <a:satMod val="175000"/>
                                <a:alpha val="40000"/>
                              </a:schemeClr>
                            </a:glow>
                          </a:effectLst>
                        </a:rPr>
                        <a:t> </a:t>
                      </a:r>
                      <a:r>
                        <a:rPr lang="ru-RU" sz="2400" b="1" i="1" dirty="0" err="1">
                          <a:solidFill>
                            <a:schemeClr val="accent4">
                              <a:lumMod val="75000"/>
                            </a:schemeClr>
                          </a:solidFill>
                          <a:effectLst>
                            <a:glow rad="228600">
                              <a:schemeClr val="accent3">
                                <a:satMod val="175000"/>
                                <a:alpha val="40000"/>
                              </a:schemeClr>
                            </a:glow>
                          </a:effectLst>
                        </a:rPr>
                        <a:t>ғылыми еңбегі, </a:t>
                      </a:r>
                      <a:br>
                        <a:rPr lang="ru-RU" sz="2400" b="1" i="1" dirty="0" err="1">
                          <a:solidFill>
                            <a:schemeClr val="accent4">
                              <a:lumMod val="75000"/>
                            </a:schemeClr>
                          </a:solidFill>
                          <a:effectLst>
                            <a:glow rad="228600">
                              <a:schemeClr val="accent3">
                                <a:satMod val="175000"/>
                                <a:alpha val="40000"/>
                              </a:schemeClr>
                            </a:glow>
                          </a:effectLst>
                        </a:rPr>
                      </a:br>
                      <a:r>
                        <a:rPr lang="ru-RU" sz="2400" b="1" i="1" dirty="0" err="1">
                          <a:solidFill>
                            <a:schemeClr val="accent4">
                              <a:lumMod val="75000"/>
                            </a:schemeClr>
                          </a:solidFill>
                          <a:effectLst>
                            <a:glow rad="228600">
                              <a:schemeClr val="accent3">
                                <a:satMod val="175000"/>
                                <a:alpha val="40000"/>
                              </a:schemeClr>
                            </a:glow>
                          </a:effectLst>
                        </a:rPr>
                        <a:t>мақалалары </a:t>
                      </a:r>
                      <a:r>
                        <a:rPr lang="ru-RU" sz="2400" b="1" i="1" dirty="0" err="1" smtClean="0">
                          <a:solidFill>
                            <a:schemeClr val="accent4">
                              <a:lumMod val="75000"/>
                            </a:schemeClr>
                          </a:solidFill>
                          <a:effectLst>
                            <a:glow rad="228600">
                              <a:schemeClr val="accent3">
                                <a:satMod val="175000"/>
                                <a:alpha val="40000"/>
                              </a:schemeClr>
                            </a:glow>
                          </a:effectLst>
                        </a:rPr>
                        <a:t>енг</a:t>
                      </a:r>
                      <a:r>
                        <a:rPr lang="kk-KZ" sz="2400" b="1" i="1" dirty="0" smtClean="0">
                          <a:solidFill>
                            <a:schemeClr val="accent4">
                              <a:lumMod val="75000"/>
                            </a:schemeClr>
                          </a:solidFill>
                          <a:effectLst>
                            <a:glow rad="228600">
                              <a:schemeClr val="accent3">
                                <a:satMod val="175000"/>
                                <a:alpha val="40000"/>
                              </a:schemeClr>
                            </a:glow>
                          </a:effectLst>
                        </a:rPr>
                        <a:t>і</a:t>
                      </a:r>
                      <a:r>
                        <a:rPr lang="ru-RU" sz="2400" b="1" i="1" dirty="0" err="1" smtClean="0">
                          <a:solidFill>
                            <a:schemeClr val="accent4">
                              <a:lumMod val="75000"/>
                            </a:schemeClr>
                          </a:solidFill>
                          <a:effectLst>
                            <a:glow rad="228600">
                              <a:schemeClr val="accent3">
                                <a:satMod val="175000"/>
                                <a:alpha val="40000"/>
                              </a:schemeClr>
                            </a:glow>
                          </a:effectLst>
                        </a:rPr>
                        <a:t>зілді</a:t>
                      </a:r>
                      <a:r>
                        <a:rPr lang="ru-RU" sz="2400" b="1" i="1" dirty="0" smtClean="0">
                          <a:solidFill>
                            <a:schemeClr val="accent4">
                              <a:lumMod val="75000"/>
                            </a:schemeClr>
                          </a:solidFill>
                          <a:effectLst>
                            <a:glow rad="228600">
                              <a:schemeClr val="accent3">
                                <a:satMod val="175000"/>
                                <a:alpha val="40000"/>
                              </a:schemeClr>
                            </a:glow>
                          </a:effectLst>
                        </a:rPr>
                        <a:t>.</a:t>
                      </a:r>
                      <a:endParaRPr lang="ru-RU" sz="2400" b="1" i="1" dirty="0">
                        <a:solidFill>
                          <a:schemeClr val="accent4">
                            <a:lumMod val="75000"/>
                          </a:schemeClr>
                        </a:solidFill>
                        <a:effectLst>
                          <a:glow rad="228600">
                            <a:schemeClr val="accent3">
                              <a:satMod val="175000"/>
                              <a:alpha val="40000"/>
                            </a:schemeClr>
                          </a:glow>
                        </a:effectLst>
                        <a:latin typeface="Calibri"/>
                        <a:ea typeface="Times New Roman"/>
                        <a:cs typeface="Times New Roman"/>
                      </a:endParaRPr>
                    </a:p>
                  </a:txBody>
                  <a:tcPr marL="0" marR="0" marT="0" marB="0" anchor="ctr">
                    <a:solidFill>
                      <a:srgbClr val="66FFFF"/>
                    </a:solidFill>
                  </a:tcPr>
                </a:tc>
              </a:tr>
            </a:tbl>
          </a:graphicData>
        </a:graphic>
      </p:graphicFrame>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 calcmode="lin" valueType="num">
                                      <p:cBhvr>
                                        <p:cTn id="15"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zkolib.kz/onebook/content/images/5.jpg"/>
          <p:cNvPicPr/>
          <p:nvPr/>
        </p:nvPicPr>
        <p:blipFill>
          <a:blip r:embed="rId2"/>
          <a:srcRect/>
          <a:stretch>
            <a:fillRect/>
          </a:stretch>
        </p:blipFill>
        <p:spPr bwMode="auto">
          <a:xfrm>
            <a:off x="142844" y="714356"/>
            <a:ext cx="3571900" cy="5429288"/>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4000496" y="214290"/>
          <a:ext cx="5000660" cy="6429420"/>
        </p:xfrm>
        <a:graphic>
          <a:graphicData uri="http://schemas.openxmlformats.org/drawingml/2006/table">
            <a:tbl>
              <a:tblPr>
                <a:tableStyleId>{35758FB7-9AC5-4552-8A53-C91805E547FA}</a:tableStyleId>
              </a:tblPr>
              <a:tblGrid>
                <a:gridCol w="5000660"/>
              </a:tblGrid>
              <a:tr h="6429420">
                <a:tc>
                  <a:txBody>
                    <a:bodyPr/>
                    <a:lstStyle/>
                    <a:p>
                      <a:pPr algn="ctr">
                        <a:lnSpc>
                          <a:spcPct val="115000"/>
                        </a:lnSpc>
                      </a:pPr>
                      <a:r>
                        <a:rPr lang="ru-RU" sz="1800" i="1" dirty="0" smtClean="0">
                          <a:solidFill>
                            <a:srgbClr val="7030A0"/>
                          </a:solidFill>
                        </a:rPr>
                        <a:t>Жан </a:t>
                      </a:r>
                      <a:r>
                        <a:rPr lang="ru-RU" sz="1800" i="1" dirty="0" err="1" smtClean="0">
                          <a:solidFill>
                            <a:srgbClr val="7030A0"/>
                          </a:solidFill>
                        </a:rPr>
                        <a:t>сөзі</a:t>
                      </a:r>
                      <a:r>
                        <a:rPr lang="ru-RU" sz="1800" i="1" dirty="0" smtClean="0">
                          <a:solidFill>
                            <a:srgbClr val="7030A0"/>
                          </a:solidFill>
                        </a:rPr>
                        <a:t>: </a:t>
                      </a:r>
                    </a:p>
                    <a:p>
                      <a:pPr algn="ctr">
                        <a:lnSpc>
                          <a:spcPct val="115000"/>
                        </a:lnSpc>
                      </a:pPr>
                      <a:r>
                        <a:rPr lang="ru-RU" sz="1800" i="1" dirty="0" err="1" smtClean="0">
                          <a:solidFill>
                            <a:srgbClr val="7030A0"/>
                          </a:solidFill>
                        </a:rPr>
                        <a:t>Өлеңдер </a:t>
                      </a:r>
                      <a:r>
                        <a:rPr lang="ru-RU" sz="1800" i="1" dirty="0" smtClean="0">
                          <a:solidFill>
                            <a:srgbClr val="7030A0"/>
                          </a:solidFill>
                        </a:rPr>
                        <a:t>мен </a:t>
                      </a:r>
                      <a:r>
                        <a:rPr lang="ru-RU" sz="1800" i="1" dirty="0" err="1" smtClean="0">
                          <a:solidFill>
                            <a:srgbClr val="7030A0"/>
                          </a:solidFill>
                        </a:rPr>
                        <a:t>дастандар</a:t>
                      </a:r>
                      <a:r>
                        <a:rPr lang="ru-RU" sz="1800" i="1" dirty="0" smtClean="0">
                          <a:solidFill>
                            <a:srgbClr val="7030A0"/>
                          </a:solidFill>
                        </a:rPr>
                        <a:t>.- </a:t>
                      </a:r>
                    </a:p>
                    <a:p>
                      <a:pPr algn="ctr">
                        <a:lnSpc>
                          <a:spcPct val="115000"/>
                        </a:lnSpc>
                      </a:pPr>
                      <a:r>
                        <a:rPr lang="ru-RU" sz="1800" i="1" dirty="0">
                          <a:solidFill>
                            <a:srgbClr val="7030A0"/>
                          </a:solidFill>
                        </a:rPr>
                        <a:t> </a:t>
                      </a:r>
                      <a:r>
                        <a:rPr lang="ru-RU" sz="1800" i="1" dirty="0" err="1">
                          <a:solidFill>
                            <a:srgbClr val="7030A0"/>
                          </a:solidFill>
                        </a:rPr>
                        <a:t>Алматы</a:t>
                      </a:r>
                      <a:r>
                        <a:rPr lang="ru-RU" sz="1800" i="1" dirty="0">
                          <a:solidFill>
                            <a:srgbClr val="7030A0"/>
                          </a:solidFill>
                        </a:rPr>
                        <a:t>, Раритет,2005.-256 бет</a:t>
                      </a:r>
                      <a:r>
                        <a:rPr lang="ru-RU" sz="1800" i="1" dirty="0" smtClean="0">
                          <a:solidFill>
                            <a:srgbClr val="7030A0"/>
                          </a:solidFill>
                        </a:rPr>
                        <a:t>.-</a:t>
                      </a:r>
                    </a:p>
                    <a:p>
                      <a:pPr algn="ctr">
                        <a:lnSpc>
                          <a:spcPct val="115000"/>
                        </a:lnSpc>
                      </a:pPr>
                      <a:r>
                        <a:rPr lang="ru-RU" sz="1800" i="1" dirty="0" smtClean="0">
                          <a:solidFill>
                            <a:srgbClr val="7030A0"/>
                          </a:solidFill>
                        </a:rPr>
                        <a:t> </a:t>
                      </a:r>
                      <a:r>
                        <a:rPr lang="ru-RU" sz="1800" i="1" dirty="0">
                          <a:solidFill>
                            <a:srgbClr val="7030A0"/>
                          </a:solidFill>
                        </a:rPr>
                        <a:t>«Алтын </a:t>
                      </a:r>
                      <a:r>
                        <a:rPr lang="ru-RU" sz="1800" i="1" dirty="0" err="1">
                          <a:solidFill>
                            <a:srgbClr val="7030A0"/>
                          </a:solidFill>
                        </a:rPr>
                        <a:t>қор</a:t>
                      </a:r>
                      <a:r>
                        <a:rPr lang="ru-RU" sz="1800" i="1" dirty="0">
                          <a:solidFill>
                            <a:srgbClr val="7030A0"/>
                          </a:solidFill>
                        </a:rPr>
                        <a:t>» </a:t>
                      </a:r>
                      <a:r>
                        <a:rPr lang="ru-RU" sz="1800" i="1" dirty="0" err="1">
                          <a:solidFill>
                            <a:srgbClr val="7030A0"/>
                          </a:solidFill>
                        </a:rPr>
                        <a:t>кітапханасы</a:t>
                      </a:r>
                      <a:endParaRPr lang="ru-RU" sz="1800" i="1" dirty="0">
                        <a:solidFill>
                          <a:srgbClr val="7030A0"/>
                        </a:solidFill>
                      </a:endParaRPr>
                    </a:p>
                    <a:p>
                      <a:pPr algn="ctr">
                        <a:lnSpc>
                          <a:spcPct val="115000"/>
                        </a:lnSpc>
                      </a:pPr>
                      <a:r>
                        <a:rPr lang="ru-RU" sz="1800" i="1" dirty="0" err="1">
                          <a:solidFill>
                            <a:srgbClr val="7030A0"/>
                          </a:solidFill>
                        </a:rPr>
                        <a:t>Қазақ лирикасында</a:t>
                      </a:r>
                      <a:r>
                        <a:rPr lang="ru-RU" sz="1800" i="1" dirty="0">
                          <a:solidFill>
                            <a:srgbClr val="7030A0"/>
                          </a:solidFill>
                        </a:rPr>
                        <a:t> </a:t>
                      </a:r>
                      <a:r>
                        <a:rPr lang="ru-RU" sz="1800" i="1" dirty="0" err="1">
                          <a:solidFill>
                            <a:srgbClr val="7030A0"/>
                          </a:solidFill>
                        </a:rPr>
                        <a:t>«Абайдың соңғы</a:t>
                      </a:r>
                      <a:r>
                        <a:rPr lang="ru-RU" sz="1800" i="1" dirty="0">
                          <a:solidFill>
                            <a:srgbClr val="7030A0"/>
                          </a:solidFill>
                        </a:rPr>
                        <a:t> </a:t>
                      </a:r>
                      <a:endParaRPr lang="ru-RU" sz="1800" i="1" dirty="0" smtClean="0">
                        <a:solidFill>
                          <a:srgbClr val="7030A0"/>
                        </a:solidFill>
                      </a:endParaRPr>
                    </a:p>
                    <a:p>
                      <a:pPr algn="ctr">
                        <a:lnSpc>
                          <a:spcPct val="115000"/>
                        </a:lnSpc>
                      </a:pPr>
                      <a:r>
                        <a:rPr lang="ru-RU" sz="1800" i="1" dirty="0" err="1" smtClean="0">
                          <a:solidFill>
                            <a:srgbClr val="7030A0"/>
                          </a:solidFill>
                        </a:rPr>
                        <a:t>әдебиетке </a:t>
                      </a:r>
                      <a:r>
                        <a:rPr lang="ru-RU" sz="1800" i="1" dirty="0" err="1">
                          <a:solidFill>
                            <a:srgbClr val="7030A0"/>
                          </a:solidFill>
                        </a:rPr>
                        <a:t>жаңа </a:t>
                      </a:r>
                      <a:r>
                        <a:rPr lang="ru-RU" sz="1800" i="1" dirty="0" err="1" smtClean="0">
                          <a:solidFill>
                            <a:srgbClr val="7030A0"/>
                          </a:solidFill>
                        </a:rPr>
                        <a:t>түр</a:t>
                      </a:r>
                      <a:r>
                        <a:rPr lang="ru-RU" sz="1800" i="1" dirty="0" err="1">
                          <a:solidFill>
                            <a:srgbClr val="7030A0"/>
                          </a:solidFill>
                        </a:rPr>
                        <a:t> кіргізіп</a:t>
                      </a:r>
                      <a:r>
                        <a:rPr lang="ru-RU" sz="1800" i="1" dirty="0">
                          <a:solidFill>
                            <a:srgbClr val="7030A0"/>
                          </a:solidFill>
                        </a:rPr>
                        <a:t> </a:t>
                      </a:r>
                      <a:r>
                        <a:rPr lang="ru-RU" sz="1800" i="1" dirty="0" err="1">
                          <a:solidFill>
                            <a:srgbClr val="7030A0"/>
                          </a:solidFill>
                        </a:rPr>
                        <a:t>соңына</a:t>
                      </a:r>
                      <a:r>
                        <a:rPr lang="ru-RU" sz="1800" i="1" dirty="0">
                          <a:solidFill>
                            <a:srgbClr val="7030A0"/>
                          </a:solidFill>
                        </a:rPr>
                        <a:t> </a:t>
                      </a:r>
                      <a:endParaRPr lang="ru-RU" sz="1800" i="1" dirty="0" smtClean="0">
                        <a:solidFill>
                          <a:srgbClr val="7030A0"/>
                        </a:solidFill>
                      </a:endParaRPr>
                    </a:p>
                    <a:p>
                      <a:pPr algn="ctr">
                        <a:lnSpc>
                          <a:spcPct val="115000"/>
                        </a:lnSpc>
                      </a:pPr>
                      <a:r>
                        <a:rPr lang="ru-RU" sz="1800" i="1" dirty="0" err="1" smtClean="0">
                          <a:solidFill>
                            <a:srgbClr val="7030A0"/>
                          </a:solidFill>
                        </a:rPr>
                        <a:t>шәкірт </a:t>
                      </a:r>
                      <a:r>
                        <a:rPr lang="ru-RU" sz="1800" i="1" dirty="0" err="1">
                          <a:solidFill>
                            <a:srgbClr val="7030A0"/>
                          </a:solidFill>
                        </a:rPr>
                        <a:t>ерткен</a:t>
                      </a:r>
                      <a:r>
                        <a:rPr lang="ru-RU" sz="1800" i="1" dirty="0">
                          <a:solidFill>
                            <a:srgbClr val="7030A0"/>
                          </a:solidFill>
                        </a:rPr>
                        <a:t> , </a:t>
                      </a:r>
                      <a:r>
                        <a:rPr lang="ru-RU" sz="1800" i="1" dirty="0" err="1">
                          <a:solidFill>
                            <a:srgbClr val="7030A0"/>
                          </a:solidFill>
                        </a:rPr>
                        <a:t>мектеп</a:t>
                      </a:r>
                      <a:r>
                        <a:rPr lang="ru-RU" sz="1800" i="1" dirty="0">
                          <a:solidFill>
                            <a:srgbClr val="7030A0"/>
                          </a:solidFill>
                        </a:rPr>
                        <a:t> (школ) </a:t>
                      </a:r>
                      <a:r>
                        <a:rPr lang="ru-RU" sz="1800" i="1" dirty="0" err="1">
                          <a:solidFill>
                            <a:srgbClr val="7030A0"/>
                          </a:solidFill>
                        </a:rPr>
                        <a:t>ашқан </a:t>
                      </a:r>
                      <a:r>
                        <a:rPr lang="ru-RU" sz="1800" i="1" dirty="0">
                          <a:solidFill>
                            <a:srgbClr val="7030A0"/>
                          </a:solidFill>
                        </a:rPr>
                        <a:t> </a:t>
                      </a:r>
                      <a:r>
                        <a:rPr lang="ru-RU" sz="1800" i="1" dirty="0" smtClean="0">
                          <a:solidFill>
                            <a:srgbClr val="7030A0"/>
                          </a:solidFill>
                        </a:rPr>
                        <a:t> </a:t>
                      </a:r>
                      <a:r>
                        <a:rPr lang="ru-RU" sz="1800" i="1" dirty="0" err="1" smtClean="0">
                          <a:solidFill>
                            <a:srgbClr val="7030A0"/>
                          </a:solidFill>
                        </a:rPr>
                        <a:t>күшті</a:t>
                      </a:r>
                      <a:r>
                        <a:rPr lang="ru-RU" sz="1800" i="1" dirty="0">
                          <a:solidFill>
                            <a:srgbClr val="7030A0"/>
                          </a:solidFill>
                        </a:rPr>
                        <a:t>  </a:t>
                      </a:r>
                      <a:r>
                        <a:rPr lang="ru-RU" sz="1800" i="1" dirty="0" err="1">
                          <a:solidFill>
                            <a:srgbClr val="7030A0"/>
                          </a:solidFill>
                        </a:rPr>
                        <a:t>ақын Мағжан екенінде</a:t>
                      </a:r>
                      <a:r>
                        <a:rPr lang="ru-RU" sz="1800" i="1" dirty="0">
                          <a:solidFill>
                            <a:srgbClr val="7030A0"/>
                          </a:solidFill>
                        </a:rPr>
                        <a:t> </a:t>
                      </a:r>
                      <a:r>
                        <a:rPr lang="ru-RU" sz="1800" i="1" dirty="0" err="1">
                          <a:solidFill>
                            <a:srgbClr val="7030A0"/>
                          </a:solidFill>
                        </a:rPr>
                        <a:t>дау</a:t>
                      </a:r>
                      <a:r>
                        <a:rPr lang="ru-RU" sz="1800" i="1" dirty="0">
                          <a:solidFill>
                            <a:srgbClr val="7030A0"/>
                          </a:solidFill>
                        </a:rPr>
                        <a:t> </a:t>
                      </a:r>
                      <a:r>
                        <a:rPr lang="ru-RU" sz="1800" i="1" dirty="0" err="1">
                          <a:solidFill>
                            <a:srgbClr val="7030A0"/>
                          </a:solidFill>
                        </a:rPr>
                        <a:t>жоқ</a:t>
                      </a:r>
                      <a:r>
                        <a:rPr lang="ru-RU" sz="1800" i="1" dirty="0">
                          <a:solidFill>
                            <a:srgbClr val="7030A0"/>
                          </a:solidFill>
                        </a:rPr>
                        <a:t>… </a:t>
                      </a:r>
                      <a:endParaRPr lang="ru-RU" sz="1800" i="1" dirty="0" smtClean="0">
                        <a:solidFill>
                          <a:srgbClr val="7030A0"/>
                        </a:solidFill>
                      </a:endParaRPr>
                    </a:p>
                    <a:p>
                      <a:pPr algn="ctr">
                        <a:lnSpc>
                          <a:spcPct val="115000"/>
                        </a:lnSpc>
                      </a:pPr>
                      <a:r>
                        <a:rPr lang="ru-RU" sz="1800" i="1" dirty="0" err="1" smtClean="0">
                          <a:solidFill>
                            <a:srgbClr val="7030A0"/>
                          </a:solidFill>
                        </a:rPr>
                        <a:t>Орыстың </a:t>
                      </a:r>
                      <a:r>
                        <a:rPr lang="ru-RU" sz="1800" i="1" dirty="0" err="1">
                          <a:solidFill>
                            <a:srgbClr val="7030A0"/>
                          </a:solidFill>
                        </a:rPr>
                        <a:t> бейнешілдігін</a:t>
                      </a:r>
                      <a:r>
                        <a:rPr lang="ru-RU" sz="1800" i="1" dirty="0">
                          <a:solidFill>
                            <a:srgbClr val="7030A0"/>
                          </a:solidFill>
                        </a:rPr>
                        <a:t> </a:t>
                      </a:r>
                      <a:r>
                        <a:rPr lang="ru-RU" sz="1800" i="1" dirty="0" err="1">
                          <a:solidFill>
                            <a:srgbClr val="7030A0"/>
                          </a:solidFill>
                        </a:rPr>
                        <a:t>қазаққа </a:t>
                      </a:r>
                      <a:r>
                        <a:rPr lang="ru-RU" sz="1800" i="1" dirty="0" err="1" smtClean="0">
                          <a:solidFill>
                            <a:srgbClr val="7030A0"/>
                          </a:solidFill>
                        </a:rPr>
                        <a:t>аударды</a:t>
                      </a:r>
                      <a:r>
                        <a:rPr lang="ru-RU" sz="1800" i="1" dirty="0" smtClean="0">
                          <a:solidFill>
                            <a:srgbClr val="7030A0"/>
                          </a:solidFill>
                        </a:rPr>
                        <a:t>,</a:t>
                      </a:r>
                    </a:p>
                    <a:p>
                      <a:pPr algn="ctr">
                        <a:lnSpc>
                          <a:spcPct val="115000"/>
                        </a:lnSpc>
                      </a:pPr>
                      <a:r>
                        <a:rPr lang="ru-RU" sz="1800" i="1" dirty="0" err="1" smtClean="0">
                          <a:solidFill>
                            <a:srgbClr val="7030A0"/>
                          </a:solidFill>
                        </a:rPr>
                        <a:t>өлеңді </a:t>
                      </a:r>
                      <a:r>
                        <a:rPr lang="ru-RU" sz="1800" i="1" dirty="0" err="1">
                          <a:solidFill>
                            <a:srgbClr val="7030A0"/>
                          </a:solidFill>
                        </a:rPr>
                        <a:t>күйге </a:t>
                      </a:r>
                      <a:r>
                        <a:rPr lang="ru-RU" sz="1800" i="1" dirty="0" err="1" smtClean="0">
                          <a:solidFill>
                            <a:srgbClr val="7030A0"/>
                          </a:solidFill>
                        </a:rPr>
                        <a:t>айналдырды</a:t>
                      </a:r>
                      <a:r>
                        <a:rPr lang="ru-RU" sz="1800" i="1" dirty="0">
                          <a:solidFill>
                            <a:srgbClr val="7030A0"/>
                          </a:solidFill>
                        </a:rPr>
                        <a:t>, </a:t>
                      </a:r>
                      <a:r>
                        <a:rPr lang="ru-RU" sz="1800" i="1" dirty="0" err="1">
                          <a:solidFill>
                            <a:srgbClr val="7030A0"/>
                          </a:solidFill>
                        </a:rPr>
                        <a:t>дыбыстан</a:t>
                      </a:r>
                      <a:r>
                        <a:rPr lang="ru-RU" sz="1800" i="1" dirty="0">
                          <a:solidFill>
                            <a:srgbClr val="7030A0"/>
                          </a:solidFill>
                        </a:rPr>
                        <a:t> </a:t>
                      </a:r>
                      <a:r>
                        <a:rPr lang="ru-RU" sz="1800" i="1" dirty="0" err="1">
                          <a:solidFill>
                            <a:srgbClr val="7030A0"/>
                          </a:solidFill>
                        </a:rPr>
                        <a:t>сурет</a:t>
                      </a:r>
                      <a:r>
                        <a:rPr lang="ru-RU" sz="1800" i="1" dirty="0">
                          <a:solidFill>
                            <a:srgbClr val="7030A0"/>
                          </a:solidFill>
                        </a:rPr>
                        <a:t> </a:t>
                      </a:r>
                      <a:r>
                        <a:rPr lang="ru-RU" sz="1800" i="1" dirty="0" err="1">
                          <a:solidFill>
                            <a:srgbClr val="7030A0"/>
                          </a:solidFill>
                        </a:rPr>
                        <a:t>туғызды, сөзге жан</a:t>
                      </a:r>
                      <a:r>
                        <a:rPr lang="ru-RU" sz="1800" i="1" dirty="0">
                          <a:solidFill>
                            <a:srgbClr val="7030A0"/>
                          </a:solidFill>
                        </a:rPr>
                        <a:t>  </a:t>
                      </a:r>
                      <a:r>
                        <a:rPr lang="ru-RU" sz="1800" i="1" dirty="0" err="1">
                          <a:solidFill>
                            <a:srgbClr val="7030A0"/>
                          </a:solidFill>
                        </a:rPr>
                        <a:t>бітірді</a:t>
                      </a:r>
                      <a:r>
                        <a:rPr lang="ru-RU" sz="1800" i="1" dirty="0">
                          <a:solidFill>
                            <a:srgbClr val="7030A0"/>
                          </a:solidFill>
                        </a:rPr>
                        <a:t>…»</a:t>
                      </a:r>
                      <a:br>
                        <a:rPr lang="ru-RU" sz="1800" i="1" dirty="0">
                          <a:solidFill>
                            <a:srgbClr val="7030A0"/>
                          </a:solidFill>
                        </a:rPr>
                      </a:br>
                      <a:r>
                        <a:rPr lang="ru-RU" sz="1800" i="1" dirty="0">
                          <a:solidFill>
                            <a:srgbClr val="7030A0"/>
                          </a:solidFill>
                        </a:rPr>
                        <a:t> </a:t>
                      </a:r>
                      <a:r>
                        <a:rPr lang="ru-RU" sz="1800" i="1" dirty="0" err="1">
                          <a:solidFill>
                            <a:srgbClr val="7030A0"/>
                          </a:solidFill>
                        </a:rPr>
                        <a:t>М.Жұмабаевтың ақындығы жөнінде</a:t>
                      </a:r>
                      <a:r>
                        <a:rPr lang="ru-RU" sz="1800" i="1" dirty="0">
                          <a:solidFill>
                            <a:srgbClr val="7030A0"/>
                          </a:solidFill>
                        </a:rPr>
                        <a:t> </a:t>
                      </a:r>
                      <a:endParaRPr lang="ru-RU" sz="1800" i="1" dirty="0" smtClean="0">
                        <a:solidFill>
                          <a:srgbClr val="7030A0"/>
                        </a:solidFill>
                      </a:endParaRPr>
                    </a:p>
                    <a:p>
                      <a:pPr algn="ctr">
                        <a:lnSpc>
                          <a:spcPct val="115000"/>
                        </a:lnSpc>
                      </a:pPr>
                      <a:r>
                        <a:rPr lang="ru-RU" sz="1800" i="1" dirty="0" err="1" smtClean="0">
                          <a:solidFill>
                            <a:srgbClr val="7030A0"/>
                          </a:solidFill>
                        </a:rPr>
                        <a:t>бұдан </a:t>
                      </a:r>
                      <a:r>
                        <a:rPr lang="ru-RU" sz="1800" i="1" dirty="0" err="1">
                          <a:solidFill>
                            <a:srgbClr val="7030A0"/>
                          </a:solidFill>
                        </a:rPr>
                        <a:t>сексен</a:t>
                      </a:r>
                      <a:r>
                        <a:rPr lang="ru-RU" sz="1800" i="1" dirty="0">
                          <a:solidFill>
                            <a:srgbClr val="7030A0"/>
                          </a:solidFill>
                        </a:rPr>
                        <a:t> </a:t>
                      </a:r>
                      <a:r>
                        <a:rPr lang="ru-RU" sz="1800" i="1" dirty="0" err="1">
                          <a:solidFill>
                            <a:srgbClr val="7030A0"/>
                          </a:solidFill>
                        </a:rPr>
                        <a:t>екі</a:t>
                      </a:r>
                      <a:r>
                        <a:rPr lang="ru-RU" sz="1800" i="1" dirty="0">
                          <a:solidFill>
                            <a:srgbClr val="7030A0"/>
                          </a:solidFill>
                        </a:rPr>
                        <a:t> </a:t>
                      </a:r>
                      <a:r>
                        <a:rPr lang="ru-RU" sz="1800" i="1" dirty="0" err="1" smtClean="0">
                          <a:solidFill>
                            <a:srgbClr val="7030A0"/>
                          </a:solidFill>
                        </a:rPr>
                        <a:t>жылдан</a:t>
                      </a:r>
                      <a:r>
                        <a:rPr lang="ru-RU" sz="1800" i="1" dirty="0" smtClean="0">
                          <a:solidFill>
                            <a:srgbClr val="7030A0"/>
                          </a:solidFill>
                        </a:rPr>
                        <a:t> </a:t>
                      </a:r>
                      <a:r>
                        <a:rPr lang="ru-RU" sz="1800" i="1" dirty="0" err="1">
                          <a:solidFill>
                            <a:srgbClr val="7030A0"/>
                          </a:solidFill>
                        </a:rPr>
                        <a:t>уақыт </a:t>
                      </a:r>
                      <a:r>
                        <a:rPr lang="ru-RU" sz="1800" i="1" dirty="0" err="1" smtClean="0">
                          <a:solidFill>
                            <a:srgbClr val="7030A0"/>
                          </a:solidFill>
                        </a:rPr>
                        <a:t>бұрын</a:t>
                      </a:r>
                      <a:endParaRPr lang="ru-RU" sz="1800" i="1" dirty="0" smtClean="0">
                        <a:solidFill>
                          <a:srgbClr val="7030A0"/>
                        </a:solidFill>
                      </a:endParaRPr>
                    </a:p>
                    <a:p>
                      <a:pPr algn="ctr">
                        <a:lnSpc>
                          <a:spcPct val="115000"/>
                        </a:lnSpc>
                      </a:pPr>
                      <a:r>
                        <a:rPr lang="ru-RU" sz="1800" i="1" dirty="0" smtClean="0">
                          <a:solidFill>
                            <a:srgbClr val="7030A0"/>
                          </a:solidFill>
                        </a:rPr>
                        <a:t> </a:t>
                      </a:r>
                      <a:r>
                        <a:rPr lang="ru-RU" sz="1800" i="1" dirty="0" err="1">
                          <a:solidFill>
                            <a:srgbClr val="7030A0"/>
                          </a:solidFill>
                        </a:rPr>
                        <a:t>Жүсіпбек Аймауытов</a:t>
                      </a:r>
                      <a:r>
                        <a:rPr lang="ru-RU" sz="1800" i="1" dirty="0">
                          <a:solidFill>
                            <a:srgbClr val="7030A0"/>
                          </a:solidFill>
                        </a:rPr>
                        <a:t> </a:t>
                      </a:r>
                      <a:r>
                        <a:rPr lang="ru-RU" sz="1800" i="1" dirty="0" err="1">
                          <a:solidFill>
                            <a:srgbClr val="7030A0"/>
                          </a:solidFill>
                        </a:rPr>
                        <a:t>айтқан </a:t>
                      </a:r>
                      <a:r>
                        <a:rPr lang="ru-RU" sz="1800" i="1" dirty="0">
                          <a:solidFill>
                            <a:srgbClr val="7030A0"/>
                          </a:solidFill>
                        </a:rPr>
                        <a:t>осы</a:t>
                      </a:r>
                      <a:br>
                        <a:rPr lang="ru-RU" sz="1800" i="1" dirty="0">
                          <a:solidFill>
                            <a:srgbClr val="7030A0"/>
                          </a:solidFill>
                        </a:rPr>
                      </a:br>
                      <a:r>
                        <a:rPr lang="ru-RU" sz="1800" i="1" dirty="0">
                          <a:solidFill>
                            <a:srgbClr val="7030A0"/>
                          </a:solidFill>
                        </a:rPr>
                        <a:t> </a:t>
                      </a:r>
                      <a:r>
                        <a:rPr lang="ru-RU" sz="1800" i="1" dirty="0" err="1">
                          <a:solidFill>
                            <a:srgbClr val="7030A0"/>
                          </a:solidFill>
                        </a:rPr>
                        <a:t>пікір-байлам</a:t>
                      </a:r>
                      <a:r>
                        <a:rPr lang="ru-RU" sz="1800" i="1" dirty="0">
                          <a:solidFill>
                            <a:srgbClr val="7030A0"/>
                          </a:solidFill>
                        </a:rPr>
                        <a:t> </a:t>
                      </a:r>
                      <a:r>
                        <a:rPr lang="ru-RU" sz="1800" i="1" dirty="0" err="1">
                          <a:solidFill>
                            <a:srgbClr val="7030A0"/>
                          </a:solidFill>
                        </a:rPr>
                        <a:t>қазір </a:t>
                      </a:r>
                      <a:r>
                        <a:rPr lang="ru-RU" sz="1800" i="1" dirty="0">
                          <a:solidFill>
                            <a:srgbClr val="7030A0"/>
                          </a:solidFill>
                        </a:rPr>
                        <a:t>де </a:t>
                      </a:r>
                      <a:r>
                        <a:rPr lang="ru-RU" sz="1800" i="1" dirty="0" err="1">
                          <a:solidFill>
                            <a:srgbClr val="7030A0"/>
                          </a:solidFill>
                        </a:rPr>
                        <a:t>өз ақиқатын</a:t>
                      </a:r>
                      <a:r>
                        <a:rPr lang="ru-RU" sz="1800" i="1" dirty="0">
                          <a:solidFill>
                            <a:srgbClr val="7030A0"/>
                          </a:solidFill>
                        </a:rPr>
                        <a:t> </a:t>
                      </a:r>
                      <a:endParaRPr lang="ru-RU" sz="1800" i="1" dirty="0" smtClean="0">
                        <a:solidFill>
                          <a:srgbClr val="7030A0"/>
                        </a:solidFill>
                      </a:endParaRPr>
                    </a:p>
                    <a:p>
                      <a:pPr algn="ctr">
                        <a:lnSpc>
                          <a:spcPct val="115000"/>
                        </a:lnSpc>
                      </a:pPr>
                      <a:r>
                        <a:rPr lang="ru-RU" sz="1800" i="1" dirty="0" err="1" smtClean="0">
                          <a:solidFill>
                            <a:srgbClr val="7030A0"/>
                          </a:solidFill>
                        </a:rPr>
                        <a:t>жоғалтпағанын </a:t>
                      </a:r>
                      <a:r>
                        <a:rPr lang="ru-RU" sz="1800" i="1" dirty="0" err="1">
                          <a:solidFill>
                            <a:srgbClr val="7030A0"/>
                          </a:solidFill>
                        </a:rPr>
                        <a:t>мына</a:t>
                      </a:r>
                      <a:r>
                        <a:rPr lang="ru-RU" sz="1800" i="1" dirty="0">
                          <a:solidFill>
                            <a:srgbClr val="7030A0"/>
                          </a:solidFill>
                        </a:rPr>
                        <a:t>  </a:t>
                      </a:r>
                      <a:r>
                        <a:rPr lang="ru-RU" sz="1800" i="1" dirty="0" err="1" smtClean="0">
                          <a:solidFill>
                            <a:srgbClr val="7030A0"/>
                          </a:solidFill>
                        </a:rPr>
                        <a:t>кітапты</a:t>
                      </a:r>
                      <a:r>
                        <a:rPr lang="ru-RU" sz="1800" i="1" dirty="0" smtClean="0">
                          <a:solidFill>
                            <a:srgbClr val="7030A0"/>
                          </a:solidFill>
                        </a:rPr>
                        <a:t> </a:t>
                      </a:r>
                      <a:r>
                        <a:rPr lang="ru-RU" sz="1800" i="1" dirty="0" err="1" smtClean="0">
                          <a:solidFill>
                            <a:srgbClr val="7030A0"/>
                          </a:solidFill>
                        </a:rPr>
                        <a:t>оқыған</a:t>
                      </a:r>
                      <a:endParaRPr lang="ru-RU" sz="1800" i="1" dirty="0" smtClean="0">
                        <a:solidFill>
                          <a:srgbClr val="7030A0"/>
                        </a:solidFill>
                      </a:endParaRPr>
                    </a:p>
                    <a:p>
                      <a:pPr algn="ctr">
                        <a:lnSpc>
                          <a:spcPct val="115000"/>
                        </a:lnSpc>
                      </a:pPr>
                      <a:r>
                        <a:rPr lang="ru-RU" sz="1800" i="1" dirty="0" smtClean="0">
                          <a:solidFill>
                            <a:srgbClr val="7030A0"/>
                          </a:solidFill>
                        </a:rPr>
                        <a:t> </a:t>
                      </a:r>
                      <a:r>
                        <a:rPr lang="ru-RU" sz="1800" i="1" dirty="0" err="1">
                          <a:solidFill>
                            <a:srgbClr val="7030A0"/>
                          </a:solidFill>
                        </a:rPr>
                        <a:t>адамның көзі анық жетеді</a:t>
                      </a:r>
                      <a:r>
                        <a:rPr lang="ru-RU" sz="1800" i="1" dirty="0">
                          <a:solidFill>
                            <a:srgbClr val="7030A0"/>
                          </a:solidFill>
                        </a:rPr>
                        <a:t>. </a:t>
                      </a:r>
                      <a:r>
                        <a:rPr lang="ru-RU" sz="1800" i="1" dirty="0" err="1">
                          <a:solidFill>
                            <a:srgbClr val="7030A0"/>
                          </a:solidFill>
                        </a:rPr>
                        <a:t>Әсіресе, </a:t>
                      </a:r>
                      <a:br>
                        <a:rPr lang="ru-RU" sz="1800" i="1" dirty="0" err="1">
                          <a:solidFill>
                            <a:srgbClr val="7030A0"/>
                          </a:solidFill>
                        </a:rPr>
                      </a:br>
                      <a:r>
                        <a:rPr lang="ru-RU" sz="1800" i="1" dirty="0" err="1">
                          <a:solidFill>
                            <a:srgbClr val="7030A0"/>
                          </a:solidFill>
                        </a:rPr>
                        <a:t> махаббат</a:t>
                      </a:r>
                      <a:r>
                        <a:rPr lang="ru-RU" sz="1800" i="1" dirty="0">
                          <a:solidFill>
                            <a:srgbClr val="7030A0"/>
                          </a:solidFill>
                        </a:rPr>
                        <a:t> </a:t>
                      </a:r>
                      <a:r>
                        <a:rPr lang="ru-RU" sz="1800" i="1" dirty="0" err="1">
                          <a:solidFill>
                            <a:srgbClr val="7030A0"/>
                          </a:solidFill>
                        </a:rPr>
                        <a:t>лирикасы</a:t>
                      </a:r>
                      <a:r>
                        <a:rPr lang="ru-RU" sz="1800" i="1" dirty="0">
                          <a:solidFill>
                            <a:srgbClr val="7030A0"/>
                          </a:solidFill>
                        </a:rPr>
                        <a:t> мен </a:t>
                      </a:r>
                      <a:r>
                        <a:rPr lang="ru-RU" sz="1800" i="1" dirty="0" err="1">
                          <a:solidFill>
                            <a:srgbClr val="7030A0"/>
                          </a:solidFill>
                        </a:rPr>
                        <a:t>ғажайып дастандары</a:t>
                      </a:r>
                      <a:r>
                        <a:rPr lang="ru-RU" sz="1800" i="1" dirty="0">
                          <a:solidFill>
                            <a:srgbClr val="7030A0"/>
                          </a:solidFill>
                        </a:rPr>
                        <a:t> </a:t>
                      </a:r>
                      <a:r>
                        <a:rPr lang="ru-RU" sz="1800" i="1" dirty="0" err="1">
                          <a:solidFill>
                            <a:srgbClr val="7030A0"/>
                          </a:solidFill>
                        </a:rPr>
                        <a:t>әлем </a:t>
                      </a:r>
                      <a:r>
                        <a:rPr lang="ru-RU" sz="1800" i="1" dirty="0" err="1" smtClean="0">
                          <a:solidFill>
                            <a:srgbClr val="7030A0"/>
                          </a:solidFill>
                        </a:rPr>
                        <a:t>поэзиясының </a:t>
                      </a:r>
                      <a:r>
                        <a:rPr lang="ru-RU" sz="1800" i="1" dirty="0" err="1">
                          <a:solidFill>
                            <a:srgbClr val="7030A0"/>
                          </a:solidFill>
                        </a:rPr>
                        <a:t>інжу-маржаны</a:t>
                      </a:r>
                      <a:r>
                        <a:rPr lang="ru-RU" sz="1800" i="1" dirty="0">
                          <a:solidFill>
                            <a:srgbClr val="7030A0"/>
                          </a:solidFill>
                        </a:rPr>
                        <a:t> </a:t>
                      </a:r>
                      <a:r>
                        <a:rPr lang="ru-RU" sz="1800" i="1" dirty="0" err="1" smtClean="0">
                          <a:solidFill>
                            <a:srgbClr val="7030A0"/>
                          </a:solidFill>
                        </a:rPr>
                        <a:t>қатарынан</a:t>
                      </a:r>
                      <a:endParaRPr lang="ru-RU" sz="1800" i="1" dirty="0" smtClean="0">
                        <a:solidFill>
                          <a:srgbClr val="7030A0"/>
                        </a:solidFill>
                      </a:endParaRPr>
                    </a:p>
                    <a:p>
                      <a:pPr algn="ctr">
                        <a:lnSpc>
                          <a:spcPct val="115000"/>
                        </a:lnSpc>
                      </a:pPr>
                      <a:r>
                        <a:rPr lang="ru-RU" sz="1800" i="1" dirty="0" smtClean="0">
                          <a:solidFill>
                            <a:srgbClr val="7030A0"/>
                          </a:solidFill>
                        </a:rPr>
                        <a:t> </a:t>
                      </a:r>
                      <a:r>
                        <a:rPr lang="ru-RU" sz="1800" i="1" dirty="0" err="1">
                          <a:solidFill>
                            <a:srgbClr val="7030A0"/>
                          </a:solidFill>
                        </a:rPr>
                        <a:t>орын</a:t>
                      </a:r>
                      <a:r>
                        <a:rPr lang="ru-RU" sz="1800" i="1" dirty="0">
                          <a:solidFill>
                            <a:srgbClr val="7030A0"/>
                          </a:solidFill>
                        </a:rPr>
                        <a:t> </a:t>
                      </a:r>
                      <a:r>
                        <a:rPr lang="ru-RU" sz="1800" i="1" dirty="0" err="1" smtClean="0">
                          <a:solidFill>
                            <a:srgbClr val="7030A0"/>
                          </a:solidFill>
                        </a:rPr>
                        <a:t>алуға</a:t>
                      </a:r>
                      <a:r>
                        <a:rPr lang="ru-RU" sz="1800" i="1" baseline="0" dirty="0" err="1" smtClean="0">
                          <a:solidFill>
                            <a:srgbClr val="7030A0"/>
                          </a:solidFill>
                        </a:rPr>
                        <a:t>  </a:t>
                      </a:r>
                      <a:r>
                        <a:rPr lang="ru-RU" sz="1800" i="1" dirty="0" err="1" smtClean="0">
                          <a:solidFill>
                            <a:srgbClr val="7030A0"/>
                          </a:solidFill>
                        </a:rPr>
                        <a:t>әбден </a:t>
                      </a:r>
                      <a:r>
                        <a:rPr lang="ru-RU" sz="1800" i="1" dirty="0">
                          <a:solidFill>
                            <a:srgbClr val="7030A0"/>
                          </a:solidFill>
                        </a:rPr>
                        <a:t>– </a:t>
                      </a:r>
                      <a:r>
                        <a:rPr lang="ru-RU" sz="1800" i="1" dirty="0" err="1" smtClean="0">
                          <a:solidFill>
                            <a:srgbClr val="7030A0"/>
                          </a:solidFill>
                        </a:rPr>
                        <a:t>ақ  </a:t>
                      </a:r>
                      <a:r>
                        <a:rPr lang="ru-RU" sz="1800" i="1" dirty="0" err="1">
                          <a:solidFill>
                            <a:srgbClr val="7030A0"/>
                          </a:solidFill>
                        </a:rPr>
                        <a:t>лайық</a:t>
                      </a:r>
                      <a:endParaRPr lang="ru-RU" sz="1800" i="1" dirty="0">
                        <a:solidFill>
                          <a:srgbClr val="7030A0"/>
                        </a:solidFill>
                        <a:latin typeface="Calibri"/>
                        <a:ea typeface="Times New Roman"/>
                        <a:cs typeface="Times New Roman"/>
                      </a:endParaRPr>
                    </a:p>
                  </a:txBody>
                  <a:tcPr marL="0" marR="0" marT="0" marB="0" anchor="ct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10" dur="3000" fill="hold"/>
                                        <p:tgtEl>
                                          <p:spTgt spid="2"/>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000" fill="hold"/>
                                        <p:tgtEl>
                                          <p:spTgt spid="3"/>
                                        </p:tgtEl>
                                        <p:attrNameLst>
                                          <p:attrName>ppt_w</p:attrName>
                                        </p:attrNameLst>
                                      </p:cBhvr>
                                      <p:tavLst>
                                        <p:tav tm="0">
                                          <p:val>
                                            <p:fltVal val="0"/>
                                          </p:val>
                                        </p:tav>
                                        <p:tav tm="100000">
                                          <p:val>
                                            <p:strVal val="#ppt_w"/>
                                          </p:val>
                                        </p:tav>
                                      </p:tavLst>
                                    </p:anim>
                                    <p:anim calcmode="lin" valueType="num">
                                      <p:cBhvr>
                                        <p:cTn id="20" dur="3000" fill="hold"/>
                                        <p:tgtEl>
                                          <p:spTgt spid="3"/>
                                        </p:tgtEl>
                                        <p:attrNameLst>
                                          <p:attrName>ppt_h</p:attrName>
                                        </p:attrNameLst>
                                      </p:cBhvr>
                                      <p:tavLst>
                                        <p:tav tm="0">
                                          <p:val>
                                            <p:fltVal val="0"/>
                                          </p:val>
                                        </p:tav>
                                        <p:tav tm="100000">
                                          <p:val>
                                            <p:strVal val="#ppt_h"/>
                                          </p:val>
                                        </p:tav>
                                      </p:tavLst>
                                    </p:anim>
                                    <p:anim calcmode="lin" valueType="num">
                                      <p:cBhvr>
                                        <p:cTn id="21" dur="3000" fill="hold"/>
                                        <p:tgtEl>
                                          <p:spTgt spid="3"/>
                                        </p:tgtEl>
                                        <p:attrNameLst>
                                          <p:attrName>style.rotation</p:attrName>
                                        </p:attrNameLst>
                                      </p:cBhvr>
                                      <p:tavLst>
                                        <p:tav tm="0">
                                          <p:val>
                                            <p:fltVal val="360"/>
                                          </p:val>
                                        </p:tav>
                                        <p:tav tm="100000">
                                          <p:val>
                                            <p:fltVal val="0"/>
                                          </p:val>
                                        </p:tav>
                                      </p:tavLst>
                                    </p:anim>
                                    <p:animEffect transition="in" filter="fade">
                                      <p:cBhvr>
                                        <p:cTn id="2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zkolib.kz/onebook/content/images/6.jpg"/>
          <p:cNvPicPr/>
          <p:nvPr/>
        </p:nvPicPr>
        <p:blipFill>
          <a:blip r:embed="rId2"/>
          <a:srcRect/>
          <a:stretch>
            <a:fillRect/>
          </a:stretch>
        </p:blipFill>
        <p:spPr bwMode="auto">
          <a:xfrm>
            <a:off x="214282" y="571480"/>
            <a:ext cx="3500462" cy="5429288"/>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3929058" y="142852"/>
          <a:ext cx="5000660" cy="6729984"/>
        </p:xfrm>
        <a:graphic>
          <a:graphicData uri="http://schemas.openxmlformats.org/drawingml/2006/table">
            <a:tbl>
              <a:tblPr>
                <a:tableStyleId>{08FB837D-C827-4EFA-A057-4D05807E0F7C}</a:tableStyleId>
              </a:tblPr>
              <a:tblGrid>
                <a:gridCol w="5000660"/>
              </a:tblGrid>
              <a:tr h="6633845">
                <a:tc>
                  <a:txBody>
                    <a:bodyPr/>
                    <a:lstStyle/>
                    <a:p>
                      <a:pPr algn="ctr">
                        <a:lnSpc>
                          <a:spcPct val="115000"/>
                        </a:lnSpc>
                      </a:pPr>
                      <a:r>
                        <a:rPr lang="ru-RU" sz="2400" i="1" dirty="0" err="1" smtClean="0">
                          <a:solidFill>
                            <a:srgbClr val="0070C0"/>
                          </a:solidFill>
                        </a:rPr>
                        <a:t>Сүй</a:t>
                      </a:r>
                      <a:r>
                        <a:rPr lang="ru-RU" sz="2400" i="1" dirty="0" err="1">
                          <a:solidFill>
                            <a:srgbClr val="0070C0"/>
                          </a:solidFill>
                        </a:rPr>
                        <a:t>, жан</a:t>
                      </a:r>
                      <a:r>
                        <a:rPr lang="ru-RU" sz="2400" i="1" dirty="0">
                          <a:solidFill>
                            <a:srgbClr val="0070C0"/>
                          </a:solidFill>
                        </a:rPr>
                        <a:t> </a:t>
                      </a:r>
                      <a:r>
                        <a:rPr lang="ru-RU" sz="2400" i="1" dirty="0" err="1">
                          <a:solidFill>
                            <a:srgbClr val="0070C0"/>
                          </a:solidFill>
                        </a:rPr>
                        <a:t>сәулем</a:t>
                      </a:r>
                      <a:r>
                        <a:rPr lang="ru-RU" sz="2400" i="1" dirty="0" err="1" smtClean="0">
                          <a:solidFill>
                            <a:srgbClr val="0070C0"/>
                          </a:solidFill>
                        </a:rPr>
                        <a:t>.</a:t>
                      </a:r>
                      <a:endParaRPr lang="ru-RU" sz="2400" i="1" dirty="0" smtClean="0">
                        <a:solidFill>
                          <a:srgbClr val="0070C0"/>
                        </a:solidFill>
                      </a:endParaRPr>
                    </a:p>
                    <a:p>
                      <a:pPr algn="ctr">
                        <a:lnSpc>
                          <a:spcPct val="115000"/>
                        </a:lnSpc>
                      </a:pPr>
                      <a:r>
                        <a:rPr lang="ru-RU" sz="2400" i="1" dirty="0" smtClean="0">
                          <a:solidFill>
                            <a:srgbClr val="0070C0"/>
                          </a:solidFill>
                        </a:rPr>
                        <a:t> </a:t>
                      </a:r>
                      <a:r>
                        <a:rPr lang="ru-RU" sz="2400" i="1" dirty="0" err="1">
                          <a:solidFill>
                            <a:srgbClr val="0070C0"/>
                          </a:solidFill>
                        </a:rPr>
                        <a:t>Өлеңдер </a:t>
                      </a:r>
                      <a:r>
                        <a:rPr lang="ru-RU" sz="2400" i="1" dirty="0">
                          <a:solidFill>
                            <a:srgbClr val="0070C0"/>
                          </a:solidFill>
                        </a:rPr>
                        <a:t>мен </a:t>
                      </a:r>
                      <a:r>
                        <a:rPr lang="ru-RU" sz="2400" i="1" dirty="0" err="1">
                          <a:solidFill>
                            <a:srgbClr val="0070C0"/>
                          </a:solidFill>
                        </a:rPr>
                        <a:t>поэмалар</a:t>
                      </a:r>
                      <a:r>
                        <a:rPr lang="ru-RU" sz="2400" i="1" dirty="0">
                          <a:solidFill>
                            <a:srgbClr val="0070C0"/>
                          </a:solidFill>
                        </a:rPr>
                        <a:t>.- Алматы:</a:t>
                      </a:r>
                      <a:r>
                        <a:rPr lang="ru-RU" sz="2400" i="1" dirty="0" err="1">
                          <a:solidFill>
                            <a:srgbClr val="0070C0"/>
                          </a:solidFill>
                        </a:rPr>
                        <a:t>Атамұра</a:t>
                      </a:r>
                      <a:r>
                        <a:rPr lang="ru-RU" sz="2400" i="1" dirty="0" smtClean="0">
                          <a:solidFill>
                            <a:srgbClr val="0070C0"/>
                          </a:solidFill>
                        </a:rPr>
                        <a:t>,</a:t>
                      </a:r>
                    </a:p>
                    <a:p>
                      <a:pPr algn="ctr">
                        <a:lnSpc>
                          <a:spcPct val="115000"/>
                        </a:lnSpc>
                      </a:pPr>
                      <a:r>
                        <a:rPr lang="ru-RU" sz="2400" i="1" dirty="0" smtClean="0">
                          <a:solidFill>
                            <a:srgbClr val="0070C0"/>
                          </a:solidFill>
                        </a:rPr>
                        <a:t>2002</a:t>
                      </a:r>
                      <a:r>
                        <a:rPr lang="ru-RU" sz="2400" i="1" dirty="0">
                          <a:solidFill>
                            <a:srgbClr val="0070C0"/>
                          </a:solidFill>
                        </a:rPr>
                        <a:t>.-</a:t>
                      </a:r>
                      <a:r>
                        <a:rPr lang="ru-RU" sz="2400" i="1" dirty="0" smtClean="0">
                          <a:solidFill>
                            <a:srgbClr val="0070C0"/>
                          </a:solidFill>
                        </a:rPr>
                        <a:t>256 бет</a:t>
                      </a:r>
                      <a:r>
                        <a:rPr lang="ru-RU" sz="2400" i="1" baseline="0" dirty="0" smtClean="0">
                          <a:solidFill>
                            <a:srgbClr val="0070C0"/>
                          </a:solidFill>
                        </a:rPr>
                        <a:t> </a:t>
                      </a:r>
                      <a:r>
                        <a:rPr lang="ru-RU" sz="2400" i="1" dirty="0" err="1" smtClean="0">
                          <a:solidFill>
                            <a:srgbClr val="0070C0"/>
                          </a:solidFill>
                        </a:rPr>
                        <a:t>Жалғыз </a:t>
                      </a:r>
                      <a:r>
                        <a:rPr lang="ru-RU" sz="2400" i="1" dirty="0" err="1">
                          <a:solidFill>
                            <a:srgbClr val="0070C0"/>
                          </a:solidFill>
                        </a:rPr>
                        <a:t>қазақ емес</a:t>
                      </a:r>
                      <a:r>
                        <a:rPr lang="ru-RU" sz="2400" i="1" dirty="0">
                          <a:solidFill>
                            <a:srgbClr val="0070C0"/>
                          </a:solidFill>
                        </a:rPr>
                        <a:t>, </a:t>
                      </a:r>
                      <a:r>
                        <a:rPr lang="ru-RU" sz="2400" i="1" dirty="0" err="1">
                          <a:solidFill>
                            <a:srgbClr val="0070C0"/>
                          </a:solidFill>
                        </a:rPr>
                        <a:t>күллі Тұран жерінен</a:t>
                      </a:r>
                      <a:r>
                        <a:rPr lang="ru-RU" sz="2400" i="1" dirty="0">
                          <a:solidFill>
                            <a:srgbClr val="0070C0"/>
                          </a:solidFill>
                        </a:rPr>
                        <a:t> </a:t>
                      </a:r>
                      <a:r>
                        <a:rPr lang="ru-RU" sz="2400" i="1" dirty="0" err="1" smtClean="0">
                          <a:solidFill>
                            <a:srgbClr val="0070C0"/>
                          </a:solidFill>
                        </a:rPr>
                        <a:t>шыққантүркі </a:t>
                      </a:r>
                      <a:r>
                        <a:rPr lang="ru-RU" sz="2400" i="1" dirty="0" err="1">
                          <a:solidFill>
                            <a:srgbClr val="0070C0"/>
                          </a:solidFill>
                        </a:rPr>
                        <a:t>текті</a:t>
                      </a:r>
                      <a:r>
                        <a:rPr lang="ru-RU" sz="2400" i="1" dirty="0">
                          <a:solidFill>
                            <a:srgbClr val="0070C0"/>
                          </a:solidFill>
                        </a:rPr>
                        <a:t> </a:t>
                      </a:r>
                      <a:r>
                        <a:rPr lang="ru-RU" sz="2400" i="1" dirty="0" err="1">
                          <a:solidFill>
                            <a:srgbClr val="0070C0"/>
                          </a:solidFill>
                        </a:rPr>
                        <a:t>халықтардың мақтанышына </a:t>
                      </a:r>
                      <a:r>
                        <a:rPr lang="ru-RU" sz="2400" i="1" dirty="0" err="1" smtClean="0">
                          <a:solidFill>
                            <a:srgbClr val="0070C0"/>
                          </a:solidFill>
                        </a:rPr>
                        <a:t>айналған</a:t>
                      </a:r>
                      <a:r>
                        <a:rPr lang="ru-RU" sz="2400" i="1" dirty="0" smtClean="0">
                          <a:solidFill>
                            <a:srgbClr val="0070C0"/>
                          </a:solidFill>
                        </a:rPr>
                        <a:t>,</a:t>
                      </a:r>
                      <a:r>
                        <a:rPr lang="ru-RU" sz="2400" i="1" dirty="0" err="1" smtClean="0">
                          <a:solidFill>
                            <a:srgbClr val="0070C0"/>
                          </a:solidFill>
                        </a:rPr>
                        <a:t>көзі </a:t>
                      </a:r>
                      <a:r>
                        <a:rPr lang="ru-RU" sz="2400" i="1" dirty="0" err="1">
                          <a:solidFill>
                            <a:srgbClr val="0070C0"/>
                          </a:solidFill>
                        </a:rPr>
                        <a:t>тірісінде-ақ мәңгілік сөнбес </a:t>
                      </a:r>
                      <a:r>
                        <a:rPr lang="ru-RU" sz="2400" i="1" dirty="0" err="1" smtClean="0">
                          <a:solidFill>
                            <a:srgbClr val="0070C0"/>
                          </a:solidFill>
                        </a:rPr>
                        <a:t>Шолпан</a:t>
                      </a:r>
                      <a:r>
                        <a:rPr lang="ru-RU" sz="2400" i="1" baseline="0" dirty="0" smtClean="0">
                          <a:solidFill>
                            <a:srgbClr val="0070C0"/>
                          </a:solidFill>
                        </a:rPr>
                        <a:t> </a:t>
                      </a:r>
                      <a:r>
                        <a:rPr lang="ru-RU" sz="2400" i="1" dirty="0" err="1" smtClean="0">
                          <a:solidFill>
                            <a:srgbClr val="0070C0"/>
                          </a:solidFill>
                        </a:rPr>
                        <a:t>жұлдызындай </a:t>
                      </a:r>
                      <a:r>
                        <a:rPr lang="ru-RU" sz="2400" i="1" dirty="0" err="1">
                          <a:solidFill>
                            <a:srgbClr val="0070C0"/>
                          </a:solidFill>
                        </a:rPr>
                        <a:t>жарқырап шыққан Мағжан </a:t>
                      </a:r>
                      <a:r>
                        <a:rPr lang="ru-RU" sz="2400" i="1" dirty="0" err="1" smtClean="0">
                          <a:solidFill>
                            <a:srgbClr val="0070C0"/>
                          </a:solidFill>
                        </a:rPr>
                        <a:t>ақынжырлары </a:t>
                      </a:r>
                      <a:r>
                        <a:rPr lang="ru-RU" sz="2400" i="1" dirty="0" err="1">
                          <a:solidFill>
                            <a:srgbClr val="0070C0"/>
                          </a:solidFill>
                        </a:rPr>
                        <a:t>уақыт өткен сайын</a:t>
                      </a:r>
                      <a:r>
                        <a:rPr lang="ru-RU" sz="2400" i="1" dirty="0">
                          <a:solidFill>
                            <a:srgbClr val="0070C0"/>
                          </a:solidFill>
                        </a:rPr>
                        <a:t> </a:t>
                      </a:r>
                      <a:r>
                        <a:rPr lang="ru-RU" sz="2400" i="1" dirty="0" err="1">
                          <a:solidFill>
                            <a:srgbClr val="0070C0"/>
                          </a:solidFill>
                        </a:rPr>
                        <a:t>соңы қырынан </a:t>
                      </a:r>
                      <a:r>
                        <a:rPr lang="ru-RU" sz="2400" i="1" dirty="0" err="1" smtClean="0">
                          <a:solidFill>
                            <a:srgbClr val="0070C0"/>
                          </a:solidFill>
                        </a:rPr>
                        <a:t>танылып</a:t>
                      </a:r>
                      <a:r>
                        <a:rPr lang="ru-RU" sz="2400" i="1" dirty="0">
                          <a:solidFill>
                            <a:srgbClr val="0070C0"/>
                          </a:solidFill>
                        </a:rPr>
                        <a:t>, </a:t>
                      </a:r>
                      <a:r>
                        <a:rPr lang="ru-RU" sz="2400" i="1" dirty="0" err="1">
                          <a:solidFill>
                            <a:srgbClr val="0070C0"/>
                          </a:solidFill>
                        </a:rPr>
                        <a:t>жаңа </a:t>
                      </a:r>
                      <a:r>
                        <a:rPr lang="ru-RU" sz="2400" i="1" dirty="0">
                          <a:solidFill>
                            <a:srgbClr val="0070C0"/>
                          </a:solidFill>
                        </a:rPr>
                        <a:t>да </a:t>
                      </a:r>
                      <a:r>
                        <a:rPr lang="ru-RU" sz="2400" i="1" dirty="0" err="1">
                          <a:solidFill>
                            <a:srgbClr val="0070C0"/>
                          </a:solidFill>
                        </a:rPr>
                        <a:t>жас</a:t>
                      </a:r>
                      <a:r>
                        <a:rPr lang="ru-RU" sz="2400" i="1" dirty="0">
                          <a:solidFill>
                            <a:srgbClr val="0070C0"/>
                          </a:solidFill>
                        </a:rPr>
                        <a:t> </a:t>
                      </a:r>
                      <a:r>
                        <a:rPr lang="ru-RU" sz="2400" i="1" dirty="0" err="1">
                          <a:solidFill>
                            <a:srgbClr val="0070C0"/>
                          </a:solidFill>
                        </a:rPr>
                        <a:t>оқырманын тауып</a:t>
                      </a:r>
                      <a:r>
                        <a:rPr lang="ru-RU" sz="2400" i="1" dirty="0">
                          <a:solidFill>
                            <a:srgbClr val="0070C0"/>
                          </a:solidFill>
                        </a:rPr>
                        <a:t> </a:t>
                      </a:r>
                      <a:r>
                        <a:rPr lang="ru-RU" sz="2400" i="1" dirty="0" err="1">
                          <a:solidFill>
                            <a:srgbClr val="0070C0"/>
                          </a:solidFill>
                        </a:rPr>
                        <a:t>отырары</a:t>
                      </a:r>
                      <a:r>
                        <a:rPr lang="ru-RU" sz="2400" i="1" dirty="0">
                          <a:solidFill>
                            <a:srgbClr val="0070C0"/>
                          </a:solidFill>
                        </a:rPr>
                        <a:t/>
                      </a:r>
                      <a:br>
                        <a:rPr lang="ru-RU" sz="2400" i="1" dirty="0">
                          <a:solidFill>
                            <a:srgbClr val="0070C0"/>
                          </a:solidFill>
                        </a:rPr>
                      </a:br>
                      <a:r>
                        <a:rPr lang="ru-RU" sz="2400" i="1" dirty="0" err="1" smtClean="0">
                          <a:solidFill>
                            <a:srgbClr val="0070C0"/>
                          </a:solidFill>
                        </a:rPr>
                        <a:t>сөзсіз</a:t>
                      </a:r>
                      <a:r>
                        <a:rPr lang="ru-RU" sz="2400" i="1" dirty="0" smtClean="0">
                          <a:solidFill>
                            <a:srgbClr val="0070C0"/>
                          </a:solidFill>
                        </a:rPr>
                        <a:t>.</a:t>
                      </a:r>
                      <a:r>
                        <a:rPr lang="ru-RU" sz="2400" i="1" baseline="0" dirty="0" smtClean="0">
                          <a:solidFill>
                            <a:srgbClr val="0070C0"/>
                          </a:solidFill>
                        </a:rPr>
                        <a:t> </a:t>
                      </a:r>
                      <a:r>
                        <a:rPr lang="ru-RU" sz="2400" i="1" dirty="0" err="1" smtClean="0">
                          <a:solidFill>
                            <a:srgbClr val="0070C0"/>
                          </a:solidFill>
                        </a:rPr>
                        <a:t>Қалың </a:t>
                      </a:r>
                      <a:r>
                        <a:rPr lang="ru-RU" sz="2400" i="1" dirty="0" err="1">
                          <a:solidFill>
                            <a:srgbClr val="0070C0"/>
                          </a:solidFill>
                        </a:rPr>
                        <a:t>жұрт ұзақ жылдар</a:t>
                      </a:r>
                      <a:r>
                        <a:rPr lang="ru-RU" sz="2400" i="1" dirty="0">
                          <a:solidFill>
                            <a:srgbClr val="0070C0"/>
                          </a:solidFill>
                        </a:rPr>
                        <a:t> </a:t>
                      </a:r>
                      <a:r>
                        <a:rPr lang="ru-RU" sz="2400" i="1" dirty="0" err="1">
                          <a:solidFill>
                            <a:srgbClr val="0070C0"/>
                          </a:solidFill>
                        </a:rPr>
                        <a:t>көз жазып</a:t>
                      </a:r>
                      <a:r>
                        <a:rPr lang="ru-RU" sz="2400" i="1" dirty="0">
                          <a:solidFill>
                            <a:srgbClr val="0070C0"/>
                          </a:solidFill>
                        </a:rPr>
                        <a:t> </a:t>
                      </a:r>
                      <a:r>
                        <a:rPr lang="ru-RU" sz="2400" i="1" dirty="0" err="1">
                          <a:solidFill>
                            <a:srgbClr val="0070C0"/>
                          </a:solidFill>
                        </a:rPr>
                        <a:t>қалған    </a:t>
                      </a:r>
                      <a:r>
                        <a:rPr lang="ru-RU" sz="2400" i="1" dirty="0" err="1" smtClean="0">
                          <a:solidFill>
                            <a:srgbClr val="0070C0"/>
                          </a:solidFill>
                        </a:rPr>
                        <a:t>қазақтың </a:t>
                      </a:r>
                      <a:r>
                        <a:rPr lang="ru-RU" sz="2400" i="1" dirty="0" err="1">
                          <a:solidFill>
                            <a:srgbClr val="0070C0"/>
                          </a:solidFill>
                        </a:rPr>
                        <a:t>ұлы ақынының бұл кітабына</a:t>
                      </a:r>
                      <a:r>
                        <a:rPr lang="ru-RU" sz="2400" i="1" dirty="0">
                          <a:solidFill>
                            <a:srgbClr val="0070C0"/>
                          </a:solidFill>
                        </a:rPr>
                        <a:t> </a:t>
                      </a:r>
                      <a:r>
                        <a:rPr lang="ru-RU" sz="2400" i="1" dirty="0" err="1">
                          <a:solidFill>
                            <a:srgbClr val="0070C0"/>
                          </a:solidFill>
                        </a:rPr>
                        <a:t>әр жылдары</a:t>
                      </a:r>
                      <a:endParaRPr lang="ru-RU" sz="2400" i="1" dirty="0">
                        <a:solidFill>
                          <a:srgbClr val="0070C0"/>
                        </a:solidFill>
                        <a:latin typeface="Calibri"/>
                        <a:ea typeface="Calibri"/>
                        <a:cs typeface="Times New Roman"/>
                      </a:endParaRPr>
                    </a:p>
                  </a:txBody>
                  <a:tcPr marL="0" marR="0" marT="0" marB="0" anchor="ctr"/>
                </a:tc>
              </a:tr>
            </a:tbl>
          </a:graphicData>
        </a:graphic>
      </p:graphicFrame>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Miko\Documents\Пе.jpg"/>
          <p:cNvPicPr/>
          <p:nvPr/>
        </p:nvPicPr>
        <p:blipFill>
          <a:blip r:embed="rId2"/>
          <a:srcRect/>
          <a:stretch>
            <a:fillRect/>
          </a:stretch>
        </p:blipFill>
        <p:spPr bwMode="auto">
          <a:xfrm>
            <a:off x="214282" y="500042"/>
            <a:ext cx="3571900" cy="5715040"/>
          </a:xfrm>
          <a:prstGeom prst="rect">
            <a:avLst/>
          </a:prstGeom>
          <a:noFill/>
          <a:ln w="9525">
            <a:noFill/>
            <a:miter lim="800000"/>
            <a:headEnd/>
            <a:tailEnd/>
          </a:ln>
        </p:spPr>
      </p:pic>
      <p:sp>
        <p:nvSpPr>
          <p:cNvPr id="3" name="Прямоугольник 2"/>
          <p:cNvSpPr/>
          <p:nvPr/>
        </p:nvSpPr>
        <p:spPr>
          <a:xfrm>
            <a:off x="3929058" y="214290"/>
            <a:ext cx="5000660" cy="62478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000" i="1" dirty="0" smtClean="0"/>
              <a:t>''Педагогика'' </a:t>
            </a:r>
            <a:r>
              <a:rPr lang="ru-RU" sz="2000" i="1" dirty="0" err="1" smtClean="0"/>
              <a:t>оқулығы </a:t>
            </a:r>
            <a:r>
              <a:rPr lang="ru-RU" sz="2000" i="1" dirty="0" smtClean="0"/>
              <a:t>–</a:t>
            </a:r>
          </a:p>
          <a:p>
            <a:pPr algn="ctr"/>
            <a:r>
              <a:rPr lang="ru-RU" sz="2000" i="1" dirty="0" smtClean="0"/>
              <a:t> </a:t>
            </a:r>
            <a:r>
              <a:rPr lang="ru-RU" sz="2000" i="1" dirty="0" err="1" smtClean="0"/>
              <a:t>әрі оқулық, әрі әдістемелік тұрғыдағы, автордың көзінің тірісінде</a:t>
            </a:r>
            <a:r>
              <a:rPr lang="ru-RU" sz="2000" i="1" dirty="0" smtClean="0"/>
              <a:t> </a:t>
            </a:r>
            <a:r>
              <a:rPr lang="ru-RU" sz="2000" i="1" dirty="0" err="1" smtClean="0"/>
              <a:t>екі</a:t>
            </a:r>
            <a:r>
              <a:rPr lang="ru-RU" sz="2000" i="1" dirty="0" smtClean="0"/>
              <a:t> </a:t>
            </a:r>
            <a:r>
              <a:rPr lang="ru-RU" sz="2000" i="1" dirty="0" err="1" smtClean="0"/>
              <a:t>мәрте жарық көрген.</a:t>
            </a:r>
            <a:r>
              <a:rPr lang="ru-RU" sz="2000" i="1" dirty="0" smtClean="0"/>
              <a:t> </a:t>
            </a:r>
            <a:r>
              <a:rPr lang="ru-RU" sz="2000" i="1" dirty="0" err="1" smtClean="0"/>
              <a:t>Бірі</a:t>
            </a:r>
            <a:r>
              <a:rPr lang="ru-RU" sz="2000" i="1" dirty="0" smtClean="0"/>
              <a:t> 1922 </a:t>
            </a:r>
            <a:r>
              <a:rPr lang="ru-RU" sz="2000" i="1" dirty="0" err="1" smtClean="0"/>
              <a:t>жылы</a:t>
            </a:r>
            <a:r>
              <a:rPr lang="ru-RU" sz="2000" i="1" dirty="0" smtClean="0"/>
              <a:t> </a:t>
            </a:r>
            <a:r>
              <a:rPr lang="ru-RU" sz="2000" i="1" dirty="0" err="1" smtClean="0"/>
              <a:t>Орынборда</a:t>
            </a:r>
            <a:r>
              <a:rPr lang="ru-RU" sz="2000" i="1" dirty="0" smtClean="0"/>
              <a:t>, </a:t>
            </a:r>
            <a:r>
              <a:rPr lang="ru-RU" sz="2000" i="1" dirty="0" err="1" smtClean="0"/>
              <a:t>екіншісі</a:t>
            </a:r>
            <a:r>
              <a:rPr lang="ru-RU" sz="2000" i="1" dirty="0" smtClean="0"/>
              <a:t> 1923 </a:t>
            </a:r>
            <a:r>
              <a:rPr lang="ru-RU" sz="2000" i="1" dirty="0" err="1" smtClean="0"/>
              <a:t>жылы</a:t>
            </a:r>
            <a:r>
              <a:rPr lang="ru-RU" sz="2000" i="1" dirty="0" smtClean="0"/>
              <a:t> Ташкент </a:t>
            </a:r>
            <a:r>
              <a:rPr lang="ru-RU" sz="2000" i="1" dirty="0" err="1" smtClean="0"/>
              <a:t>қаласында басылған</a:t>
            </a:r>
            <a:r>
              <a:rPr lang="ru-RU" sz="2000" i="1" dirty="0" smtClean="0"/>
              <a:t>. </a:t>
            </a:r>
            <a:r>
              <a:rPr lang="ru-RU" sz="2000" i="1" dirty="0" err="1" smtClean="0"/>
              <a:t>Мағжанның </a:t>
            </a:r>
            <a:r>
              <a:rPr lang="ru-RU" sz="2000" i="1" dirty="0" smtClean="0"/>
              <a:t>''Педагогика'' </a:t>
            </a:r>
            <a:r>
              <a:rPr lang="ru-RU" sz="2000" i="1" dirty="0" err="1" smtClean="0"/>
              <a:t>кітабы</a:t>
            </a:r>
            <a:r>
              <a:rPr lang="ru-RU" sz="2000" i="1" dirty="0" smtClean="0"/>
              <a:t> </a:t>
            </a:r>
            <a:r>
              <a:rPr lang="ru-RU" sz="2000" i="1" dirty="0" err="1" smtClean="0"/>
              <a:t>онбес</a:t>
            </a:r>
            <a:r>
              <a:rPr lang="ru-RU" sz="2000" i="1" dirty="0" smtClean="0"/>
              <a:t> </a:t>
            </a:r>
            <a:r>
              <a:rPr lang="ru-RU" sz="2000" i="1" dirty="0" err="1" smtClean="0"/>
              <a:t>бөлімнен тұрады.</a:t>
            </a:r>
            <a:r>
              <a:rPr lang="ru-RU" sz="2000" i="1" dirty="0" smtClean="0"/>
              <a:t> </a:t>
            </a:r>
            <a:r>
              <a:rPr lang="ru-RU" sz="2000" i="1" dirty="0" err="1" smtClean="0"/>
              <a:t>Онда</a:t>
            </a:r>
            <a:r>
              <a:rPr lang="ru-RU" sz="2000" i="1" dirty="0" smtClean="0"/>
              <a:t> </a:t>
            </a:r>
            <a:r>
              <a:rPr lang="ru-RU" sz="2000" i="1" dirty="0" err="1" smtClean="0"/>
              <a:t>рухани</a:t>
            </a:r>
            <a:r>
              <a:rPr lang="ru-RU" sz="2000" i="1" dirty="0" smtClean="0"/>
              <a:t> </a:t>
            </a:r>
            <a:r>
              <a:rPr lang="ru-RU" sz="2000" i="1" dirty="0" err="1" smtClean="0"/>
              <a:t>жан</a:t>
            </a:r>
            <a:r>
              <a:rPr lang="ru-RU" sz="2000" i="1" dirty="0" smtClean="0"/>
              <a:t> </a:t>
            </a:r>
            <a:r>
              <a:rPr lang="ru-RU" sz="2000" i="1" dirty="0" err="1" smtClean="0"/>
              <a:t>тәрбие </a:t>
            </a:r>
            <a:r>
              <a:rPr lang="ru-RU" sz="2000" i="1" dirty="0" smtClean="0"/>
              <a:t>мен </a:t>
            </a:r>
            <a:r>
              <a:rPr lang="ru-RU" sz="2000" i="1" dirty="0" err="1" smtClean="0"/>
              <a:t>дене</a:t>
            </a:r>
            <a:r>
              <a:rPr lang="ru-RU" sz="2000" i="1" dirty="0" smtClean="0"/>
              <a:t> </a:t>
            </a:r>
            <a:r>
              <a:rPr lang="ru-RU" sz="2000" i="1" dirty="0" err="1" smtClean="0"/>
              <a:t>тәрбиесі жан-жақты терең қамтылған Жұмабаев кітабының Орныборда</a:t>
            </a:r>
            <a:r>
              <a:rPr lang="ru-RU" sz="2000" i="1" dirty="0" smtClean="0"/>
              <a:t> </a:t>
            </a:r>
            <a:r>
              <a:rPr lang="ru-RU" sz="2000" i="1" dirty="0" err="1" smtClean="0"/>
              <a:t>шыққан нұсқасына </a:t>
            </a:r>
            <a:r>
              <a:rPr lang="ru-RU" sz="2000" i="1" dirty="0" smtClean="0"/>
              <a:t>М. </a:t>
            </a:r>
            <a:r>
              <a:rPr lang="ru-RU" sz="2000" i="1" dirty="0" err="1" smtClean="0"/>
              <a:t>Жолдыбаевтың қазаққа </a:t>
            </a:r>
            <a:r>
              <a:rPr lang="ru-RU" sz="2000" i="1" dirty="0" smtClean="0"/>
              <a:t>''Педагогика'' </a:t>
            </a:r>
            <a:r>
              <a:rPr lang="ru-RU" sz="2000" i="1" dirty="0" err="1" smtClean="0"/>
              <a:t>кітабы</a:t>
            </a:r>
            <a:r>
              <a:rPr lang="ru-RU" sz="2000" i="1" dirty="0" smtClean="0"/>
              <a:t> </a:t>
            </a:r>
            <a:r>
              <a:rPr lang="ru-RU" sz="2000" i="1" dirty="0" err="1" smtClean="0"/>
              <a:t>қажетті </a:t>
            </a:r>
            <a:r>
              <a:rPr lang="ru-RU" sz="2000" i="1" dirty="0" smtClean="0"/>
              <a:t>де </a:t>
            </a:r>
            <a:r>
              <a:rPr lang="ru-RU" sz="2000" i="1" dirty="0" err="1" smtClean="0"/>
              <a:t>ғажап дүние</a:t>
            </a:r>
            <a:r>
              <a:rPr lang="ru-RU" sz="2000" i="1" dirty="0" smtClean="0"/>
              <a:t>, </a:t>
            </a:r>
            <a:r>
              <a:rPr lang="ru-RU" sz="2000" i="1" dirty="0" err="1" smtClean="0"/>
              <a:t>тұңғыш оқулық деуінің маңызы үлкен</a:t>
            </a:r>
            <a:r>
              <a:rPr lang="ru-RU" sz="2000" i="1" dirty="0" smtClean="0"/>
              <a:t>. </a:t>
            </a:r>
            <a:r>
              <a:rPr lang="ru-RU" sz="2000" i="1" dirty="0" err="1" smtClean="0"/>
              <a:t>Мағжанның пайымдауынша</a:t>
            </a:r>
            <a:r>
              <a:rPr lang="ru-RU" sz="2000" i="1" dirty="0" smtClean="0"/>
              <a:t> </a:t>
            </a:r>
            <a:r>
              <a:rPr lang="ru-RU" sz="2000" i="1" dirty="0" err="1" smtClean="0"/>
              <a:t>бұл кітап</a:t>
            </a:r>
            <a:r>
              <a:rPr lang="ru-RU" sz="2000" i="1" dirty="0" smtClean="0"/>
              <a:t>, </a:t>
            </a:r>
            <a:r>
              <a:rPr lang="ru-RU" sz="2000" i="1" dirty="0" err="1" smtClean="0"/>
              <a:t>баланың бесікке</a:t>
            </a:r>
            <a:r>
              <a:rPr lang="ru-RU" sz="2000" i="1" dirty="0" smtClean="0"/>
              <a:t> </a:t>
            </a:r>
            <a:r>
              <a:rPr lang="ru-RU" sz="2000" i="1" dirty="0" err="1" smtClean="0"/>
              <a:t>салған күнінен бастап</a:t>
            </a:r>
            <a:r>
              <a:rPr lang="ru-RU" sz="2000" i="1" dirty="0" smtClean="0"/>
              <a:t>, </a:t>
            </a:r>
            <a:r>
              <a:rPr lang="ru-RU" sz="2000" i="1" dirty="0" err="1" smtClean="0"/>
              <a:t>тәй-тәй басқан әр қадамына, елжірей</a:t>
            </a:r>
            <a:r>
              <a:rPr lang="ru-RU" sz="2000" i="1" dirty="0" smtClean="0"/>
              <a:t> </a:t>
            </a:r>
            <a:r>
              <a:rPr lang="ru-RU" sz="2000" i="1" dirty="0" err="1" smtClean="0"/>
              <a:t>көз салуы</a:t>
            </a:r>
            <a:r>
              <a:rPr lang="ru-RU" sz="2000" i="1" dirty="0" smtClean="0"/>
              <a:t>, </a:t>
            </a:r>
            <a:r>
              <a:rPr lang="ru-RU" sz="2000" i="1" dirty="0" err="1" smtClean="0"/>
              <a:t>қайтсе ол</a:t>
            </a:r>
            <a:r>
              <a:rPr lang="ru-RU" sz="2000" i="1" dirty="0" smtClean="0"/>
              <a:t> </a:t>
            </a:r>
            <a:r>
              <a:rPr lang="ru-RU" sz="2000" i="1" dirty="0" err="1" smtClean="0"/>
              <a:t>нағыз жігіт</a:t>
            </a:r>
            <a:r>
              <a:rPr lang="ru-RU" sz="2000" i="1" dirty="0" smtClean="0"/>
              <a:t>, </a:t>
            </a:r>
            <a:r>
              <a:rPr lang="ru-RU" sz="2000" i="1" dirty="0" err="1" smtClean="0"/>
              <a:t>азамат</a:t>
            </a:r>
            <a:r>
              <a:rPr lang="ru-RU" sz="2000" i="1" dirty="0" smtClean="0"/>
              <a:t> </a:t>
            </a:r>
            <a:r>
              <a:rPr lang="ru-RU" sz="2000" i="1" dirty="0" err="1" smtClean="0"/>
              <a:t>болады</a:t>
            </a:r>
            <a:r>
              <a:rPr lang="ru-RU" sz="2000" i="1" dirty="0" smtClean="0"/>
              <a:t>, осы </a:t>
            </a:r>
            <a:r>
              <a:rPr lang="ru-RU" sz="2000" i="1" dirty="0" err="1" smtClean="0"/>
              <a:t>заманғы өркениет өресіне қол артады-деп</a:t>
            </a:r>
            <a:r>
              <a:rPr lang="ru-RU" sz="2000" i="1" dirty="0" smtClean="0"/>
              <a:t> </a:t>
            </a:r>
            <a:r>
              <a:rPr lang="ru-RU" sz="2000" i="1" dirty="0" err="1" smtClean="0"/>
              <a:t>толғануы ғажап пікір</a:t>
            </a:r>
            <a:r>
              <a:rPr lang="ru-RU" sz="2000" i="1" dirty="0" smtClean="0"/>
              <a:t>, </a:t>
            </a:r>
            <a:r>
              <a:rPr lang="ru-RU" sz="2000" i="1" dirty="0" err="1" smtClean="0"/>
              <a:t>нағыз педагогикалық толғаныс </a:t>
            </a:r>
            <a:r>
              <a:rPr lang="ru-RU" sz="2000" i="1" dirty="0" smtClean="0"/>
              <a:t>таза </a:t>
            </a:r>
            <a:r>
              <a:rPr lang="ru-RU" sz="2000" i="1" dirty="0" err="1" smtClean="0"/>
              <a:t>шешім</a:t>
            </a:r>
            <a:r>
              <a:rPr lang="ru-RU" sz="2000" i="1" dirty="0" smtClean="0"/>
              <a:t>. </a:t>
            </a:r>
            <a:endParaRPr lang="ru-RU" sz="2000" i="1"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3000" fill="hold"/>
                                        <p:tgtEl>
                                          <p:spTgt spid="3"/>
                                        </p:tgtEl>
                                        <p:attrNameLst>
                                          <p:attrName>ppt_w</p:attrName>
                                        </p:attrNameLst>
                                      </p:cBhvr>
                                      <p:tavLst>
                                        <p:tav tm="0">
                                          <p:val>
                                            <p:fltVal val="0"/>
                                          </p:val>
                                        </p:tav>
                                        <p:tav tm="100000">
                                          <p:val>
                                            <p:strVal val="#ppt_w"/>
                                          </p:val>
                                        </p:tav>
                                      </p:tavLst>
                                    </p:anim>
                                    <p:anim calcmode="lin" valueType="num">
                                      <p:cBhvr>
                                        <p:cTn id="16" dur="3000" fill="hold"/>
                                        <p:tgtEl>
                                          <p:spTgt spid="3"/>
                                        </p:tgtEl>
                                        <p:attrNameLst>
                                          <p:attrName>ppt_h</p:attrName>
                                        </p:attrNameLst>
                                      </p:cBhvr>
                                      <p:tavLst>
                                        <p:tav tm="0">
                                          <p:val>
                                            <p:fltVal val="0"/>
                                          </p:val>
                                        </p:tav>
                                        <p:tav tm="100000">
                                          <p:val>
                                            <p:strVal val="#ppt_h"/>
                                          </p:val>
                                        </p:tav>
                                      </p:tavLst>
                                    </p:anim>
                                    <p:anim calcmode="lin" valueType="num">
                                      <p:cBhvr>
                                        <p:cTn id="17"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zkolib.kz/onebook/content/images/7.jpg"/>
          <p:cNvPicPr/>
          <p:nvPr/>
        </p:nvPicPr>
        <p:blipFill>
          <a:blip r:embed="rId2"/>
          <a:srcRect/>
          <a:stretch>
            <a:fillRect/>
          </a:stretch>
        </p:blipFill>
        <p:spPr bwMode="auto">
          <a:xfrm>
            <a:off x="214282" y="714356"/>
            <a:ext cx="3571900" cy="5429288"/>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4071934" y="214290"/>
          <a:ext cx="4929222" cy="6379464"/>
        </p:xfrm>
        <a:graphic>
          <a:graphicData uri="http://schemas.openxmlformats.org/drawingml/2006/table">
            <a:tbl>
              <a:tblPr>
                <a:tableStyleId>{775DCB02-9BB8-47FD-8907-85C794F793BA}</a:tableStyleId>
              </a:tblPr>
              <a:tblGrid>
                <a:gridCol w="4929222"/>
              </a:tblGrid>
              <a:tr h="6215106">
                <a:tc>
                  <a:txBody>
                    <a:bodyPr/>
                    <a:lstStyle/>
                    <a:p>
                      <a:pPr algn="ctr">
                        <a:lnSpc>
                          <a:spcPct val="115000"/>
                        </a:lnSpc>
                        <a:spcAft>
                          <a:spcPts val="0"/>
                        </a:spcAft>
                      </a:pPr>
                      <a:r>
                        <a:rPr lang="ru-RU" sz="2800" i="1" dirty="0">
                          <a:solidFill>
                            <a:schemeClr val="accent4">
                              <a:lumMod val="50000"/>
                            </a:schemeClr>
                          </a:solidFill>
                          <a:effectLst>
                            <a:glow rad="228600">
                              <a:schemeClr val="accent5">
                                <a:satMod val="175000"/>
                                <a:alpha val="40000"/>
                              </a:schemeClr>
                            </a:glow>
                          </a:effectLst>
                        </a:rPr>
                        <a:t> Батыр </a:t>
                      </a:r>
                      <a:r>
                        <a:rPr lang="ru-RU" sz="2800" i="1" dirty="0" smtClean="0">
                          <a:solidFill>
                            <a:schemeClr val="accent4">
                              <a:lumMod val="50000"/>
                            </a:schemeClr>
                          </a:solidFill>
                          <a:effectLst>
                            <a:glow rad="228600">
                              <a:schemeClr val="accent5">
                                <a:satMod val="175000"/>
                                <a:alpha val="40000"/>
                              </a:schemeClr>
                            </a:glow>
                          </a:effectLst>
                        </a:rPr>
                        <a:t>Баян</a:t>
                      </a:r>
                    </a:p>
                    <a:p>
                      <a:pPr algn="ctr">
                        <a:lnSpc>
                          <a:spcPct val="115000"/>
                        </a:lnSpc>
                        <a:spcAft>
                          <a:spcPts val="0"/>
                        </a:spcAft>
                      </a:pPr>
                      <a:r>
                        <a:rPr lang="ru-RU" sz="2800" i="1" dirty="0" smtClean="0">
                          <a:solidFill>
                            <a:schemeClr val="accent4">
                              <a:lumMod val="50000"/>
                            </a:schemeClr>
                          </a:solidFill>
                          <a:effectLst>
                            <a:glow rad="228600">
                              <a:schemeClr val="accent5">
                                <a:satMod val="175000"/>
                                <a:alpha val="40000"/>
                              </a:schemeClr>
                            </a:glow>
                          </a:effectLst>
                        </a:rPr>
                        <a:t> </a:t>
                      </a:r>
                      <a:r>
                        <a:rPr lang="ru-RU" sz="2800" i="1" dirty="0" err="1">
                          <a:solidFill>
                            <a:schemeClr val="accent4">
                              <a:lumMod val="50000"/>
                            </a:schemeClr>
                          </a:solidFill>
                          <a:effectLst>
                            <a:glow rad="228600">
                              <a:schemeClr val="accent5">
                                <a:satMod val="175000"/>
                                <a:alpha val="40000"/>
                              </a:schemeClr>
                            </a:glow>
                          </a:effectLst>
                        </a:rPr>
                        <a:t>Өлеңдер </a:t>
                      </a:r>
                      <a:r>
                        <a:rPr lang="ru-RU" sz="2800" i="1" dirty="0">
                          <a:solidFill>
                            <a:schemeClr val="accent4">
                              <a:lumMod val="50000"/>
                            </a:schemeClr>
                          </a:solidFill>
                          <a:effectLst>
                            <a:glow rad="228600">
                              <a:schemeClr val="accent5">
                                <a:satMod val="175000"/>
                                <a:alpha val="40000"/>
                              </a:schemeClr>
                            </a:glow>
                          </a:effectLst>
                        </a:rPr>
                        <a:t>мен </a:t>
                      </a:r>
                      <a:r>
                        <a:rPr lang="ru-RU" sz="2800" i="1" dirty="0" err="1">
                          <a:solidFill>
                            <a:schemeClr val="accent4">
                              <a:lumMod val="50000"/>
                            </a:schemeClr>
                          </a:solidFill>
                          <a:effectLst>
                            <a:glow rad="228600">
                              <a:schemeClr val="accent5">
                                <a:satMod val="175000"/>
                                <a:alpha val="40000"/>
                              </a:schemeClr>
                            </a:glow>
                          </a:effectLst>
                        </a:rPr>
                        <a:t>поэмалар</a:t>
                      </a:r>
                      <a:r>
                        <a:rPr lang="ru-RU" sz="2800" i="1" dirty="0">
                          <a:solidFill>
                            <a:schemeClr val="accent4">
                              <a:lumMod val="50000"/>
                            </a:schemeClr>
                          </a:solidFill>
                          <a:effectLst>
                            <a:glow rad="228600">
                              <a:schemeClr val="accent5">
                                <a:satMod val="175000"/>
                                <a:alpha val="40000"/>
                              </a:schemeClr>
                            </a:glow>
                          </a:effectLst>
                        </a:rPr>
                        <a:t>.- </a:t>
                      </a:r>
                      <a:r>
                        <a:rPr lang="ru-RU" sz="2800" i="1" dirty="0" smtClean="0">
                          <a:solidFill>
                            <a:schemeClr val="accent4">
                              <a:lumMod val="50000"/>
                            </a:schemeClr>
                          </a:solidFill>
                          <a:effectLst>
                            <a:glow rad="228600">
                              <a:schemeClr val="accent5">
                                <a:satMod val="175000"/>
                                <a:alpha val="40000"/>
                              </a:schemeClr>
                            </a:glow>
                          </a:effectLst>
                        </a:rPr>
                        <a:t>Астана:Елорда,1998-327бет</a:t>
                      </a:r>
                      <a:r>
                        <a:rPr lang="ru-RU" sz="2800" i="1" dirty="0">
                          <a:solidFill>
                            <a:schemeClr val="accent4">
                              <a:lumMod val="50000"/>
                            </a:schemeClr>
                          </a:solidFill>
                          <a:effectLst>
                            <a:glow rad="228600">
                              <a:schemeClr val="accent5">
                                <a:satMod val="175000"/>
                                <a:alpha val="40000"/>
                              </a:schemeClr>
                            </a:glow>
                          </a:effectLst>
                        </a:rPr>
                        <a:t/>
                      </a:r>
                      <a:br>
                        <a:rPr lang="ru-RU" sz="2800" i="1" dirty="0">
                          <a:solidFill>
                            <a:schemeClr val="accent4">
                              <a:lumMod val="50000"/>
                            </a:schemeClr>
                          </a:solidFill>
                          <a:effectLst>
                            <a:glow rad="228600">
                              <a:schemeClr val="accent5">
                                <a:satMod val="175000"/>
                                <a:alpha val="40000"/>
                              </a:schemeClr>
                            </a:glow>
                          </a:effectLst>
                        </a:rPr>
                      </a:br>
                      <a:r>
                        <a:rPr lang="ru-RU" sz="2800" i="1" dirty="0">
                          <a:solidFill>
                            <a:schemeClr val="accent4">
                              <a:lumMod val="50000"/>
                            </a:schemeClr>
                          </a:solidFill>
                          <a:effectLst>
                            <a:glow rad="228600">
                              <a:schemeClr val="accent5">
                                <a:satMod val="175000"/>
                                <a:alpha val="40000"/>
                              </a:schemeClr>
                            </a:glow>
                          </a:effectLst>
                        </a:rPr>
                        <a:t>«</a:t>
                      </a:r>
                      <a:r>
                        <a:rPr lang="ru-RU" sz="2800" i="1" dirty="0" err="1">
                          <a:solidFill>
                            <a:schemeClr val="accent4">
                              <a:lumMod val="50000"/>
                            </a:schemeClr>
                          </a:solidFill>
                          <a:effectLst>
                            <a:glow rad="228600">
                              <a:schemeClr val="accent5">
                                <a:satMod val="175000"/>
                                <a:alpha val="40000"/>
                              </a:schemeClr>
                            </a:glow>
                          </a:effectLst>
                        </a:rPr>
                        <a:t>Қазақ</a:t>
                      </a:r>
                      <a:r>
                        <a:rPr lang="ru-RU" sz="2800" i="1" dirty="0">
                          <a:solidFill>
                            <a:schemeClr val="accent4">
                              <a:lumMod val="50000"/>
                            </a:schemeClr>
                          </a:solidFill>
                          <a:effectLst>
                            <a:glow rad="228600">
                              <a:schemeClr val="accent5">
                                <a:satMod val="175000"/>
                                <a:alpha val="40000"/>
                              </a:schemeClr>
                            </a:glow>
                          </a:effectLst>
                        </a:rPr>
                        <a:t>  </a:t>
                      </a:r>
                      <a:r>
                        <a:rPr lang="ru-RU" sz="2800" i="1" dirty="0" err="1">
                          <a:solidFill>
                            <a:schemeClr val="accent4">
                              <a:lumMod val="50000"/>
                            </a:schemeClr>
                          </a:solidFill>
                          <a:effectLst>
                            <a:glow rad="228600">
                              <a:schemeClr val="accent5">
                                <a:satMod val="175000"/>
                                <a:alpha val="40000"/>
                              </a:schemeClr>
                            </a:glow>
                          </a:effectLst>
                        </a:rPr>
                        <a:t>поэзиясының </a:t>
                      </a:r>
                      <a:r>
                        <a:rPr lang="ru-RU" sz="2800" i="1" dirty="0">
                          <a:solidFill>
                            <a:schemeClr val="accent4">
                              <a:lumMod val="50000"/>
                            </a:schemeClr>
                          </a:solidFill>
                          <a:effectLst>
                            <a:glow rad="228600">
                              <a:schemeClr val="accent5">
                                <a:satMod val="175000"/>
                                <a:alpha val="40000"/>
                              </a:schemeClr>
                            </a:glow>
                          </a:effectLst>
                        </a:rPr>
                        <a:t>алтын </a:t>
                      </a:r>
                      <a:r>
                        <a:rPr lang="ru-RU" sz="2800" i="1" dirty="0" err="1">
                          <a:solidFill>
                            <a:schemeClr val="accent4">
                              <a:lumMod val="50000"/>
                            </a:schemeClr>
                          </a:solidFill>
                          <a:effectLst>
                            <a:glow rad="228600">
                              <a:schemeClr val="accent5">
                                <a:satMod val="175000"/>
                                <a:alpha val="40000"/>
                              </a:schemeClr>
                            </a:glow>
                          </a:effectLst>
                        </a:rPr>
                        <a:t>қоры</a:t>
                      </a:r>
                      <a:r>
                        <a:rPr lang="ru-RU" sz="2800" i="1" dirty="0">
                          <a:solidFill>
                            <a:schemeClr val="accent4">
                              <a:lumMod val="50000"/>
                            </a:schemeClr>
                          </a:solidFill>
                          <a:effectLst>
                            <a:glow rad="228600">
                              <a:schemeClr val="accent5">
                                <a:satMod val="175000"/>
                                <a:alpha val="40000"/>
                              </a:schemeClr>
                            </a:glow>
                          </a:effectLst>
                        </a:rPr>
                        <a:t>» </a:t>
                      </a:r>
                      <a:r>
                        <a:rPr lang="ru-RU" sz="2800" i="1" dirty="0" err="1" smtClean="0">
                          <a:solidFill>
                            <a:schemeClr val="accent4">
                              <a:lumMod val="50000"/>
                            </a:schemeClr>
                          </a:solidFill>
                          <a:effectLst>
                            <a:glow rad="228600">
                              <a:schemeClr val="accent5">
                                <a:satMod val="175000"/>
                                <a:alpha val="40000"/>
                              </a:schemeClr>
                            </a:glow>
                          </a:effectLst>
                        </a:rPr>
                        <a:t>айдарының</a:t>
                      </a:r>
                      <a:r>
                        <a:rPr lang="ru-RU" sz="2800" i="1" baseline="0" dirty="0" err="1" smtClean="0">
                          <a:solidFill>
                            <a:schemeClr val="accent4">
                              <a:lumMod val="50000"/>
                            </a:schemeClr>
                          </a:solidFill>
                          <a:effectLst>
                            <a:glow rad="228600">
                              <a:schemeClr val="accent5">
                                <a:satMod val="175000"/>
                                <a:alpha val="40000"/>
                              </a:schemeClr>
                            </a:glow>
                          </a:effectLst>
                        </a:rPr>
                        <a:t> </a:t>
                      </a:r>
                      <a:r>
                        <a:rPr lang="ru-RU" sz="2800" i="1" dirty="0" err="1" smtClean="0">
                          <a:solidFill>
                            <a:schemeClr val="accent4">
                              <a:lumMod val="50000"/>
                            </a:schemeClr>
                          </a:solidFill>
                          <a:effectLst>
                            <a:glow rad="228600">
                              <a:schemeClr val="accent5">
                                <a:satMod val="175000"/>
                                <a:alpha val="40000"/>
                              </a:schemeClr>
                            </a:glow>
                          </a:effectLst>
                        </a:rPr>
                        <a:t>алғашқы </a:t>
                      </a:r>
                      <a:r>
                        <a:rPr lang="ru-RU" sz="2800" i="1" dirty="0" err="1">
                          <a:solidFill>
                            <a:schemeClr val="accent4">
                              <a:lumMod val="50000"/>
                            </a:schemeClr>
                          </a:solidFill>
                          <a:effectLst>
                            <a:glow rad="228600">
                              <a:schemeClr val="accent5">
                                <a:satMod val="175000"/>
                                <a:alpha val="40000"/>
                              </a:schemeClr>
                            </a:glow>
                          </a:effectLst>
                        </a:rPr>
                        <a:t>қарылғашы </a:t>
                      </a:r>
                      <a:r>
                        <a:rPr lang="ru-RU" sz="2800" i="1" dirty="0">
                          <a:solidFill>
                            <a:schemeClr val="accent4">
                              <a:lumMod val="50000"/>
                            </a:schemeClr>
                          </a:solidFill>
                          <a:effectLst>
                            <a:glow rad="228600">
                              <a:schemeClr val="accent5">
                                <a:satMod val="175000"/>
                                <a:alpha val="40000"/>
                              </a:schemeClr>
                            </a:glow>
                          </a:effectLst>
                        </a:rPr>
                        <a:t>– </a:t>
                      </a:r>
                      <a:r>
                        <a:rPr lang="ru-RU" sz="2800" i="1" dirty="0" err="1">
                          <a:solidFill>
                            <a:schemeClr val="accent4">
                              <a:lumMod val="50000"/>
                            </a:schemeClr>
                          </a:solidFill>
                          <a:effectLst>
                            <a:glow rad="228600">
                              <a:schemeClr val="accent5">
                                <a:satMod val="175000"/>
                                <a:alpha val="40000"/>
                              </a:schemeClr>
                            </a:glow>
                          </a:effectLst>
                        </a:rPr>
                        <a:t>Мағжан </a:t>
                      </a:r>
                      <a:r>
                        <a:rPr lang="ru-RU" sz="2800" i="1" dirty="0" err="1" smtClean="0">
                          <a:solidFill>
                            <a:schemeClr val="accent4">
                              <a:lumMod val="50000"/>
                            </a:schemeClr>
                          </a:solidFill>
                          <a:effectLst>
                            <a:glow rad="228600">
                              <a:schemeClr val="accent5">
                                <a:satMod val="175000"/>
                                <a:alpha val="40000"/>
                              </a:schemeClr>
                            </a:glow>
                          </a:effectLst>
                        </a:rPr>
                        <a:t>Жұмабаевтың</a:t>
                      </a:r>
                      <a:r>
                        <a:rPr lang="ru-RU" sz="2800" i="1" baseline="0" dirty="0" err="1" smtClean="0">
                          <a:solidFill>
                            <a:schemeClr val="accent4">
                              <a:lumMod val="50000"/>
                            </a:schemeClr>
                          </a:solidFill>
                          <a:effectLst>
                            <a:glow rad="228600">
                              <a:schemeClr val="accent5">
                                <a:satMod val="175000"/>
                                <a:alpha val="40000"/>
                              </a:schemeClr>
                            </a:glow>
                          </a:effectLst>
                        </a:rPr>
                        <a:t> </a:t>
                      </a:r>
                      <a:r>
                        <a:rPr lang="ru-RU" sz="2800" i="1" dirty="0" smtClean="0">
                          <a:solidFill>
                            <a:schemeClr val="accent4">
                              <a:lumMod val="50000"/>
                            </a:schemeClr>
                          </a:solidFill>
                          <a:effectLst>
                            <a:glow rad="228600">
                              <a:schemeClr val="accent5">
                                <a:satMod val="175000"/>
                                <a:alpha val="40000"/>
                              </a:schemeClr>
                            </a:glow>
                          </a:effectLst>
                        </a:rPr>
                        <a:t>«Батыр </a:t>
                      </a:r>
                      <a:r>
                        <a:rPr lang="ru-RU" sz="2800" i="1" dirty="0">
                          <a:solidFill>
                            <a:schemeClr val="accent4">
                              <a:lumMod val="50000"/>
                            </a:schemeClr>
                          </a:solidFill>
                          <a:effectLst>
                            <a:glow rad="228600">
                              <a:schemeClr val="accent5">
                                <a:satMod val="175000"/>
                                <a:alpha val="40000"/>
                              </a:schemeClr>
                            </a:glow>
                          </a:effectLst>
                        </a:rPr>
                        <a:t>Баян» </a:t>
                      </a:r>
                      <a:r>
                        <a:rPr lang="ru-RU" sz="2800" i="1" dirty="0" err="1" smtClean="0">
                          <a:solidFill>
                            <a:schemeClr val="accent4">
                              <a:lumMod val="50000"/>
                            </a:schemeClr>
                          </a:solidFill>
                          <a:effectLst>
                            <a:glow rad="228600">
                              <a:schemeClr val="accent5">
                                <a:satMod val="175000"/>
                                <a:alpha val="40000"/>
                              </a:schemeClr>
                            </a:glow>
                          </a:effectLst>
                        </a:rPr>
                        <a:t>кітабына</a:t>
                      </a:r>
                      <a:r>
                        <a:rPr lang="ru-RU" sz="2800" i="1" baseline="0" dirty="0" smtClean="0">
                          <a:solidFill>
                            <a:schemeClr val="accent4">
                              <a:lumMod val="50000"/>
                            </a:schemeClr>
                          </a:solidFill>
                          <a:effectLst>
                            <a:glow rad="228600">
                              <a:schemeClr val="accent5">
                                <a:satMod val="175000"/>
                                <a:alpha val="40000"/>
                              </a:schemeClr>
                            </a:glow>
                          </a:effectLst>
                        </a:rPr>
                        <a:t> </a:t>
                      </a:r>
                      <a:r>
                        <a:rPr lang="ru-RU" sz="2800" i="1" dirty="0" err="1" smtClean="0">
                          <a:solidFill>
                            <a:schemeClr val="accent4">
                              <a:lumMod val="50000"/>
                            </a:schemeClr>
                          </a:solidFill>
                          <a:effectLst>
                            <a:glow rad="228600">
                              <a:schemeClr val="accent5">
                                <a:satMod val="175000"/>
                                <a:alpha val="40000"/>
                              </a:schemeClr>
                            </a:glow>
                          </a:effectLst>
                        </a:rPr>
                        <a:t>көптеген толықтырулар  енгізілген</a:t>
                      </a:r>
                      <a:r>
                        <a:rPr lang="ru-RU" sz="2800" i="1" dirty="0">
                          <a:solidFill>
                            <a:schemeClr val="accent4">
                              <a:lumMod val="50000"/>
                            </a:schemeClr>
                          </a:solidFill>
                          <a:effectLst>
                            <a:glow rad="228600">
                              <a:schemeClr val="accent5">
                                <a:satMod val="175000"/>
                                <a:alpha val="40000"/>
                              </a:schemeClr>
                            </a:glow>
                          </a:effectLst>
                        </a:rPr>
                        <a:t>. </a:t>
                      </a:r>
                      <a:endParaRPr lang="ru-RU" sz="2800" i="1" dirty="0" smtClean="0">
                        <a:solidFill>
                          <a:schemeClr val="accent4">
                            <a:lumMod val="50000"/>
                          </a:schemeClr>
                        </a:solidFill>
                        <a:effectLst>
                          <a:glow rad="228600">
                            <a:schemeClr val="accent5">
                              <a:satMod val="175000"/>
                              <a:alpha val="40000"/>
                            </a:schemeClr>
                          </a:glow>
                        </a:effectLst>
                      </a:endParaRPr>
                    </a:p>
                    <a:p>
                      <a:pPr algn="ctr">
                        <a:lnSpc>
                          <a:spcPct val="115000"/>
                        </a:lnSpc>
                        <a:spcAft>
                          <a:spcPts val="0"/>
                        </a:spcAft>
                      </a:pPr>
                      <a:r>
                        <a:rPr lang="ru-RU" sz="2800" i="1" dirty="0" smtClean="0">
                          <a:solidFill>
                            <a:schemeClr val="accent4">
                              <a:lumMod val="50000"/>
                            </a:schemeClr>
                          </a:solidFill>
                          <a:effectLst>
                            <a:glow rad="228600">
                              <a:schemeClr val="accent5">
                                <a:satMod val="175000"/>
                                <a:alpha val="40000"/>
                              </a:schemeClr>
                            </a:glow>
                          </a:effectLst>
                        </a:rPr>
                        <a:t> </a:t>
                      </a:r>
                      <a:r>
                        <a:rPr lang="ru-RU" sz="2800" i="1" dirty="0">
                          <a:solidFill>
                            <a:schemeClr val="accent4">
                              <a:lumMod val="50000"/>
                            </a:schemeClr>
                          </a:solidFill>
                          <a:effectLst>
                            <a:glow rad="228600">
                              <a:schemeClr val="accent5">
                                <a:satMod val="175000"/>
                                <a:alpha val="40000"/>
                              </a:schemeClr>
                            </a:glow>
                          </a:effectLst>
                        </a:rPr>
                        <a:t>«Орал», «</a:t>
                      </a:r>
                      <a:r>
                        <a:rPr lang="ru-RU" sz="2800" i="1" dirty="0" err="1">
                          <a:solidFill>
                            <a:schemeClr val="accent4">
                              <a:lumMod val="50000"/>
                            </a:schemeClr>
                          </a:solidFill>
                          <a:effectLst>
                            <a:glow rad="228600">
                              <a:schemeClr val="accent5">
                                <a:satMod val="175000"/>
                                <a:alpha val="40000"/>
                              </a:schemeClr>
                            </a:glow>
                          </a:effectLst>
                        </a:rPr>
                        <a:t>Жер</a:t>
                      </a:r>
                      <a:r>
                        <a:rPr lang="ru-RU" sz="2800" i="1" dirty="0">
                          <a:solidFill>
                            <a:schemeClr val="accent4">
                              <a:lumMod val="50000"/>
                            </a:schemeClr>
                          </a:solidFill>
                          <a:effectLst>
                            <a:glow rad="228600">
                              <a:schemeClr val="accent5">
                                <a:satMod val="175000"/>
                                <a:alpha val="40000"/>
                              </a:schemeClr>
                            </a:glow>
                          </a:effectLst>
                        </a:rPr>
                        <a:t> </a:t>
                      </a:r>
                      <a:r>
                        <a:rPr lang="ru-RU" sz="2800" i="1" dirty="0" err="1">
                          <a:solidFill>
                            <a:schemeClr val="accent4">
                              <a:lumMod val="50000"/>
                            </a:schemeClr>
                          </a:solidFill>
                          <a:effectLst>
                            <a:glow rad="228600">
                              <a:schemeClr val="accent5">
                                <a:satMod val="175000"/>
                                <a:alpha val="40000"/>
                              </a:schemeClr>
                            </a:glow>
                          </a:effectLst>
                        </a:rPr>
                        <a:t>жүзін топан</a:t>
                      </a:r>
                      <a:r>
                        <a:rPr lang="ru-RU" sz="2800" i="1" dirty="0">
                          <a:solidFill>
                            <a:schemeClr val="accent4">
                              <a:lumMod val="50000"/>
                            </a:schemeClr>
                          </a:solidFill>
                          <a:effectLst>
                            <a:glow rad="228600">
                              <a:schemeClr val="accent5">
                                <a:satMod val="175000"/>
                                <a:alpha val="40000"/>
                              </a:schemeClr>
                            </a:glow>
                          </a:effectLst>
                        </a:rPr>
                        <a:t> </a:t>
                      </a:r>
                      <a:r>
                        <a:rPr lang="ru-RU" sz="2800" i="1" dirty="0" err="1">
                          <a:solidFill>
                            <a:schemeClr val="accent4">
                              <a:lumMod val="50000"/>
                            </a:schemeClr>
                          </a:solidFill>
                          <a:effectLst>
                            <a:glow rad="228600">
                              <a:schemeClr val="accent5">
                                <a:satMod val="175000"/>
                                <a:alpha val="40000"/>
                              </a:schemeClr>
                            </a:glow>
                          </a:effectLst>
                        </a:rPr>
                        <a:t>болса</a:t>
                      </a:r>
                      <a:r>
                        <a:rPr lang="ru-RU" sz="2800" i="1" dirty="0">
                          <a:solidFill>
                            <a:schemeClr val="accent4">
                              <a:lumMod val="50000"/>
                            </a:schemeClr>
                          </a:solidFill>
                          <a:effectLst>
                            <a:glow rad="228600">
                              <a:schemeClr val="accent5">
                                <a:satMod val="175000"/>
                                <a:alpha val="40000"/>
                              </a:schemeClr>
                            </a:glow>
                          </a:effectLst>
                        </a:rPr>
                        <a:t> </a:t>
                      </a:r>
                      <a:r>
                        <a:rPr lang="ru-RU" sz="2800" i="1" dirty="0" err="1" smtClean="0">
                          <a:solidFill>
                            <a:schemeClr val="accent4">
                              <a:lumMod val="50000"/>
                            </a:schemeClr>
                          </a:solidFill>
                          <a:effectLst>
                            <a:glow rad="228600">
                              <a:schemeClr val="accent5">
                                <a:satMod val="175000"/>
                                <a:alpha val="40000"/>
                              </a:schemeClr>
                            </a:glow>
                          </a:effectLst>
                        </a:rPr>
                        <a:t>екен</a:t>
                      </a:r>
                      <a:r>
                        <a:rPr lang="ru-RU" sz="2800" i="1" dirty="0" smtClean="0">
                          <a:solidFill>
                            <a:schemeClr val="accent4">
                              <a:lumMod val="50000"/>
                            </a:schemeClr>
                          </a:solidFill>
                          <a:effectLst>
                            <a:glow rad="228600">
                              <a:schemeClr val="accent5">
                                <a:satMod val="175000"/>
                                <a:alpha val="40000"/>
                              </a:schemeClr>
                            </a:glow>
                          </a:effectLst>
                        </a:rPr>
                        <a:t>»</a:t>
                      </a:r>
                      <a:r>
                        <a:rPr lang="ru-RU" sz="2800" i="1" baseline="0" dirty="0" smtClean="0">
                          <a:solidFill>
                            <a:schemeClr val="accent4">
                              <a:lumMod val="50000"/>
                            </a:schemeClr>
                          </a:solidFill>
                          <a:effectLst>
                            <a:glow rad="228600">
                              <a:schemeClr val="accent5">
                                <a:satMod val="175000"/>
                                <a:alpha val="40000"/>
                              </a:schemeClr>
                            </a:glow>
                          </a:effectLst>
                        </a:rPr>
                        <a:t> </a:t>
                      </a:r>
                      <a:r>
                        <a:rPr lang="ru-RU" sz="2800" i="1" dirty="0" err="1" smtClean="0">
                          <a:solidFill>
                            <a:schemeClr val="accent4">
                              <a:lumMod val="50000"/>
                            </a:schemeClr>
                          </a:solidFill>
                          <a:effectLst>
                            <a:glow rad="228600">
                              <a:schemeClr val="accent5">
                                <a:satMod val="175000"/>
                                <a:alpha val="40000"/>
                              </a:schemeClr>
                            </a:glow>
                          </a:effectLst>
                        </a:rPr>
                        <a:t>өлеңдері </a:t>
                      </a:r>
                      <a:r>
                        <a:rPr lang="ru-RU" sz="2800" i="1" dirty="0">
                          <a:solidFill>
                            <a:schemeClr val="accent4">
                              <a:lumMod val="50000"/>
                            </a:schemeClr>
                          </a:solidFill>
                          <a:effectLst>
                            <a:glow rad="228600">
                              <a:schemeClr val="accent5">
                                <a:satMod val="175000"/>
                                <a:alpha val="40000"/>
                              </a:schemeClr>
                            </a:glow>
                          </a:effectLst>
                        </a:rPr>
                        <a:t>осы </a:t>
                      </a:r>
                      <a:r>
                        <a:rPr lang="ru-RU" sz="2800" i="1" dirty="0" err="1">
                          <a:solidFill>
                            <a:schemeClr val="accent4">
                              <a:lumMod val="50000"/>
                            </a:schemeClr>
                          </a:solidFill>
                          <a:effectLst>
                            <a:glow rad="228600">
                              <a:schemeClr val="accent5">
                                <a:satMod val="175000"/>
                                <a:alpha val="40000"/>
                              </a:schemeClr>
                            </a:glow>
                          </a:effectLst>
                        </a:rPr>
                        <a:t>кітапта</a:t>
                      </a:r>
                      <a:r>
                        <a:rPr lang="ru-RU" sz="2800" i="1" dirty="0">
                          <a:solidFill>
                            <a:schemeClr val="accent4">
                              <a:lumMod val="50000"/>
                            </a:schemeClr>
                          </a:solidFill>
                          <a:effectLst>
                            <a:glow rad="228600">
                              <a:schemeClr val="accent5">
                                <a:satMod val="175000"/>
                                <a:alpha val="40000"/>
                              </a:schemeClr>
                            </a:glow>
                          </a:effectLst>
                        </a:rPr>
                        <a:t> </a:t>
                      </a:r>
                      <a:r>
                        <a:rPr lang="ru-RU" sz="2800" i="1" dirty="0" err="1">
                          <a:solidFill>
                            <a:schemeClr val="accent4">
                              <a:lumMod val="50000"/>
                            </a:schemeClr>
                          </a:solidFill>
                          <a:effectLst>
                            <a:glow rad="228600">
                              <a:schemeClr val="accent5">
                                <a:satMod val="175000"/>
                                <a:alpha val="40000"/>
                              </a:schemeClr>
                            </a:glow>
                          </a:effectLst>
                        </a:rPr>
                        <a:t>тұңғыш рет</a:t>
                      </a:r>
                      <a:r>
                        <a:rPr lang="ru-RU" sz="2800" i="1" dirty="0">
                          <a:solidFill>
                            <a:schemeClr val="accent4">
                              <a:lumMod val="50000"/>
                            </a:schemeClr>
                          </a:solidFill>
                          <a:effectLst>
                            <a:glow rad="228600">
                              <a:schemeClr val="accent5">
                                <a:satMod val="175000"/>
                                <a:alpha val="40000"/>
                              </a:schemeClr>
                            </a:glow>
                          </a:effectLst>
                        </a:rPr>
                        <a:t> </a:t>
                      </a:r>
                      <a:r>
                        <a:rPr lang="ru-RU" sz="2800" i="1" dirty="0" err="1">
                          <a:solidFill>
                            <a:schemeClr val="accent4">
                              <a:lumMod val="50000"/>
                            </a:schemeClr>
                          </a:solidFill>
                          <a:effectLst>
                            <a:glow rad="228600">
                              <a:schemeClr val="accent5">
                                <a:satMod val="175000"/>
                                <a:alpha val="40000"/>
                              </a:schemeClr>
                            </a:glow>
                          </a:effectLst>
                        </a:rPr>
                        <a:t>жарияланып</a:t>
                      </a:r>
                      <a:r>
                        <a:rPr lang="ru-RU" sz="2800" i="1" dirty="0">
                          <a:solidFill>
                            <a:schemeClr val="accent4">
                              <a:lumMod val="50000"/>
                            </a:schemeClr>
                          </a:solidFill>
                          <a:effectLst>
                            <a:glow rad="228600">
                              <a:schemeClr val="accent5">
                                <a:satMod val="175000"/>
                                <a:alpha val="40000"/>
                              </a:schemeClr>
                            </a:glow>
                          </a:effectLst>
                        </a:rPr>
                        <a:t> </a:t>
                      </a:r>
                      <a:r>
                        <a:rPr lang="ru-RU" sz="2800" i="1" dirty="0" err="1" smtClean="0">
                          <a:solidFill>
                            <a:schemeClr val="accent4">
                              <a:lumMod val="50000"/>
                            </a:schemeClr>
                          </a:solidFill>
                          <a:effectLst>
                            <a:glow rad="228600">
                              <a:schemeClr val="accent5">
                                <a:satMod val="175000"/>
                                <a:alpha val="40000"/>
                              </a:schemeClr>
                            </a:glow>
                          </a:effectLst>
                        </a:rPr>
                        <a:t>отыр</a:t>
                      </a:r>
                      <a:r>
                        <a:rPr lang="ru-RU" sz="2800" i="1" dirty="0" smtClean="0">
                          <a:solidFill>
                            <a:schemeClr val="accent4">
                              <a:lumMod val="50000"/>
                            </a:schemeClr>
                          </a:solidFill>
                          <a:effectLst>
                            <a:glow rad="228600">
                              <a:schemeClr val="accent5">
                                <a:satMod val="175000"/>
                                <a:alpha val="40000"/>
                              </a:schemeClr>
                            </a:glow>
                          </a:effectLst>
                        </a:rPr>
                        <a:t>.</a:t>
                      </a:r>
                      <a:endParaRPr lang="ru-RU" sz="2800" i="1" dirty="0">
                        <a:solidFill>
                          <a:schemeClr val="accent4">
                            <a:lumMod val="50000"/>
                          </a:schemeClr>
                        </a:solidFill>
                        <a:effectLst>
                          <a:glow rad="228600">
                            <a:schemeClr val="accent5">
                              <a:satMod val="175000"/>
                              <a:alpha val="40000"/>
                            </a:schemeClr>
                          </a:glow>
                        </a:effectLst>
                        <a:latin typeface="Calibri"/>
                        <a:ea typeface="Times New Roman"/>
                        <a:cs typeface="Times New Roman"/>
                      </a:endParaRPr>
                    </a:p>
                  </a:txBody>
                  <a:tcPr marL="0" marR="0" marT="0" marB="0" anchor="ct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zkolib.kz/onebook/content/images/8.jpg"/>
          <p:cNvPicPr/>
          <p:nvPr/>
        </p:nvPicPr>
        <p:blipFill>
          <a:blip r:embed="rId2"/>
          <a:srcRect/>
          <a:stretch>
            <a:fillRect/>
          </a:stretch>
        </p:blipFill>
        <p:spPr bwMode="auto">
          <a:xfrm>
            <a:off x="142844" y="428604"/>
            <a:ext cx="3786214" cy="5643602"/>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4143372" y="142852"/>
          <a:ext cx="4841744" cy="6572296"/>
        </p:xfrm>
        <a:graphic>
          <a:graphicData uri="http://schemas.openxmlformats.org/drawingml/2006/table">
            <a:tbl>
              <a:tblPr/>
              <a:tblGrid>
                <a:gridCol w="4841744"/>
              </a:tblGrid>
              <a:tr h="6572296">
                <a:tc>
                  <a:txBody>
                    <a:bodyPr/>
                    <a:lstStyle/>
                    <a:p>
                      <a:pPr algn="ctr">
                        <a:lnSpc>
                          <a:spcPct val="115000"/>
                        </a:lnSpc>
                      </a:pPr>
                      <a:r>
                        <a:rPr lang="ru-RU" sz="1800" b="1" i="1" dirty="0" err="1">
                          <a:solidFill>
                            <a:srgbClr val="0000CC"/>
                          </a:solidFill>
                          <a:latin typeface="Calibri"/>
                          <a:ea typeface="Times New Roman"/>
                          <a:cs typeface="Times New Roman"/>
                        </a:rPr>
                        <a:t>Ұлттық </a:t>
                      </a:r>
                      <a:r>
                        <a:rPr lang="ru-RU" sz="1800" b="1" i="1" dirty="0">
                          <a:solidFill>
                            <a:srgbClr val="0000CC"/>
                          </a:solidFill>
                          <a:latin typeface="Calibri"/>
                          <a:ea typeface="Times New Roman"/>
                          <a:cs typeface="Times New Roman"/>
                        </a:rPr>
                        <a:t>поэзия </a:t>
                      </a:r>
                      <a:r>
                        <a:rPr lang="ru-RU" sz="1800" b="1" i="1" dirty="0" err="1">
                          <a:solidFill>
                            <a:srgbClr val="0000CC"/>
                          </a:solidFill>
                          <a:latin typeface="Calibri"/>
                          <a:ea typeface="Times New Roman"/>
                          <a:cs typeface="Times New Roman"/>
                        </a:rPr>
                        <a:t>падишасы</a:t>
                      </a:r>
                      <a:r>
                        <a:rPr lang="ru-RU" sz="1800" b="1" i="1" dirty="0">
                          <a:solidFill>
                            <a:srgbClr val="0000CC"/>
                          </a:solidFill>
                          <a:latin typeface="Calibri"/>
                          <a:ea typeface="Times New Roman"/>
                          <a:cs typeface="Times New Roman"/>
                        </a:rPr>
                        <a:t>. : </a:t>
                      </a:r>
                      <a:r>
                        <a:rPr lang="ru-RU" sz="1800" b="1" i="1" dirty="0" err="1">
                          <a:solidFill>
                            <a:srgbClr val="0000CC"/>
                          </a:solidFill>
                          <a:latin typeface="Calibri"/>
                          <a:ea typeface="Times New Roman"/>
                          <a:cs typeface="Times New Roman"/>
                        </a:rPr>
                        <a:t>Ұлы ақын Мағжан Жұмабаевтың өмірі </a:t>
                      </a:r>
                      <a:r>
                        <a:rPr lang="ru-RU" sz="1800" b="1" i="1" dirty="0">
                          <a:solidFill>
                            <a:srgbClr val="0000CC"/>
                          </a:solidFill>
                          <a:latin typeface="Calibri"/>
                          <a:ea typeface="Times New Roman"/>
                          <a:cs typeface="Times New Roman"/>
                        </a:rPr>
                        <a:t>мен </a:t>
                      </a:r>
                      <a:r>
                        <a:rPr lang="ru-RU" sz="1800" b="1" i="1" dirty="0" err="1">
                          <a:solidFill>
                            <a:srgbClr val="0000CC"/>
                          </a:solidFill>
                          <a:latin typeface="Calibri"/>
                          <a:ea typeface="Times New Roman"/>
                          <a:cs typeface="Times New Roman"/>
                        </a:rPr>
                        <a:t>шығармагерлігі туралы</a:t>
                      </a:r>
                      <a:r>
                        <a:rPr lang="ru-RU" sz="1800" b="1" i="1" dirty="0">
                          <a:solidFill>
                            <a:srgbClr val="0000CC"/>
                          </a:solidFill>
                          <a:latin typeface="Calibri"/>
                          <a:ea typeface="Times New Roman"/>
                          <a:cs typeface="Times New Roman"/>
                        </a:rPr>
                        <a:t>/ </a:t>
                      </a:r>
                      <a:r>
                        <a:rPr lang="ru-RU" sz="1800" b="1" i="1" dirty="0" err="1">
                          <a:solidFill>
                            <a:srgbClr val="0000CC"/>
                          </a:solidFill>
                          <a:latin typeface="Calibri"/>
                          <a:ea typeface="Times New Roman"/>
                          <a:cs typeface="Times New Roman"/>
                        </a:rPr>
                        <a:t>Құраст</a:t>
                      </a:r>
                      <a:r>
                        <a:rPr lang="ru-RU" sz="1800" b="1" i="1" dirty="0">
                          <a:solidFill>
                            <a:srgbClr val="0000CC"/>
                          </a:solidFill>
                          <a:latin typeface="Calibri"/>
                          <a:ea typeface="Times New Roman"/>
                          <a:cs typeface="Times New Roman"/>
                        </a:rPr>
                        <a:t>: </a:t>
                      </a:r>
                      <a:r>
                        <a:rPr lang="ru-RU" sz="1800" b="1" i="1" dirty="0" err="1">
                          <a:solidFill>
                            <a:srgbClr val="0000CC"/>
                          </a:solidFill>
                          <a:latin typeface="Calibri"/>
                          <a:ea typeface="Times New Roman"/>
                          <a:cs typeface="Times New Roman"/>
                        </a:rPr>
                        <a:t>Ф.Қ.Бектурбекова.-Алматы</a:t>
                      </a:r>
                      <a:r>
                        <a:rPr lang="ru-RU" sz="1800" b="1" i="1" dirty="0">
                          <a:solidFill>
                            <a:srgbClr val="0000CC"/>
                          </a:solidFill>
                          <a:latin typeface="Calibri"/>
                          <a:ea typeface="Times New Roman"/>
                          <a:cs typeface="Times New Roman"/>
                        </a:rPr>
                        <a:t>; </a:t>
                      </a:r>
                      <a:r>
                        <a:rPr lang="ru-RU" sz="1800" b="1" i="1" dirty="0" err="1">
                          <a:solidFill>
                            <a:srgbClr val="0000CC"/>
                          </a:solidFill>
                          <a:latin typeface="Calibri"/>
                          <a:ea typeface="Times New Roman"/>
                          <a:cs typeface="Times New Roman"/>
                        </a:rPr>
                        <a:t>Орталық ғылыми </a:t>
                      </a:r>
                      <a:r>
                        <a:rPr lang="ru-RU" sz="1800" b="1" i="1" dirty="0">
                          <a:solidFill>
                            <a:srgbClr val="0000CC"/>
                          </a:solidFill>
                          <a:latin typeface="Calibri"/>
                          <a:ea typeface="Times New Roman"/>
                          <a:cs typeface="Times New Roman"/>
                        </a:rPr>
                        <a:t>кітапхана,2001.-314бет, -  </a:t>
                      </a:r>
                      <a:r>
                        <a:rPr lang="ru-RU" sz="1800" b="1" i="1" dirty="0" err="1">
                          <a:solidFill>
                            <a:srgbClr val="0000CC"/>
                          </a:solidFill>
                          <a:latin typeface="Calibri"/>
                          <a:ea typeface="Times New Roman"/>
                          <a:cs typeface="Times New Roman"/>
                        </a:rPr>
                        <a:t>«Ұлы тұлғалар» ғылымибиблиографиялық </a:t>
                      </a:r>
                      <a:r>
                        <a:rPr lang="ru-RU" sz="1800" b="1" i="1" dirty="0" smtClean="0">
                          <a:solidFill>
                            <a:srgbClr val="0000CC"/>
                          </a:solidFill>
                          <a:latin typeface="Calibri"/>
                          <a:ea typeface="Times New Roman"/>
                          <a:cs typeface="Times New Roman"/>
                        </a:rPr>
                        <a:t>серия</a:t>
                      </a:r>
                      <a:r>
                        <a:rPr lang="ru-RU" sz="1800" i="1" dirty="0">
                          <a:solidFill>
                            <a:srgbClr val="0000CC"/>
                          </a:solidFill>
                          <a:latin typeface="Calibri"/>
                          <a:ea typeface="Times New Roman"/>
                          <a:cs typeface="Times New Roman"/>
                        </a:rPr>
                        <a:t>                                                                                  </a:t>
                      </a:r>
                      <a:br>
                        <a:rPr lang="ru-RU" sz="1800" i="1" dirty="0">
                          <a:solidFill>
                            <a:srgbClr val="0000CC"/>
                          </a:solidFill>
                          <a:latin typeface="Calibri"/>
                          <a:ea typeface="Times New Roman"/>
                          <a:cs typeface="Times New Roman"/>
                        </a:rPr>
                      </a:b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Ұсынылып отырған ғылыми-библиографиялық</a:t>
                      </a:r>
                      <a:r>
                        <a:rPr lang="ru-RU" sz="1800" i="1" dirty="0">
                          <a:solidFill>
                            <a:srgbClr val="0000CC"/>
                          </a:solidFill>
                          <a:latin typeface="Calibri"/>
                          <a:ea typeface="Times New Roman"/>
                          <a:cs typeface="Times New Roman"/>
                        </a:rPr>
                        <a:t/>
                      </a:r>
                      <a:br>
                        <a:rPr lang="ru-RU" sz="1800" i="1" dirty="0">
                          <a:solidFill>
                            <a:srgbClr val="0000CC"/>
                          </a:solidFill>
                          <a:latin typeface="Calibri"/>
                          <a:ea typeface="Times New Roman"/>
                          <a:cs typeface="Times New Roman"/>
                        </a:rPr>
                      </a:b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жинақта Мағжан Жұмабаевтың өмірі </a:t>
                      </a:r>
                      <a:r>
                        <a:rPr lang="ru-RU" sz="1800" i="1" dirty="0">
                          <a:solidFill>
                            <a:srgbClr val="0000CC"/>
                          </a:solidFill>
                          <a:latin typeface="Calibri"/>
                          <a:ea typeface="Times New Roman"/>
                          <a:cs typeface="Times New Roman"/>
                        </a:rPr>
                        <a:t>мен </a:t>
                      </a:r>
                      <a:r>
                        <a:rPr lang="ru-RU" sz="1800" i="1" dirty="0" err="1" smtClean="0">
                          <a:solidFill>
                            <a:srgbClr val="0000CC"/>
                          </a:solidFill>
                          <a:latin typeface="Calibri"/>
                          <a:ea typeface="Times New Roman"/>
                          <a:cs typeface="Times New Roman"/>
                        </a:rPr>
                        <a:t>шығармашылығы </a:t>
                      </a:r>
                      <a:r>
                        <a:rPr lang="ru-RU" sz="1800" i="1" dirty="0" err="1">
                          <a:solidFill>
                            <a:srgbClr val="0000CC"/>
                          </a:solidFill>
                          <a:latin typeface="Calibri"/>
                          <a:ea typeface="Times New Roman"/>
                          <a:cs typeface="Times New Roman"/>
                        </a:rPr>
                        <a:t>туралы</a:t>
                      </a: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мағлұмат</a:t>
                      </a: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өмірі мен</a:t>
                      </a: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қызметінің </a:t>
                      </a:r>
                      <a:r>
                        <a:rPr lang="ru-RU" sz="1800" i="1" dirty="0" err="1" smtClean="0">
                          <a:solidFill>
                            <a:srgbClr val="0000CC"/>
                          </a:solidFill>
                          <a:latin typeface="Calibri"/>
                          <a:ea typeface="Times New Roman"/>
                          <a:cs typeface="Times New Roman"/>
                        </a:rPr>
                        <a:t>негізгі</a:t>
                      </a:r>
                      <a:r>
                        <a:rPr lang="ru-RU" sz="1800" i="1" dirty="0" smtClean="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кезеңдері берілді</a:t>
                      </a: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Мағжан Жұмабаевтың </a:t>
                      </a:r>
                      <a:r>
                        <a:rPr lang="ru-RU" sz="1800" i="1" dirty="0" err="1" smtClean="0">
                          <a:solidFill>
                            <a:srgbClr val="0000CC"/>
                          </a:solidFill>
                          <a:latin typeface="Calibri"/>
                          <a:ea typeface="Times New Roman"/>
                          <a:cs typeface="Times New Roman"/>
                        </a:rPr>
                        <a:t>өзі</a:t>
                      </a:r>
                      <a:r>
                        <a:rPr lang="ru-RU" sz="1800" i="1" baseline="0" dirty="0" err="1" smtClean="0">
                          <a:solidFill>
                            <a:srgbClr val="0000CC"/>
                          </a:solidFill>
                          <a:latin typeface="Calibri"/>
                          <a:ea typeface="Times New Roman"/>
                          <a:cs typeface="Times New Roman"/>
                        </a:rPr>
                        <a:t>  </a:t>
                      </a:r>
                      <a:r>
                        <a:rPr lang="ru-RU" sz="1800" i="1" dirty="0" err="1" smtClean="0">
                          <a:solidFill>
                            <a:srgbClr val="0000CC"/>
                          </a:solidFill>
                          <a:latin typeface="Calibri"/>
                          <a:ea typeface="Times New Roman"/>
                          <a:cs typeface="Times New Roman"/>
                        </a:rPr>
                        <a:t>шыққан </a:t>
                      </a:r>
                      <a:r>
                        <a:rPr lang="ru-RU" sz="1800" i="1" dirty="0" err="1">
                          <a:solidFill>
                            <a:srgbClr val="0000CC"/>
                          </a:solidFill>
                          <a:latin typeface="Calibri"/>
                          <a:ea typeface="Times New Roman"/>
                          <a:cs typeface="Times New Roman"/>
                        </a:rPr>
                        <a:t>бірқатар еңбектері, ақынның </a:t>
                      </a:r>
                      <a:r>
                        <a:rPr lang="ru-RU" sz="1800" i="1" dirty="0" err="1" smtClean="0">
                          <a:solidFill>
                            <a:srgbClr val="0000CC"/>
                          </a:solidFill>
                          <a:latin typeface="Calibri"/>
                          <a:ea typeface="Times New Roman"/>
                          <a:cs typeface="Times New Roman"/>
                        </a:rPr>
                        <a:t>ақындығы туралы</a:t>
                      </a:r>
                      <a:r>
                        <a:rPr lang="ru-RU" sz="1800" i="1" dirty="0" smtClean="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зерттеулер</a:t>
                      </a:r>
                      <a:r>
                        <a:rPr lang="ru-RU" sz="1800" i="1" dirty="0">
                          <a:solidFill>
                            <a:srgbClr val="0000CC"/>
                          </a:solidFill>
                          <a:latin typeface="Calibri"/>
                          <a:ea typeface="Times New Roman"/>
                          <a:cs typeface="Times New Roman"/>
                        </a:rPr>
                        <a:t> </a:t>
                      </a:r>
                      <a:r>
                        <a:rPr lang="ru-RU" sz="1800" i="1" dirty="0" err="1" smtClean="0">
                          <a:solidFill>
                            <a:srgbClr val="0000CC"/>
                          </a:solidFill>
                          <a:latin typeface="Calibri"/>
                          <a:ea typeface="Times New Roman"/>
                          <a:cs typeface="Times New Roman"/>
                        </a:rPr>
                        <a:t>ұсынылды.Ғылыми-биографиялық </a:t>
                      </a:r>
                      <a:r>
                        <a:rPr lang="ru-RU" sz="1800" i="1" dirty="0" err="1">
                          <a:solidFill>
                            <a:srgbClr val="0000CC"/>
                          </a:solidFill>
                          <a:latin typeface="Calibri"/>
                          <a:ea typeface="Times New Roman"/>
                          <a:cs typeface="Times New Roman"/>
                        </a:rPr>
                        <a:t>серияның «Көмекші </a:t>
                      </a:r>
                      <a:r>
                        <a:rPr lang="ru-RU" sz="1800" i="1" dirty="0" err="1" smtClean="0">
                          <a:solidFill>
                            <a:srgbClr val="0000CC"/>
                          </a:solidFill>
                          <a:latin typeface="Calibri"/>
                          <a:ea typeface="Times New Roman"/>
                          <a:cs typeface="Times New Roman"/>
                        </a:rPr>
                        <a:t>көрсеткіштер</a:t>
                      </a:r>
                      <a:r>
                        <a:rPr lang="ru-RU" sz="1800" i="1" dirty="0" err="1">
                          <a:solidFill>
                            <a:srgbClr val="0000CC"/>
                          </a:solidFill>
                          <a:latin typeface="Calibri"/>
                          <a:ea typeface="Times New Roman"/>
                          <a:cs typeface="Times New Roman"/>
                        </a:rPr>
                        <a:t>» бөлімінде Мағжан Жұмабаевтың </a:t>
                      </a:r>
                      <a:r>
                        <a:rPr lang="ru-RU" sz="1800" i="1" dirty="0" err="1" smtClean="0">
                          <a:solidFill>
                            <a:srgbClr val="0000CC"/>
                          </a:solidFill>
                          <a:latin typeface="Calibri"/>
                          <a:ea typeface="Times New Roman"/>
                          <a:cs typeface="Times New Roman"/>
                        </a:rPr>
                        <a:t>өмірімен </a:t>
                      </a:r>
                      <a:r>
                        <a:rPr lang="ru-RU" sz="1800" i="1" dirty="0" err="1">
                          <a:solidFill>
                            <a:srgbClr val="0000CC"/>
                          </a:solidFill>
                          <a:latin typeface="Calibri"/>
                          <a:ea typeface="Times New Roman"/>
                          <a:cs typeface="Times New Roman"/>
                        </a:rPr>
                        <a:t>шығармашылық еңбегін сипаттайтын</a:t>
                      </a:r>
                      <a:r>
                        <a:rPr lang="ru-RU" sz="1800" i="1" dirty="0">
                          <a:solidFill>
                            <a:srgbClr val="0000CC"/>
                          </a:solidFill>
                          <a:latin typeface="Calibri"/>
                          <a:ea typeface="Times New Roman"/>
                          <a:cs typeface="Times New Roman"/>
                        </a:rPr>
                        <a:t> </a:t>
                      </a:r>
                      <a:r>
                        <a:rPr lang="ru-RU" sz="1800" i="1" dirty="0" err="1" smtClean="0">
                          <a:solidFill>
                            <a:srgbClr val="0000CC"/>
                          </a:solidFill>
                          <a:latin typeface="Calibri"/>
                          <a:ea typeface="Times New Roman"/>
                          <a:cs typeface="Times New Roman"/>
                        </a:rPr>
                        <a:t>мәліметтер</a:t>
                      </a:r>
                      <a:r>
                        <a:rPr lang="ru-RU" sz="1800" i="1" dirty="0" err="1">
                          <a:solidFill>
                            <a:srgbClr val="0000CC"/>
                          </a:solidFill>
                          <a:latin typeface="Calibri"/>
                          <a:ea typeface="Times New Roman"/>
                          <a:cs typeface="Times New Roman"/>
                        </a:rPr>
                        <a:t>  әліпби тәртібімен орналасқан, әуелі қазақ </a:t>
                      </a:r>
                      <a:r>
                        <a:rPr lang="ru-RU" sz="1800" i="1" dirty="0" err="1" smtClean="0">
                          <a:solidFill>
                            <a:srgbClr val="0000CC"/>
                          </a:solidFill>
                          <a:latin typeface="Calibri"/>
                          <a:ea typeface="Times New Roman"/>
                          <a:cs typeface="Times New Roman"/>
                        </a:rPr>
                        <a:t>тілінде</a:t>
                      </a: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содан</a:t>
                      </a: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соң орыс</a:t>
                      </a: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тілінде</a:t>
                      </a: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берілген</a:t>
                      </a: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оның </a:t>
                      </a:r>
                      <a:r>
                        <a:rPr lang="ru-RU" sz="1800" i="1" dirty="0" err="1" smtClean="0">
                          <a:solidFill>
                            <a:srgbClr val="0000CC"/>
                          </a:solidFill>
                          <a:latin typeface="Calibri"/>
                          <a:ea typeface="Times New Roman"/>
                          <a:cs typeface="Times New Roman"/>
                        </a:rPr>
                        <a:t>өз </a:t>
                      </a:r>
                      <a:r>
                        <a:rPr lang="ru-RU" sz="1800" i="1" dirty="0" err="1">
                          <a:solidFill>
                            <a:srgbClr val="0000CC"/>
                          </a:solidFill>
                          <a:latin typeface="Calibri"/>
                          <a:ea typeface="Times New Roman"/>
                          <a:cs typeface="Times New Roman"/>
                        </a:rPr>
                        <a:t>еңбектері хронологиялық ретпен</a:t>
                      </a: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әр жылдың </a:t>
                      </a:r>
                      <a:r>
                        <a:rPr lang="ru-RU" sz="1800" i="1" dirty="0" err="1" smtClean="0">
                          <a:solidFill>
                            <a:srgbClr val="0000CC"/>
                          </a:solidFill>
                          <a:latin typeface="Calibri"/>
                          <a:ea typeface="Times New Roman"/>
                          <a:cs typeface="Times New Roman"/>
                        </a:rPr>
                        <a:t>ішінде</a:t>
                      </a:r>
                      <a:r>
                        <a:rPr lang="ru-RU" sz="1800" i="1" dirty="0" smtClean="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әліпби бойынша</a:t>
                      </a:r>
                      <a:r>
                        <a:rPr lang="ru-RU" sz="1800" i="1" dirty="0">
                          <a:solidFill>
                            <a:srgbClr val="0000CC"/>
                          </a:solidFill>
                          <a:latin typeface="Calibri"/>
                          <a:ea typeface="Times New Roman"/>
                          <a:cs typeface="Times New Roman"/>
                        </a:rPr>
                        <a:t> </a:t>
                      </a:r>
                      <a:r>
                        <a:rPr lang="ru-RU" sz="1800" i="1" dirty="0" err="1">
                          <a:solidFill>
                            <a:srgbClr val="0000CC"/>
                          </a:solidFill>
                          <a:latin typeface="Calibri"/>
                          <a:ea typeface="Times New Roman"/>
                          <a:cs typeface="Times New Roman"/>
                        </a:rPr>
                        <a:t>орналасқан.</a:t>
                      </a:r>
                      <a:endParaRPr lang="ru-RU" sz="1800" i="1" dirty="0">
                        <a:solidFill>
                          <a:srgbClr val="0000CC"/>
                        </a:solidFill>
                        <a:latin typeface="Calibri"/>
                        <a:ea typeface="Times New Roman"/>
                        <a:cs typeface="Times New Roman"/>
                      </a:endParaRPr>
                    </a:p>
                  </a:txBody>
                  <a:tcPr marL="0" marR="0" marT="0" marB="0" anchor="ctr">
                    <a:lnL>
                      <a:noFill/>
                    </a:lnL>
                    <a:lnR>
                      <a:noFill/>
                    </a:lnR>
                    <a:lnT>
                      <a:noFill/>
                    </a:lnT>
                    <a:lnB>
                      <a:noFill/>
                    </a:lnB>
                    <a:solidFill>
                      <a:srgbClr val="CCFFCC"/>
                    </a:solidFill>
                  </a:tcPr>
                </a:tc>
              </a:tr>
            </a:tbl>
          </a:graphicData>
        </a:graphic>
      </p:graphicFrame>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zkolib.kz/onebook/content/images/10.jpg"/>
          <p:cNvPicPr/>
          <p:nvPr/>
        </p:nvPicPr>
        <p:blipFill>
          <a:blip r:embed="rId2"/>
          <a:srcRect/>
          <a:stretch>
            <a:fillRect/>
          </a:stretch>
        </p:blipFill>
        <p:spPr bwMode="auto">
          <a:xfrm>
            <a:off x="142844" y="785794"/>
            <a:ext cx="3429024" cy="500066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3714744" y="214290"/>
          <a:ext cx="5270372" cy="6500858"/>
        </p:xfrm>
        <a:graphic>
          <a:graphicData uri="http://schemas.openxmlformats.org/drawingml/2006/table">
            <a:tbl>
              <a:tblPr/>
              <a:tblGrid>
                <a:gridCol w="5270372"/>
              </a:tblGrid>
              <a:tr h="6500858">
                <a:tc>
                  <a:txBody>
                    <a:bodyPr/>
                    <a:lstStyle/>
                    <a:p>
                      <a:pPr algn="ctr">
                        <a:lnSpc>
                          <a:spcPct val="115000"/>
                        </a:lnSpc>
                      </a:pPr>
                      <a:r>
                        <a:rPr lang="ru-RU" sz="1800" b="1" i="1" dirty="0" err="1">
                          <a:solidFill>
                            <a:srgbClr val="0000CC"/>
                          </a:solidFill>
                          <a:latin typeface="Calibri"/>
                          <a:ea typeface="Times New Roman"/>
                          <a:cs typeface="Times New Roman"/>
                        </a:rPr>
                        <a:t>Нұрғали Рымғали</a:t>
                      </a:r>
                      <a:r>
                        <a:rPr lang="ru-RU" sz="1800" i="1" dirty="0">
                          <a:solidFill>
                            <a:srgbClr val="0000CC"/>
                          </a:solidFill>
                          <a:latin typeface="Calibri"/>
                          <a:ea typeface="Times New Roman"/>
                          <a:cs typeface="Times New Roman"/>
                        </a:rPr>
                        <a:t/>
                      </a:r>
                      <a:br>
                        <a:rPr lang="ru-RU" sz="1800" i="1" dirty="0">
                          <a:solidFill>
                            <a:srgbClr val="0000CC"/>
                          </a:solidFill>
                          <a:latin typeface="Calibri"/>
                          <a:ea typeface="Times New Roman"/>
                          <a:cs typeface="Times New Roman"/>
                        </a:rPr>
                      </a:br>
                      <a:r>
                        <a:rPr lang="ru-RU" sz="1800" b="1" i="1" dirty="0" err="1">
                          <a:solidFill>
                            <a:srgbClr val="0000CC"/>
                          </a:solidFill>
                          <a:latin typeface="Calibri"/>
                          <a:ea typeface="Times New Roman"/>
                          <a:cs typeface="Times New Roman"/>
                        </a:rPr>
                        <a:t>Қазақ әдебиетінің </a:t>
                      </a:r>
                      <a:r>
                        <a:rPr lang="ru-RU" sz="1800" b="1" i="1" dirty="0">
                          <a:solidFill>
                            <a:srgbClr val="0000CC"/>
                          </a:solidFill>
                          <a:latin typeface="Calibri"/>
                          <a:ea typeface="Times New Roman"/>
                          <a:cs typeface="Times New Roman"/>
                        </a:rPr>
                        <a:t>алтын </a:t>
                      </a:r>
                      <a:r>
                        <a:rPr lang="ru-RU" sz="1800" b="1" i="1" dirty="0" err="1">
                          <a:solidFill>
                            <a:srgbClr val="0000CC"/>
                          </a:solidFill>
                          <a:latin typeface="Calibri"/>
                          <a:ea typeface="Times New Roman"/>
                          <a:cs typeface="Times New Roman"/>
                        </a:rPr>
                        <a:t>ғасыры</a:t>
                      </a:r>
                      <a:r>
                        <a:rPr lang="ru-RU" sz="1800" b="1" i="1" dirty="0">
                          <a:solidFill>
                            <a:srgbClr val="0000CC"/>
                          </a:solidFill>
                          <a:latin typeface="Calibri"/>
                          <a:ea typeface="Times New Roman"/>
                          <a:cs typeface="Times New Roman"/>
                        </a:rPr>
                        <a:t>. </a:t>
                      </a:r>
                      <a:endParaRPr lang="ru-RU" sz="1800" b="1" i="1" dirty="0" smtClean="0">
                        <a:solidFill>
                          <a:srgbClr val="0000CC"/>
                        </a:solidFill>
                        <a:latin typeface="Calibri"/>
                        <a:ea typeface="Times New Roman"/>
                        <a:cs typeface="Times New Roman"/>
                      </a:endParaRPr>
                    </a:p>
                    <a:p>
                      <a:pPr algn="ctr">
                        <a:lnSpc>
                          <a:spcPct val="115000"/>
                        </a:lnSpc>
                      </a:pPr>
                      <a:r>
                        <a:rPr lang="ru-RU" sz="1800" i="1" dirty="0" err="1" smtClean="0">
                          <a:solidFill>
                            <a:srgbClr val="0000CC"/>
                          </a:solidFill>
                          <a:latin typeface="Calibri"/>
                          <a:ea typeface="Times New Roman"/>
                          <a:cs typeface="Times New Roman"/>
                        </a:rPr>
                        <a:t>Зерттеу</a:t>
                      </a:r>
                      <a:r>
                        <a:rPr lang="ru-RU" sz="1800" i="1" dirty="0">
                          <a:solidFill>
                            <a:srgbClr val="0000CC"/>
                          </a:solidFill>
                          <a:latin typeface="Calibri"/>
                          <a:ea typeface="Times New Roman"/>
                          <a:cs typeface="Times New Roman"/>
                        </a:rPr>
                        <a:t>, - Астана, </a:t>
                      </a:r>
                      <a:r>
                        <a:rPr lang="ru-RU" sz="1800" i="1" dirty="0" err="1">
                          <a:solidFill>
                            <a:srgbClr val="0000CC"/>
                          </a:solidFill>
                          <a:latin typeface="Calibri"/>
                          <a:ea typeface="Times New Roman"/>
                          <a:cs typeface="Times New Roman"/>
                        </a:rPr>
                        <a:t>Құлтегін,2002.-</a:t>
                      </a:r>
                      <a:r>
                        <a:rPr lang="ru-RU" sz="1800" i="1" dirty="0" err="1" smtClean="0">
                          <a:solidFill>
                            <a:srgbClr val="0000CC"/>
                          </a:solidFill>
                          <a:latin typeface="Calibri"/>
                          <a:ea typeface="Times New Roman"/>
                          <a:cs typeface="Times New Roman"/>
                        </a:rPr>
                        <a:t>528бет</a:t>
                      </a:r>
                      <a:r>
                        <a:rPr lang="ru-RU" sz="1800" i="1" dirty="0">
                          <a:solidFill>
                            <a:srgbClr val="0000CC"/>
                          </a:solidFill>
                          <a:latin typeface="Calibri"/>
                          <a:ea typeface="Calibri"/>
                          <a:cs typeface="Times New Roman"/>
                        </a:rPr>
                        <a:t/>
                      </a:r>
                      <a:br>
                        <a:rPr lang="ru-RU" sz="1800" i="1" dirty="0">
                          <a:solidFill>
                            <a:srgbClr val="0000CC"/>
                          </a:solidFill>
                          <a:latin typeface="Calibri"/>
                          <a:ea typeface="Calibri"/>
                          <a:cs typeface="Times New Roman"/>
                        </a:rPr>
                      </a:br>
                      <a:r>
                        <a:rPr lang="ru-RU" sz="1800" i="1" dirty="0">
                          <a:solidFill>
                            <a:srgbClr val="0000CC"/>
                          </a:solidFill>
                          <a:latin typeface="Arial"/>
                          <a:ea typeface="Calibri"/>
                          <a:cs typeface="Times New Roman"/>
                        </a:rPr>
                        <a:t>Қ</a:t>
                      </a:r>
                      <a:r>
                        <a:rPr lang="ru-RU" sz="1800" i="1" dirty="0">
                          <a:solidFill>
                            <a:srgbClr val="0000CC"/>
                          </a:solidFill>
                          <a:latin typeface="Calibri"/>
                          <a:ea typeface="Calibri"/>
                          <a:cs typeface="Calibri"/>
                        </a:rPr>
                        <a:t>Р</a:t>
                      </a:r>
                      <a:r>
                        <a:rPr lang="ru-RU" sz="1800" i="1" dirty="0">
                          <a:solidFill>
                            <a:srgbClr val="0000CC"/>
                          </a:solidFill>
                          <a:latin typeface="Arial"/>
                          <a:ea typeface="Calibri"/>
                          <a:cs typeface="Times New Roman"/>
                        </a:rPr>
                        <a:t>ҰҒ</a:t>
                      </a:r>
                      <a:r>
                        <a:rPr lang="ru-RU" sz="1800" i="1" dirty="0">
                          <a:solidFill>
                            <a:srgbClr val="0000CC"/>
                          </a:solidFill>
                          <a:latin typeface="Calibri"/>
                          <a:ea typeface="Calibri"/>
                          <a:cs typeface="Calibri"/>
                        </a:rPr>
                        <a:t>А корреспондент </a:t>
                      </a:r>
                      <a:r>
                        <a:rPr lang="ru-RU" sz="1800" i="1" dirty="0" err="1">
                          <a:solidFill>
                            <a:srgbClr val="0000CC"/>
                          </a:solidFill>
                          <a:latin typeface="Calibri"/>
                          <a:ea typeface="Calibri"/>
                          <a:cs typeface="Calibri"/>
                        </a:rPr>
                        <a:t>м</a:t>
                      </a:r>
                      <a:r>
                        <a:rPr lang="ru-RU" sz="1800" i="1" dirty="0" err="1">
                          <a:solidFill>
                            <a:srgbClr val="0000CC"/>
                          </a:solidFill>
                          <a:latin typeface="Arial"/>
                          <a:ea typeface="Calibri"/>
                          <a:cs typeface="Times New Roman"/>
                        </a:rPr>
                        <a:t>ү</a:t>
                      </a:r>
                      <a:r>
                        <a:rPr lang="ru-RU" sz="1800" i="1" dirty="0" err="1">
                          <a:solidFill>
                            <a:srgbClr val="0000CC"/>
                          </a:solidFill>
                          <a:latin typeface="Calibri"/>
                          <a:ea typeface="Calibri"/>
                          <a:cs typeface="Calibri"/>
                        </a:rPr>
                        <a:t>шесі</a:t>
                      </a:r>
                      <a:r>
                        <a:rPr lang="ru-RU" sz="1800" i="1" dirty="0">
                          <a:solidFill>
                            <a:srgbClr val="0000CC"/>
                          </a:solidFill>
                          <a:latin typeface="Calibri"/>
                          <a:ea typeface="Calibri"/>
                          <a:cs typeface="Calibri"/>
                        </a:rPr>
                        <a:t>, </a:t>
                      </a:r>
                      <a:r>
                        <a:rPr lang="ru-RU" sz="1800" i="1" dirty="0" err="1">
                          <a:solidFill>
                            <a:srgbClr val="0000CC"/>
                          </a:solidFill>
                          <a:latin typeface="Calibri"/>
                          <a:ea typeface="Calibri"/>
                          <a:cs typeface="Calibri"/>
                        </a:rPr>
                        <a:t>Мемлекеттік</a:t>
                      </a:r>
                      <a:r>
                        <a:rPr lang="ru-RU" sz="1800" i="1" dirty="0">
                          <a:solidFill>
                            <a:srgbClr val="0000CC"/>
                          </a:solidFill>
                          <a:latin typeface="Calibri"/>
                          <a:ea typeface="Calibri"/>
                          <a:cs typeface="Calibri"/>
                        </a:rPr>
                        <a:t/>
                      </a:r>
                      <a:br>
                        <a:rPr lang="ru-RU" sz="1800" i="1" dirty="0">
                          <a:solidFill>
                            <a:srgbClr val="0000CC"/>
                          </a:solidFill>
                          <a:latin typeface="Calibri"/>
                          <a:ea typeface="Calibri"/>
                          <a:cs typeface="Calibri"/>
                        </a:rPr>
                      </a:br>
                      <a:r>
                        <a:rPr lang="ru-RU" sz="1800" i="1" dirty="0" err="1">
                          <a:solidFill>
                            <a:srgbClr val="0000CC"/>
                          </a:solidFill>
                          <a:latin typeface="Calibri"/>
                          <a:ea typeface="Calibri"/>
                          <a:cs typeface="Calibri"/>
                        </a:rPr>
                        <a:t>сыйлы</a:t>
                      </a:r>
                      <a:r>
                        <a:rPr lang="ru-RU" sz="1800" i="1" dirty="0" err="1">
                          <a:solidFill>
                            <a:srgbClr val="0000CC"/>
                          </a:solidFill>
                          <a:latin typeface="Arial"/>
                          <a:ea typeface="Calibri"/>
                          <a:cs typeface="Times New Roman"/>
                        </a:rPr>
                        <a:t>қ</a:t>
                      </a:r>
                      <a:r>
                        <a:rPr lang="ru-RU" sz="1800" i="1" dirty="0" err="1">
                          <a:solidFill>
                            <a:srgbClr val="0000CC"/>
                          </a:solidFill>
                          <a:latin typeface="Calibri"/>
                          <a:ea typeface="Calibri"/>
                          <a:cs typeface="Calibri"/>
                        </a:rPr>
                        <a:t>ты</a:t>
                      </a:r>
                      <a:r>
                        <a:rPr lang="ru-RU" sz="1800" i="1" dirty="0" err="1">
                          <a:solidFill>
                            <a:srgbClr val="0000CC"/>
                          </a:solidFill>
                          <a:latin typeface="Arial"/>
                          <a:ea typeface="Calibri"/>
                          <a:cs typeface="Times New Roman"/>
                        </a:rPr>
                        <a:t>ң</a:t>
                      </a:r>
                      <a:r>
                        <a:rPr lang="ru-RU" sz="1800" i="1" dirty="0" err="1">
                          <a:solidFill>
                            <a:srgbClr val="0000CC"/>
                          </a:solidFill>
                          <a:latin typeface="Calibri"/>
                          <a:ea typeface="Calibri"/>
                          <a:cs typeface="Calibri"/>
                        </a:rPr>
                        <a:t> </a:t>
                      </a:r>
                      <a:r>
                        <a:rPr lang="ru-RU" sz="1800" i="1" dirty="0">
                          <a:solidFill>
                            <a:srgbClr val="0000CC"/>
                          </a:solidFill>
                          <a:latin typeface="Calibri"/>
                          <a:ea typeface="Calibri"/>
                          <a:cs typeface="Calibri"/>
                        </a:rPr>
                        <a:t>лауреаты, </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ылым</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а е</a:t>
                      </a:r>
                      <a:r>
                        <a:rPr lang="ru-RU" sz="1800" i="1" dirty="0" err="1">
                          <a:solidFill>
                            <a:srgbClr val="0000CC"/>
                          </a:solidFill>
                          <a:latin typeface="Arial"/>
                          <a:ea typeface="Calibri"/>
                          <a:cs typeface="Times New Roman"/>
                        </a:rPr>
                        <a:t>ң</a:t>
                      </a:r>
                      <a:r>
                        <a:rPr lang="ru-RU" sz="1800" i="1" dirty="0" err="1">
                          <a:solidFill>
                            <a:srgbClr val="0000CC"/>
                          </a:solidFill>
                          <a:latin typeface="Calibri"/>
                          <a:ea typeface="Calibri"/>
                          <a:cs typeface="Calibri"/>
                        </a:rPr>
                        <a:t>бегі сі</a:t>
                      </a:r>
                      <a:r>
                        <a:rPr lang="ru-RU" sz="1800" i="1" dirty="0" err="1">
                          <a:solidFill>
                            <a:srgbClr val="0000CC"/>
                          </a:solidFill>
                          <a:latin typeface="Arial"/>
                          <a:ea typeface="Calibri"/>
                          <a:cs typeface="Times New Roman"/>
                        </a:rPr>
                        <a:t>ң</a:t>
                      </a:r>
                      <a:r>
                        <a:rPr lang="ru-RU" sz="1800" i="1" dirty="0" err="1">
                          <a:solidFill>
                            <a:srgbClr val="0000CC"/>
                          </a:solidFill>
                          <a:latin typeface="Calibri"/>
                          <a:ea typeface="Calibri"/>
                          <a:cs typeface="Calibri"/>
                        </a:rPr>
                        <a:t>ген</a:t>
                      </a:r>
                      <a:r>
                        <a:rPr lang="ru-RU" sz="1800" i="1" dirty="0">
                          <a:solidFill>
                            <a:srgbClr val="0000CC"/>
                          </a:solidFill>
                          <a:latin typeface="Calibri"/>
                          <a:ea typeface="Calibri"/>
                          <a:cs typeface="Calibri"/>
                        </a:rPr>
                        <a:t/>
                      </a:r>
                      <a:br>
                        <a:rPr lang="ru-RU" sz="1800" i="1" dirty="0">
                          <a:solidFill>
                            <a:srgbClr val="0000CC"/>
                          </a:solidFill>
                          <a:latin typeface="Calibri"/>
                          <a:ea typeface="Calibri"/>
                          <a:cs typeface="Calibri"/>
                        </a:rPr>
                      </a:br>
                      <a:r>
                        <a:rPr lang="ru-RU" sz="1800" i="1" dirty="0" err="1">
                          <a:solidFill>
                            <a:srgbClr val="0000CC"/>
                          </a:solidFill>
                          <a:latin typeface="Arial"/>
                          <a:ea typeface="Calibri"/>
                          <a:cs typeface="Times New Roman"/>
                        </a:rPr>
                        <a:t>қ</a:t>
                      </a:r>
                      <a:r>
                        <a:rPr lang="ru-RU" sz="1800" i="1" dirty="0" err="1">
                          <a:solidFill>
                            <a:srgbClr val="0000CC"/>
                          </a:solidFill>
                          <a:latin typeface="Calibri"/>
                          <a:ea typeface="Calibri"/>
                          <a:cs typeface="Calibri"/>
                        </a:rPr>
                        <a:t>айраткер</a:t>
                      </a:r>
                      <a:r>
                        <a:rPr lang="ru-RU" sz="1800" i="1" dirty="0" err="1">
                          <a:solidFill>
                            <a:srgbClr val="0000CC"/>
                          </a:solidFill>
                          <a:latin typeface="Calibri"/>
                          <a:ea typeface="Calibri"/>
                          <a:cs typeface="Times New Roman"/>
                        </a:rPr>
                        <a:t>і, </a:t>
                      </a:r>
                      <a:r>
                        <a:rPr lang="ru-RU" sz="1800" i="1" dirty="0">
                          <a:solidFill>
                            <a:srgbClr val="0000CC"/>
                          </a:solidFill>
                          <a:latin typeface="Calibri"/>
                          <a:ea typeface="Calibri"/>
                          <a:cs typeface="Times New Roman"/>
                        </a:rPr>
                        <a:t>филология </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ылымдарыны</a:t>
                      </a:r>
                      <a:r>
                        <a:rPr lang="ru-RU" sz="1800" i="1" dirty="0" err="1">
                          <a:solidFill>
                            <a:srgbClr val="0000CC"/>
                          </a:solidFill>
                          <a:latin typeface="Arial"/>
                          <a:ea typeface="Calibri"/>
                          <a:cs typeface="Times New Roman"/>
                        </a:rPr>
                        <a:t>ң</a:t>
                      </a:r>
                      <a:r>
                        <a:rPr lang="ru-RU" sz="1800" i="1" dirty="0" err="1">
                          <a:solidFill>
                            <a:srgbClr val="0000CC"/>
                          </a:solidFill>
                          <a:latin typeface="Calibri"/>
                          <a:ea typeface="Calibri"/>
                          <a:cs typeface="Calibri"/>
                        </a:rPr>
                        <a:t> докторы</a:t>
                      </a:r>
                      <a:r>
                        <a:rPr lang="ru-RU" sz="1800" i="1" dirty="0">
                          <a:solidFill>
                            <a:srgbClr val="0000CC"/>
                          </a:solidFill>
                          <a:latin typeface="Calibri"/>
                          <a:ea typeface="Calibri"/>
                          <a:cs typeface="Calibri"/>
                        </a:rPr>
                        <a:t/>
                      </a:r>
                      <a:br>
                        <a:rPr lang="ru-RU" sz="1800" i="1" dirty="0">
                          <a:solidFill>
                            <a:srgbClr val="0000CC"/>
                          </a:solidFill>
                          <a:latin typeface="Calibri"/>
                          <a:ea typeface="Calibri"/>
                          <a:cs typeface="Calibri"/>
                        </a:rPr>
                      </a:br>
                      <a:r>
                        <a:rPr lang="ru-RU" sz="1800" i="1" dirty="0">
                          <a:solidFill>
                            <a:srgbClr val="0000CC"/>
                          </a:solidFill>
                          <a:latin typeface="Calibri"/>
                          <a:ea typeface="Calibri"/>
                          <a:cs typeface="Calibri"/>
                        </a:rPr>
                        <a:t>Л.И.Гумилев </a:t>
                      </a:r>
                      <a:r>
                        <a:rPr lang="ru-RU" sz="1800" i="1" dirty="0" err="1">
                          <a:solidFill>
                            <a:srgbClr val="0000CC"/>
                          </a:solidFill>
                          <a:latin typeface="Calibri"/>
                          <a:ea typeface="Calibri"/>
                          <a:cs typeface="Calibri"/>
                        </a:rPr>
                        <a:t>атында</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ы Еуразия</a:t>
                      </a:r>
                      <a:r>
                        <a:rPr lang="ru-RU" sz="1800" i="1" dirty="0">
                          <a:solidFill>
                            <a:srgbClr val="0000CC"/>
                          </a:solidFill>
                          <a:latin typeface="Calibri"/>
                          <a:ea typeface="Calibri"/>
                          <a:cs typeface="Calibri"/>
                        </a:rPr>
                        <a:t> </a:t>
                      </a:r>
                      <a:r>
                        <a:rPr lang="ru-RU" sz="1800" i="1" dirty="0" err="1">
                          <a:solidFill>
                            <a:srgbClr val="0000CC"/>
                          </a:solidFill>
                          <a:latin typeface="Arial"/>
                          <a:ea typeface="Calibri"/>
                          <a:cs typeface="Times New Roman"/>
                        </a:rPr>
                        <a:t>ұ</a:t>
                      </a:r>
                      <a:r>
                        <a:rPr lang="ru-RU" sz="1800" i="1" dirty="0" err="1">
                          <a:solidFill>
                            <a:srgbClr val="0000CC"/>
                          </a:solidFill>
                          <a:latin typeface="Calibri"/>
                          <a:ea typeface="Calibri"/>
                          <a:cs typeface="Calibri"/>
                        </a:rPr>
                        <a:t>лтты</a:t>
                      </a:r>
                      <a:r>
                        <a:rPr lang="ru-RU" sz="1800" i="1" dirty="0" err="1">
                          <a:solidFill>
                            <a:srgbClr val="0000CC"/>
                          </a:solidFill>
                          <a:latin typeface="Arial"/>
                          <a:ea typeface="Calibri"/>
                          <a:cs typeface="Times New Roman"/>
                        </a:rPr>
                        <a:t>қ</a:t>
                      </a:r>
                      <a:r>
                        <a:rPr lang="ru-RU" sz="1800" i="1" dirty="0" err="1">
                          <a:solidFill>
                            <a:srgbClr val="0000CC"/>
                          </a:solidFill>
                          <a:latin typeface="Calibri"/>
                          <a:ea typeface="Calibri"/>
                          <a:cs typeface="Calibri"/>
                        </a:rPr>
                        <a:t> универ</a:t>
                      </a:r>
                      <a:r>
                        <a:rPr lang="ru-RU" sz="1800" i="1" dirty="0">
                          <a:solidFill>
                            <a:srgbClr val="0000CC"/>
                          </a:solidFill>
                          <a:latin typeface="Calibri"/>
                          <a:ea typeface="Calibri"/>
                          <a:cs typeface="Calibri"/>
                        </a:rPr>
                        <a:t>-</a:t>
                      </a:r>
                      <a:br>
                        <a:rPr lang="ru-RU" sz="1800" i="1" dirty="0">
                          <a:solidFill>
                            <a:srgbClr val="0000CC"/>
                          </a:solidFill>
                          <a:latin typeface="Calibri"/>
                          <a:ea typeface="Calibri"/>
                          <a:cs typeface="Calibri"/>
                        </a:rPr>
                      </a:br>
                      <a:r>
                        <a:rPr lang="ru-RU" sz="1800" i="1" dirty="0" err="1">
                          <a:solidFill>
                            <a:srgbClr val="0000CC"/>
                          </a:solidFill>
                          <a:latin typeface="Calibri"/>
                          <a:ea typeface="Calibri"/>
                          <a:cs typeface="Calibri"/>
                        </a:rPr>
                        <a:t>ситеті</a:t>
                      </a:r>
                      <a:r>
                        <a:rPr lang="ru-RU" sz="1800" i="1" dirty="0">
                          <a:solidFill>
                            <a:srgbClr val="0000CC"/>
                          </a:solidFill>
                          <a:latin typeface="Calibri"/>
                          <a:ea typeface="Calibri"/>
                          <a:cs typeface="Calibri"/>
                        </a:rPr>
                        <a:t> </a:t>
                      </a:r>
                      <a:r>
                        <a:rPr lang="ru-RU" sz="1800" i="1" dirty="0" err="1">
                          <a:solidFill>
                            <a:srgbClr val="0000CC"/>
                          </a:solidFill>
                          <a:latin typeface="Arial"/>
                          <a:ea typeface="Calibri"/>
                          <a:cs typeface="Times New Roman"/>
                        </a:rPr>
                        <a:t>қ</a:t>
                      </a:r>
                      <a:r>
                        <a:rPr lang="ru-RU" sz="1800" i="1" dirty="0" err="1">
                          <a:solidFill>
                            <a:srgbClr val="0000CC"/>
                          </a:solidFill>
                          <a:latin typeface="Calibri"/>
                          <a:ea typeface="Calibri"/>
                          <a:cs typeface="Calibri"/>
                        </a:rPr>
                        <a:t>аза</a:t>
                      </a:r>
                      <a:r>
                        <a:rPr lang="ru-RU" sz="1800" i="1" dirty="0" err="1">
                          <a:solidFill>
                            <a:srgbClr val="0000CC"/>
                          </a:solidFill>
                          <a:latin typeface="Arial"/>
                          <a:ea typeface="Calibri"/>
                          <a:cs typeface="Times New Roman"/>
                        </a:rPr>
                        <a:t>қ</a:t>
                      </a:r>
                      <a:r>
                        <a:rPr lang="ru-RU" sz="1800" i="1" dirty="0" err="1">
                          <a:solidFill>
                            <a:srgbClr val="0000CC"/>
                          </a:solidFill>
                          <a:latin typeface="Calibri"/>
                          <a:ea typeface="Calibri"/>
                          <a:cs typeface="Calibri"/>
                        </a:rPr>
                        <a:t> ж</a:t>
                      </a:r>
                      <a:r>
                        <a:rPr lang="ru-RU" sz="1800" i="1" dirty="0" err="1">
                          <a:solidFill>
                            <a:srgbClr val="0000CC"/>
                          </a:solidFill>
                          <a:latin typeface="Arial"/>
                          <a:ea typeface="Calibri"/>
                          <a:cs typeface="Times New Roman"/>
                        </a:rPr>
                        <a:t>ә</a:t>
                      </a:r>
                      <a:r>
                        <a:rPr lang="ru-RU" sz="1800" i="1" dirty="0" err="1">
                          <a:solidFill>
                            <a:srgbClr val="0000CC"/>
                          </a:solidFill>
                          <a:latin typeface="Calibri"/>
                          <a:ea typeface="Calibri"/>
                          <a:cs typeface="Calibri"/>
                        </a:rPr>
                        <a:t>не шетел</a:t>
                      </a:r>
                      <a:r>
                        <a:rPr lang="ru-RU" sz="1800" i="1" dirty="0">
                          <a:solidFill>
                            <a:srgbClr val="0000CC"/>
                          </a:solidFill>
                          <a:latin typeface="Calibri"/>
                          <a:ea typeface="Calibri"/>
                          <a:cs typeface="Calibri"/>
                        </a:rPr>
                        <a:t> </a:t>
                      </a:r>
                      <a:r>
                        <a:rPr lang="ru-RU" sz="1800" i="1" dirty="0" err="1">
                          <a:solidFill>
                            <a:srgbClr val="0000CC"/>
                          </a:solidFill>
                          <a:latin typeface="Arial"/>
                          <a:ea typeface="Calibri"/>
                          <a:cs typeface="Times New Roman"/>
                        </a:rPr>
                        <a:t>ә</a:t>
                      </a:r>
                      <a:r>
                        <a:rPr lang="ru-RU" sz="1800" i="1" dirty="0" err="1">
                          <a:solidFill>
                            <a:srgbClr val="0000CC"/>
                          </a:solidFill>
                          <a:latin typeface="Calibri"/>
                          <a:ea typeface="Calibri"/>
                          <a:cs typeface="Calibri"/>
                        </a:rPr>
                        <a:t>дебиеті кафедрасыны</a:t>
                      </a:r>
                      <a:r>
                        <a:rPr lang="ru-RU" sz="1800" i="1" dirty="0" err="1">
                          <a:solidFill>
                            <a:srgbClr val="0000CC"/>
                          </a:solidFill>
                          <a:latin typeface="Arial"/>
                          <a:ea typeface="Calibri"/>
                          <a:cs typeface="Times New Roman"/>
                        </a:rPr>
                        <a:t>ң</a:t>
                      </a:r>
                      <a:r>
                        <a:rPr lang="ru-RU" sz="1800" i="1" dirty="0">
                          <a:solidFill>
                            <a:srgbClr val="0000CC"/>
                          </a:solidFill>
                          <a:latin typeface="Calibri"/>
                          <a:ea typeface="Calibri"/>
                          <a:cs typeface="Calibri"/>
                        </a:rPr>
                        <a:t/>
                      </a:r>
                      <a:br>
                        <a:rPr lang="ru-RU" sz="1800" i="1" dirty="0">
                          <a:solidFill>
                            <a:srgbClr val="0000CC"/>
                          </a:solidFill>
                          <a:latin typeface="Calibri"/>
                          <a:ea typeface="Calibri"/>
                          <a:cs typeface="Calibri"/>
                        </a:rPr>
                      </a:br>
                      <a:r>
                        <a:rPr lang="ru-RU" sz="1800" i="1" dirty="0" err="1">
                          <a:solidFill>
                            <a:srgbClr val="0000CC"/>
                          </a:solidFill>
                          <a:latin typeface="Calibri"/>
                          <a:ea typeface="Calibri"/>
                          <a:cs typeface="Calibri"/>
                        </a:rPr>
                        <a:t>ме</a:t>
                      </a:r>
                      <a:r>
                        <a:rPr lang="ru-RU" sz="1800" i="1" dirty="0" err="1">
                          <a:solidFill>
                            <a:srgbClr val="0000CC"/>
                          </a:solidFill>
                          <a:latin typeface="Arial"/>
                          <a:ea typeface="Calibri"/>
                          <a:cs typeface="Times New Roman"/>
                        </a:rPr>
                        <a:t>ң</a:t>
                      </a:r>
                      <a:r>
                        <a:rPr lang="ru-RU" sz="1800" i="1" dirty="0" err="1">
                          <a:solidFill>
                            <a:srgbClr val="0000CC"/>
                          </a:solidFill>
                          <a:latin typeface="Calibri"/>
                          <a:ea typeface="Calibri"/>
                          <a:cs typeface="Calibri"/>
                        </a:rPr>
                        <a:t>герушісі</a:t>
                      </a:r>
                      <a:r>
                        <a:rPr lang="ru-RU" sz="1800" i="1" dirty="0">
                          <a:solidFill>
                            <a:srgbClr val="0000CC"/>
                          </a:solidFill>
                          <a:latin typeface="Calibri"/>
                          <a:ea typeface="Calibri"/>
                          <a:cs typeface="Calibri"/>
                        </a:rPr>
                        <a:t>, профессор </a:t>
                      </a:r>
                      <a:r>
                        <a:rPr lang="ru-RU" sz="1800" i="1" dirty="0" err="1">
                          <a:solidFill>
                            <a:srgbClr val="0000CC"/>
                          </a:solidFill>
                          <a:latin typeface="Calibri"/>
                          <a:ea typeface="Calibri"/>
                          <a:cs typeface="Calibri"/>
                        </a:rPr>
                        <a:t>Рым</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али Н</a:t>
                      </a:r>
                      <a:r>
                        <a:rPr lang="ru-RU" sz="1800" i="1" dirty="0" err="1">
                          <a:solidFill>
                            <a:srgbClr val="0000CC"/>
                          </a:solidFill>
                          <a:latin typeface="Arial"/>
                          <a:ea typeface="Calibri"/>
                          <a:cs typeface="Times New Roman"/>
                        </a:rPr>
                        <a:t>ұ</a:t>
                      </a:r>
                      <a:r>
                        <a:rPr lang="ru-RU" sz="1800" i="1" dirty="0" err="1">
                          <a:solidFill>
                            <a:srgbClr val="0000CC"/>
                          </a:solidFill>
                          <a:latin typeface="Calibri"/>
                          <a:ea typeface="Calibri"/>
                          <a:cs typeface="Calibri"/>
                        </a:rPr>
                        <a:t>р</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алиды</a:t>
                      </a:r>
                      <a:r>
                        <a:rPr lang="ru-RU" sz="1800" i="1" dirty="0" err="1">
                          <a:solidFill>
                            <a:srgbClr val="0000CC"/>
                          </a:solidFill>
                          <a:latin typeface="Arial"/>
                          <a:ea typeface="Calibri"/>
                          <a:cs typeface="Times New Roman"/>
                        </a:rPr>
                        <a:t>ң</a:t>
                      </a:r>
                      <a:r>
                        <a:rPr lang="ru-RU" sz="1800" i="1" dirty="0">
                          <a:solidFill>
                            <a:srgbClr val="0000CC"/>
                          </a:solidFill>
                          <a:latin typeface="Calibri"/>
                          <a:ea typeface="Calibri"/>
                          <a:cs typeface="Calibri"/>
                        </a:rPr>
                        <a:t/>
                      </a:r>
                      <a:br>
                        <a:rPr lang="ru-RU" sz="1800" i="1" dirty="0">
                          <a:solidFill>
                            <a:srgbClr val="0000CC"/>
                          </a:solidFill>
                          <a:latin typeface="Calibri"/>
                          <a:ea typeface="Calibri"/>
                          <a:cs typeface="Calibri"/>
                        </a:rPr>
                      </a:br>
                      <a:r>
                        <a:rPr lang="ru-RU" sz="1800" i="1" dirty="0" err="1">
                          <a:solidFill>
                            <a:srgbClr val="0000CC"/>
                          </a:solidFill>
                          <a:latin typeface="Calibri"/>
                          <a:ea typeface="Calibri"/>
                          <a:cs typeface="Calibri"/>
                        </a:rPr>
                        <a:t>б</a:t>
                      </a:r>
                      <a:r>
                        <a:rPr lang="ru-RU" sz="1800" i="1" dirty="0" err="1">
                          <a:solidFill>
                            <a:srgbClr val="0000CC"/>
                          </a:solidFill>
                          <a:latin typeface="Arial"/>
                          <a:ea typeface="Calibri"/>
                          <a:cs typeface="Times New Roman"/>
                        </a:rPr>
                        <a:t>ұ</a:t>
                      </a:r>
                      <a:r>
                        <a:rPr lang="ru-RU" sz="1800" i="1" dirty="0" err="1">
                          <a:solidFill>
                            <a:srgbClr val="0000CC"/>
                          </a:solidFill>
                          <a:latin typeface="Calibri"/>
                          <a:ea typeface="Calibri"/>
                          <a:cs typeface="Calibri"/>
                        </a:rPr>
                        <a:t>л кітабында</a:t>
                      </a:r>
                      <a:r>
                        <a:rPr lang="ru-RU" sz="1800" i="1" dirty="0">
                          <a:solidFill>
                            <a:srgbClr val="0000CC"/>
                          </a:solidFill>
                          <a:latin typeface="Calibri"/>
                          <a:ea typeface="Calibri"/>
                          <a:cs typeface="Calibri"/>
                        </a:rPr>
                        <a:t> ХХ </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асырда</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ы </a:t>
                      </a:r>
                      <a:r>
                        <a:rPr lang="ru-RU" sz="1800" i="1" dirty="0" err="1">
                          <a:solidFill>
                            <a:srgbClr val="0000CC"/>
                          </a:solidFill>
                          <a:latin typeface="Arial"/>
                          <a:ea typeface="Calibri"/>
                          <a:cs typeface="Times New Roman"/>
                        </a:rPr>
                        <a:t>қ</a:t>
                      </a:r>
                      <a:r>
                        <a:rPr lang="ru-RU" sz="1800" i="1" dirty="0" err="1">
                          <a:solidFill>
                            <a:srgbClr val="0000CC"/>
                          </a:solidFill>
                          <a:latin typeface="Calibri"/>
                          <a:ea typeface="Calibri"/>
                          <a:cs typeface="Calibri"/>
                        </a:rPr>
                        <a:t>аза</a:t>
                      </a:r>
                      <a:r>
                        <a:rPr lang="ru-RU" sz="1800" i="1" dirty="0" err="1">
                          <a:solidFill>
                            <a:srgbClr val="0000CC"/>
                          </a:solidFill>
                          <a:latin typeface="Arial"/>
                          <a:ea typeface="Calibri"/>
                          <a:cs typeface="Times New Roman"/>
                        </a:rPr>
                        <a:t>қ</a:t>
                      </a:r>
                      <a:r>
                        <a:rPr lang="ru-RU" sz="1800" i="1" dirty="0" err="1">
                          <a:solidFill>
                            <a:srgbClr val="0000CC"/>
                          </a:solidFill>
                          <a:latin typeface="Calibri"/>
                          <a:ea typeface="Calibri"/>
                          <a:cs typeface="Calibri"/>
                        </a:rPr>
                        <a:t> </a:t>
                      </a:r>
                      <a:r>
                        <a:rPr lang="ru-RU" sz="1800" i="1" dirty="0" err="1">
                          <a:solidFill>
                            <a:srgbClr val="0000CC"/>
                          </a:solidFill>
                          <a:latin typeface="Arial"/>
                          <a:ea typeface="Calibri"/>
                          <a:cs typeface="Times New Roman"/>
                        </a:rPr>
                        <a:t>ә</a:t>
                      </a:r>
                      <a:r>
                        <a:rPr lang="ru-RU" sz="1800" i="1" dirty="0" err="1">
                          <a:solidFill>
                            <a:srgbClr val="0000CC"/>
                          </a:solidFill>
                          <a:latin typeface="Calibri"/>
                          <a:ea typeface="Calibri"/>
                          <a:cs typeface="Calibri"/>
                        </a:rPr>
                        <a:t>дебиетіні</a:t>
                      </a:r>
                      <a:r>
                        <a:rPr lang="ru-RU" sz="1800" i="1" dirty="0" err="1">
                          <a:solidFill>
                            <a:srgbClr val="0000CC"/>
                          </a:solidFill>
                          <a:latin typeface="Arial"/>
                          <a:ea typeface="Calibri"/>
                          <a:cs typeface="Times New Roman"/>
                        </a:rPr>
                        <a:t>ң</a:t>
                      </a:r>
                      <a:r>
                        <a:rPr lang="ru-RU" sz="1800" i="1" dirty="0">
                          <a:solidFill>
                            <a:srgbClr val="0000CC"/>
                          </a:solidFill>
                          <a:latin typeface="Calibri"/>
                          <a:ea typeface="Calibri"/>
                          <a:cs typeface="Calibri"/>
                        </a:rPr>
                        <a:t/>
                      </a:r>
                      <a:br>
                        <a:rPr lang="ru-RU" sz="1800" i="1" dirty="0">
                          <a:solidFill>
                            <a:srgbClr val="0000CC"/>
                          </a:solidFill>
                          <a:latin typeface="Calibri"/>
                          <a:ea typeface="Calibri"/>
                          <a:cs typeface="Calibri"/>
                        </a:rPr>
                      </a:br>
                      <a:r>
                        <a:rPr lang="ru-RU" sz="1800" i="1" dirty="0" err="1">
                          <a:solidFill>
                            <a:srgbClr val="0000CC"/>
                          </a:solidFill>
                          <a:latin typeface="Calibri"/>
                          <a:ea typeface="Calibri"/>
                          <a:cs typeface="Calibri"/>
                        </a:rPr>
                        <a:t>Ахмет</a:t>
                      </a:r>
                      <a:r>
                        <a:rPr lang="ru-RU" sz="1800" i="1" dirty="0">
                          <a:solidFill>
                            <a:srgbClr val="0000CC"/>
                          </a:solidFill>
                          <a:latin typeface="Calibri"/>
                          <a:ea typeface="Calibri"/>
                          <a:cs typeface="Calibri"/>
                        </a:rPr>
                        <a:t>, </a:t>
                      </a:r>
                      <a:r>
                        <a:rPr lang="ru-RU" sz="1800" i="1" dirty="0" err="1">
                          <a:solidFill>
                            <a:srgbClr val="0000CC"/>
                          </a:solidFill>
                          <a:latin typeface="Arial"/>
                          <a:ea typeface="Calibri"/>
                          <a:cs typeface="Times New Roman"/>
                        </a:rPr>
                        <a:t>Ә</a:t>
                      </a:r>
                      <a:r>
                        <a:rPr lang="ru-RU" sz="1800" i="1" dirty="0" err="1">
                          <a:solidFill>
                            <a:srgbClr val="0000CC"/>
                          </a:solidFill>
                          <a:latin typeface="Calibri"/>
                          <a:ea typeface="Calibri"/>
                          <a:cs typeface="Calibri"/>
                        </a:rPr>
                        <a:t>лихан</a:t>
                      </a:r>
                      <a:r>
                        <a:rPr lang="ru-RU" sz="1800" i="1" dirty="0">
                          <a:solidFill>
                            <a:srgbClr val="0000CC"/>
                          </a:solidFill>
                          <a:latin typeface="Calibri"/>
                          <a:ea typeface="Calibri"/>
                          <a:cs typeface="Calibri"/>
                        </a:rPr>
                        <a:t>, </a:t>
                      </a:r>
                      <a:r>
                        <a:rPr lang="ru-RU" sz="1800" i="1" dirty="0" err="1">
                          <a:solidFill>
                            <a:srgbClr val="0000CC"/>
                          </a:solidFill>
                          <a:latin typeface="Calibri"/>
                          <a:ea typeface="Calibri"/>
                          <a:cs typeface="Calibri"/>
                        </a:rPr>
                        <a:t>Ма</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жан</a:t>
                      </a:r>
                      <a:r>
                        <a:rPr lang="ru-RU" sz="1800" i="1" dirty="0">
                          <a:solidFill>
                            <a:srgbClr val="0000CC"/>
                          </a:solidFill>
                          <a:latin typeface="Calibri"/>
                          <a:ea typeface="Calibri"/>
                          <a:cs typeface="Calibri"/>
                        </a:rPr>
                        <a:t>, </a:t>
                      </a:r>
                      <a:r>
                        <a:rPr lang="ru-RU" sz="1800" i="1" dirty="0" err="1">
                          <a:solidFill>
                            <a:srgbClr val="0000CC"/>
                          </a:solidFill>
                          <a:latin typeface="Calibri"/>
                          <a:ea typeface="Calibri"/>
                          <a:cs typeface="Calibri"/>
                        </a:rPr>
                        <a:t>Міржа</a:t>
                      </a:r>
                      <a:r>
                        <a:rPr lang="ru-RU" sz="1800" i="1" dirty="0" err="1">
                          <a:solidFill>
                            <a:srgbClr val="0000CC"/>
                          </a:solidFill>
                          <a:latin typeface="Arial"/>
                          <a:ea typeface="Calibri"/>
                          <a:cs typeface="Times New Roman"/>
                        </a:rPr>
                        <a:t>қ</a:t>
                      </a:r>
                      <a:r>
                        <a:rPr lang="ru-RU" sz="1800" i="1" dirty="0" err="1">
                          <a:solidFill>
                            <a:srgbClr val="0000CC"/>
                          </a:solidFill>
                          <a:latin typeface="Calibri"/>
                          <a:ea typeface="Calibri"/>
                          <a:cs typeface="Calibri"/>
                        </a:rPr>
                        <a:t>ып</a:t>
                      </a:r>
                      <a:r>
                        <a:rPr lang="ru-RU" sz="1800" i="1" dirty="0">
                          <a:solidFill>
                            <a:srgbClr val="0000CC"/>
                          </a:solidFill>
                          <a:latin typeface="Calibri"/>
                          <a:ea typeface="Calibri"/>
                          <a:cs typeface="Calibri"/>
                        </a:rPr>
                        <a:t>, </a:t>
                      </a:r>
                      <a:r>
                        <a:rPr lang="ru-RU" sz="1800" i="1" dirty="0" err="1">
                          <a:solidFill>
                            <a:srgbClr val="0000CC"/>
                          </a:solidFill>
                          <a:latin typeface="Calibri"/>
                          <a:ea typeface="Calibri"/>
                          <a:cs typeface="Calibri"/>
                        </a:rPr>
                        <a:t>М</a:t>
                      </a:r>
                      <a:r>
                        <a:rPr lang="ru-RU" sz="1800" i="1" dirty="0" err="1">
                          <a:solidFill>
                            <a:srgbClr val="0000CC"/>
                          </a:solidFill>
                          <a:latin typeface="Arial"/>
                          <a:ea typeface="Calibri"/>
                          <a:cs typeface="Times New Roman"/>
                        </a:rPr>
                        <a:t>ұ</a:t>
                      </a:r>
                      <a:r>
                        <a:rPr lang="ru-RU" sz="1800" i="1" dirty="0" err="1">
                          <a:solidFill>
                            <a:srgbClr val="0000CC"/>
                          </a:solidFill>
                          <a:latin typeface="Calibri"/>
                          <a:ea typeface="Calibri"/>
                          <a:cs typeface="Calibri"/>
                        </a:rPr>
                        <a:t>хтар</a:t>
                      </a:r>
                      <a:r>
                        <a:rPr lang="ru-RU" sz="1800" i="1" dirty="0">
                          <a:solidFill>
                            <a:srgbClr val="0000CC"/>
                          </a:solidFill>
                          <a:latin typeface="Calibri"/>
                          <a:ea typeface="Calibri"/>
                          <a:cs typeface="Calibri"/>
                        </a:rPr>
                        <a:t>,</a:t>
                      </a:r>
                      <a:br>
                        <a:rPr lang="ru-RU" sz="1800" i="1" dirty="0">
                          <a:solidFill>
                            <a:srgbClr val="0000CC"/>
                          </a:solidFill>
                          <a:latin typeface="Calibri"/>
                          <a:ea typeface="Calibri"/>
                          <a:cs typeface="Calibri"/>
                        </a:rPr>
                      </a:br>
                      <a:r>
                        <a:rPr lang="ru-RU" sz="1800" i="1" dirty="0" err="1">
                          <a:solidFill>
                            <a:srgbClr val="0000CC"/>
                          </a:solidFill>
                          <a:latin typeface="Calibri"/>
                          <a:ea typeface="Calibri"/>
                          <a:cs typeface="Calibri"/>
                        </a:rPr>
                        <a:t>С</a:t>
                      </a:r>
                      <a:r>
                        <a:rPr lang="ru-RU" sz="1800" i="1" dirty="0" err="1">
                          <a:solidFill>
                            <a:srgbClr val="0000CC"/>
                          </a:solidFill>
                          <a:latin typeface="Arial"/>
                          <a:ea typeface="Calibri"/>
                          <a:cs typeface="Times New Roman"/>
                        </a:rPr>
                        <a:t>ә</a:t>
                      </a:r>
                      <a:r>
                        <a:rPr lang="ru-RU" sz="1800" i="1" dirty="0" err="1">
                          <a:solidFill>
                            <a:srgbClr val="0000CC"/>
                          </a:solidFill>
                          <a:latin typeface="Calibri"/>
                          <a:ea typeface="Calibri"/>
                          <a:cs typeface="Calibri"/>
                        </a:rPr>
                        <a:t>ке</a:t>
                      </a:r>
                      <a:r>
                        <a:rPr lang="ru-RU" sz="1800" i="1" dirty="0" err="1">
                          <a:solidFill>
                            <a:srgbClr val="0000CC"/>
                          </a:solidFill>
                          <a:latin typeface="Calibri"/>
                          <a:ea typeface="Calibri"/>
                          <a:cs typeface="Times New Roman"/>
                        </a:rPr>
                        <a:t>н</a:t>
                      </a:r>
                      <a:r>
                        <a:rPr lang="ru-RU" sz="1800" i="1" dirty="0">
                          <a:solidFill>
                            <a:srgbClr val="0000CC"/>
                          </a:solidFill>
                          <a:latin typeface="Calibri"/>
                          <a:ea typeface="Calibri"/>
                          <a:cs typeface="Times New Roman"/>
                        </a:rPr>
                        <a:t>, </a:t>
                      </a:r>
                      <a:r>
                        <a:rPr lang="ru-RU" sz="1800" i="1" dirty="0" err="1">
                          <a:solidFill>
                            <a:srgbClr val="0000CC"/>
                          </a:solidFill>
                          <a:latin typeface="Calibri"/>
                          <a:ea typeface="Calibri"/>
                          <a:cs typeface="Times New Roman"/>
                        </a:rPr>
                        <a:t>Ілияс</a:t>
                      </a:r>
                      <a:r>
                        <a:rPr lang="ru-RU" sz="1800" i="1" dirty="0">
                          <a:solidFill>
                            <a:srgbClr val="0000CC"/>
                          </a:solidFill>
                          <a:latin typeface="Calibri"/>
                          <a:ea typeface="Calibri"/>
                          <a:cs typeface="Times New Roman"/>
                        </a:rPr>
                        <a:t>, </a:t>
                      </a:r>
                      <a:r>
                        <a:rPr lang="ru-RU" sz="1800" i="1" dirty="0" err="1">
                          <a:solidFill>
                            <a:srgbClr val="0000CC"/>
                          </a:solidFill>
                          <a:latin typeface="Calibri"/>
                          <a:ea typeface="Calibri"/>
                          <a:cs typeface="Times New Roman"/>
                        </a:rPr>
                        <a:t>С</a:t>
                      </a:r>
                      <a:r>
                        <a:rPr lang="ru-RU" sz="1800" i="1" dirty="0" err="1">
                          <a:solidFill>
                            <a:srgbClr val="0000CC"/>
                          </a:solidFill>
                          <a:latin typeface="Arial"/>
                          <a:ea typeface="Calibri"/>
                          <a:cs typeface="Times New Roman"/>
                        </a:rPr>
                        <a:t>ә</a:t>
                      </a:r>
                      <a:r>
                        <a:rPr lang="ru-RU" sz="1800" i="1" dirty="0" err="1">
                          <a:solidFill>
                            <a:srgbClr val="0000CC"/>
                          </a:solidFill>
                          <a:latin typeface="Calibri"/>
                          <a:ea typeface="Calibri"/>
                          <a:cs typeface="Calibri"/>
                        </a:rPr>
                        <a:t>бит</a:t>
                      </a:r>
                      <a:r>
                        <a:rPr lang="ru-RU" sz="1800" i="1" dirty="0">
                          <a:solidFill>
                            <a:srgbClr val="0000CC"/>
                          </a:solidFill>
                          <a:latin typeface="Calibri"/>
                          <a:ea typeface="Calibri"/>
                          <a:cs typeface="Calibri"/>
                        </a:rPr>
                        <a:t>, </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абит сынды</a:t>
                      </a:r>
                      <a:r>
                        <a:rPr lang="ru-RU" sz="1800" i="1" dirty="0">
                          <a:solidFill>
                            <a:srgbClr val="0000CC"/>
                          </a:solidFill>
                          <a:latin typeface="Calibri"/>
                          <a:ea typeface="Calibri"/>
                          <a:cs typeface="Calibri"/>
                        </a:rPr>
                        <a:t> </a:t>
                      </a:r>
                      <a:r>
                        <a:rPr lang="ru-RU" sz="1800" i="1" dirty="0" err="1">
                          <a:solidFill>
                            <a:srgbClr val="0000CC"/>
                          </a:solidFill>
                          <a:latin typeface="Calibri"/>
                          <a:ea typeface="Calibri"/>
                          <a:cs typeface="Calibri"/>
                        </a:rPr>
                        <a:t>алып</a:t>
                      </a:r>
                      <a:r>
                        <a:rPr lang="ru-RU" sz="1800" i="1" dirty="0">
                          <a:solidFill>
                            <a:srgbClr val="0000CC"/>
                          </a:solidFill>
                          <a:latin typeface="Calibri"/>
                          <a:ea typeface="Calibri"/>
                          <a:cs typeface="Calibri"/>
                        </a:rPr>
                        <a:t> </a:t>
                      </a:r>
                      <a:r>
                        <a:rPr lang="ru-RU" sz="1800" i="1" dirty="0" err="1">
                          <a:solidFill>
                            <a:srgbClr val="0000CC"/>
                          </a:solidFill>
                          <a:latin typeface="Calibri"/>
                          <a:ea typeface="Calibri"/>
                          <a:cs typeface="Calibri"/>
                        </a:rPr>
                        <a:t>т</a:t>
                      </a:r>
                      <a:r>
                        <a:rPr lang="ru-RU" sz="1800" i="1" dirty="0" err="1">
                          <a:solidFill>
                            <a:srgbClr val="0000CC"/>
                          </a:solidFill>
                          <a:latin typeface="Arial"/>
                          <a:ea typeface="Calibri"/>
                          <a:cs typeface="Times New Roman"/>
                        </a:rPr>
                        <a:t>ұ</a:t>
                      </a:r>
                      <a:r>
                        <a:rPr lang="ru-RU" sz="1800" i="1" dirty="0" err="1">
                          <a:solidFill>
                            <a:srgbClr val="0000CC"/>
                          </a:solidFill>
                          <a:latin typeface="Calibri"/>
                          <a:ea typeface="Calibri"/>
                          <a:cs typeface="Calibri"/>
                        </a:rPr>
                        <a:t>л</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алары-</a:t>
                      </a:r>
                      <a:r>
                        <a:rPr lang="ru-RU" sz="1800" i="1" dirty="0">
                          <a:solidFill>
                            <a:srgbClr val="0000CC"/>
                          </a:solidFill>
                          <a:latin typeface="Calibri"/>
                          <a:ea typeface="Calibri"/>
                          <a:cs typeface="Calibri"/>
                        </a:rPr>
                        <a:t/>
                      </a:r>
                      <a:br>
                        <a:rPr lang="ru-RU" sz="1800" i="1" dirty="0">
                          <a:solidFill>
                            <a:srgbClr val="0000CC"/>
                          </a:solidFill>
                          <a:latin typeface="Calibri"/>
                          <a:ea typeface="Calibri"/>
                          <a:cs typeface="Calibri"/>
                        </a:rPr>
                      </a:br>
                      <a:r>
                        <a:rPr lang="ru-RU" sz="1800" i="1" dirty="0" err="1">
                          <a:solidFill>
                            <a:srgbClr val="0000CC"/>
                          </a:solidFill>
                          <a:latin typeface="Calibri"/>
                          <a:ea typeface="Calibri"/>
                          <a:cs typeface="Calibri"/>
                        </a:rPr>
                        <a:t>Ны</a:t>
                      </a:r>
                      <a:r>
                        <a:rPr lang="ru-RU" sz="1800" i="1" dirty="0" err="1">
                          <a:solidFill>
                            <a:srgbClr val="0000CC"/>
                          </a:solidFill>
                          <a:latin typeface="Arial"/>
                          <a:ea typeface="Calibri"/>
                          <a:cs typeface="Times New Roman"/>
                        </a:rPr>
                        <a:t>ң</a:t>
                      </a:r>
                      <a:r>
                        <a:rPr lang="ru-RU" sz="1800" i="1" dirty="0" err="1">
                          <a:solidFill>
                            <a:srgbClr val="0000CC"/>
                          </a:solidFill>
                          <a:latin typeface="Calibri"/>
                          <a:ea typeface="Calibri"/>
                          <a:cs typeface="Calibri"/>
                        </a:rPr>
                        <a:t> шы</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армашылы</a:t>
                      </a:r>
                      <a:r>
                        <a:rPr lang="ru-RU" sz="1800" i="1" dirty="0" err="1">
                          <a:solidFill>
                            <a:srgbClr val="0000CC"/>
                          </a:solidFill>
                          <a:latin typeface="Arial"/>
                          <a:ea typeface="Calibri"/>
                          <a:cs typeface="Times New Roman"/>
                        </a:rPr>
                        <a:t>қ</a:t>
                      </a:r>
                      <a:r>
                        <a:rPr lang="ru-RU" sz="1800" i="1" dirty="0" err="1">
                          <a:solidFill>
                            <a:srgbClr val="0000CC"/>
                          </a:solidFill>
                          <a:latin typeface="Calibri"/>
                          <a:ea typeface="Calibri"/>
                          <a:cs typeface="Calibri"/>
                        </a:rPr>
                        <a:t> та</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дыры </a:t>
                      </a:r>
                      <a:r>
                        <a:rPr lang="ru-RU" sz="1800" i="1" dirty="0" err="1">
                          <a:solidFill>
                            <a:srgbClr val="0000CC"/>
                          </a:solidFill>
                          <a:latin typeface="Arial"/>
                          <a:ea typeface="Calibri"/>
                          <a:cs typeface="Times New Roman"/>
                        </a:rPr>
                        <a:t>ұ</a:t>
                      </a:r>
                      <a:r>
                        <a:rPr lang="ru-RU" sz="1800" i="1" dirty="0" err="1">
                          <a:solidFill>
                            <a:srgbClr val="0000CC"/>
                          </a:solidFill>
                          <a:latin typeface="Calibri"/>
                          <a:ea typeface="Calibri"/>
                          <a:cs typeface="Calibri"/>
                        </a:rPr>
                        <a:t>лтты</a:t>
                      </a:r>
                      <a:r>
                        <a:rPr lang="ru-RU" sz="1800" i="1" dirty="0" err="1">
                          <a:solidFill>
                            <a:srgbClr val="0000CC"/>
                          </a:solidFill>
                          <a:latin typeface="Arial"/>
                          <a:ea typeface="Calibri"/>
                          <a:cs typeface="Times New Roman"/>
                        </a:rPr>
                        <a:t>ң</a:t>
                      </a:r>
                      <a:r>
                        <a:rPr lang="ru-RU" sz="1800" i="1" dirty="0" err="1">
                          <a:solidFill>
                            <a:srgbClr val="0000CC"/>
                          </a:solidFill>
                          <a:latin typeface="Calibri"/>
                          <a:ea typeface="Calibri"/>
                          <a:cs typeface="Calibri"/>
                        </a:rPr>
                        <a:t> рухын</a:t>
                      </a:r>
                      <a:r>
                        <a:rPr lang="ru-RU" sz="1800" i="1" dirty="0">
                          <a:solidFill>
                            <a:srgbClr val="0000CC"/>
                          </a:solidFill>
                          <a:latin typeface="Calibri"/>
                          <a:ea typeface="Calibri"/>
                          <a:cs typeface="Calibri"/>
                        </a:rPr>
                        <a:t>  бей-</a:t>
                      </a:r>
                      <a:br>
                        <a:rPr lang="ru-RU" sz="1800" i="1" dirty="0">
                          <a:solidFill>
                            <a:srgbClr val="0000CC"/>
                          </a:solidFill>
                          <a:latin typeface="Calibri"/>
                          <a:ea typeface="Calibri"/>
                          <a:cs typeface="Calibri"/>
                        </a:rPr>
                      </a:br>
                      <a:r>
                        <a:rPr lang="ru-RU" sz="1800" i="1" dirty="0" err="1">
                          <a:solidFill>
                            <a:srgbClr val="0000CC"/>
                          </a:solidFill>
                          <a:latin typeface="Calibri"/>
                          <a:ea typeface="Calibri"/>
                          <a:cs typeface="Calibri"/>
                        </a:rPr>
                        <a:t>Нелену</a:t>
                      </a:r>
                      <a:r>
                        <a:rPr lang="ru-RU" sz="1800" i="1" dirty="0">
                          <a:solidFill>
                            <a:srgbClr val="0000CC"/>
                          </a:solidFill>
                          <a:latin typeface="Calibri"/>
                          <a:ea typeface="Calibri"/>
                          <a:cs typeface="Calibri"/>
                        </a:rPr>
                        <a:t> </a:t>
                      </a:r>
                      <a:r>
                        <a:rPr lang="ru-RU" sz="1800" i="1" dirty="0" err="1">
                          <a:solidFill>
                            <a:srgbClr val="0000CC"/>
                          </a:solidFill>
                          <a:latin typeface="Calibri"/>
                          <a:ea typeface="Calibri"/>
                          <a:cs typeface="Calibri"/>
                        </a:rPr>
                        <a:t>де</a:t>
                      </a:r>
                      <a:r>
                        <a:rPr lang="ru-RU" sz="1800" i="1" dirty="0" err="1">
                          <a:solidFill>
                            <a:srgbClr val="0000CC"/>
                          </a:solidFill>
                          <a:latin typeface="Arial"/>
                          <a:ea typeface="Calibri"/>
                          <a:cs typeface="Times New Roman"/>
                        </a:rPr>
                        <a:t>ң</a:t>
                      </a:r>
                      <a:r>
                        <a:rPr lang="ru-RU" sz="1800" i="1" dirty="0" err="1">
                          <a:solidFill>
                            <a:srgbClr val="0000CC"/>
                          </a:solidFill>
                          <a:latin typeface="Calibri"/>
                          <a:ea typeface="Calibri"/>
                          <a:cs typeface="Calibri"/>
                        </a:rPr>
                        <a:t>гейі т</a:t>
                      </a:r>
                      <a:r>
                        <a:rPr lang="ru-RU" sz="1800" i="1" dirty="0" err="1">
                          <a:solidFill>
                            <a:srgbClr val="0000CC"/>
                          </a:solidFill>
                          <a:latin typeface="Arial"/>
                          <a:ea typeface="Calibri"/>
                          <a:cs typeface="Times New Roman"/>
                        </a:rPr>
                        <a:t>ұ</a:t>
                      </a:r>
                      <a:r>
                        <a:rPr lang="ru-RU" sz="1800" i="1" dirty="0" err="1">
                          <a:solidFill>
                            <a:srgbClr val="0000CC"/>
                          </a:solidFill>
                          <a:latin typeface="Calibri"/>
                          <a:ea typeface="Calibri"/>
                          <a:cs typeface="Calibri"/>
                        </a:rPr>
                        <a:t>р</a:t>
                      </a:r>
                      <a:r>
                        <a:rPr lang="ru-RU" sz="1800" i="1" dirty="0" err="1">
                          <a:solidFill>
                            <a:srgbClr val="0000CC"/>
                          </a:solidFill>
                          <a:latin typeface="Arial"/>
                          <a:ea typeface="Calibri"/>
                          <a:cs typeface="Times New Roman"/>
                        </a:rPr>
                        <a:t>ғ</a:t>
                      </a:r>
                      <a:r>
                        <a:rPr lang="ru-RU" sz="1800" i="1" dirty="0" err="1">
                          <a:solidFill>
                            <a:srgbClr val="0000CC"/>
                          </a:solidFill>
                          <a:latin typeface="Calibri"/>
                          <a:ea typeface="Calibri"/>
                          <a:cs typeface="Calibri"/>
                        </a:rPr>
                        <a:t>ысынан жа</a:t>
                      </a:r>
                      <a:r>
                        <a:rPr lang="ru-RU" sz="1800" i="1" dirty="0" err="1">
                          <a:solidFill>
                            <a:srgbClr val="0000CC"/>
                          </a:solidFill>
                          <a:latin typeface="Arial"/>
                          <a:ea typeface="Calibri"/>
                          <a:cs typeface="Times New Roman"/>
                        </a:rPr>
                        <a:t>ң</a:t>
                      </a:r>
                      <a:r>
                        <a:rPr lang="ru-RU" sz="1800" i="1" dirty="0" err="1">
                          <a:solidFill>
                            <a:srgbClr val="0000CC"/>
                          </a:solidFill>
                          <a:latin typeface="Calibri"/>
                          <a:ea typeface="Calibri"/>
                          <a:cs typeface="Calibri"/>
                        </a:rPr>
                        <a:t>аша зерттелген</a:t>
                      </a:r>
                      <a:r>
                        <a:rPr lang="ru-RU" sz="1800" i="1" dirty="0">
                          <a:solidFill>
                            <a:srgbClr val="0000CC"/>
                          </a:solidFill>
                          <a:latin typeface="Calibri"/>
                          <a:ea typeface="Calibri"/>
                          <a:cs typeface="Calibri"/>
                        </a:rPr>
                        <a:t>.</a:t>
                      </a:r>
                      <a:r>
                        <a:rPr lang="ru-RU" sz="1800" i="1" dirty="0">
                          <a:solidFill>
                            <a:srgbClr val="0000CC"/>
                          </a:solidFill>
                          <a:latin typeface="Calibri"/>
                          <a:ea typeface="Calibri"/>
                          <a:cs typeface="Times New Roman"/>
                        </a:rPr>
                        <a:t> </a:t>
                      </a:r>
                    </a:p>
                  </a:txBody>
                  <a:tcPr marL="0" marR="0" marT="0" marB="0" anchor="ctr">
                    <a:lnL>
                      <a:noFill/>
                    </a:lnL>
                    <a:lnR>
                      <a:noFill/>
                    </a:lnR>
                    <a:lnT>
                      <a:noFill/>
                    </a:lnT>
                    <a:lnB>
                      <a:noFill/>
                    </a:lnB>
                    <a:solidFill>
                      <a:srgbClr val="CCFFCC"/>
                    </a:solidFill>
                  </a:tcPr>
                </a:tc>
              </a:tr>
            </a:tbl>
          </a:graphicData>
        </a:graphic>
      </p:graphicFrame>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144000" cy="883318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kk-KZ" sz="800" b="1" i="0" u="none" strike="noStrike" cap="none" normalizeH="0" baseline="0" dirty="0" smtClean="0">
              <a:ln>
                <a:noFill/>
              </a:ln>
              <a:solidFill>
                <a:srgbClr val="000000"/>
              </a:solidFill>
              <a:effectLst>
                <a:glow rad="228600">
                  <a:schemeClr val="accent5">
                    <a:satMod val="175000"/>
                    <a:alpha val="40000"/>
                  </a:schemeClr>
                </a:glow>
              </a:effectLst>
              <a:latin typeface="Segoe Print" pitchFamily="2"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kk-KZ" sz="3600" b="1" i="1" u="none" strike="noStrike" cap="none" normalizeH="0" baseline="0" dirty="0" smtClean="0">
                <a:ln>
                  <a:noFill/>
                </a:ln>
                <a:solidFill>
                  <a:srgbClr val="0000CC"/>
                </a:solidFill>
                <a:effectLst>
                  <a:glow rad="228600">
                    <a:schemeClr val="accent4">
                      <a:satMod val="175000"/>
                      <a:alpha val="40000"/>
                    </a:schemeClr>
                  </a:glow>
                </a:effectLst>
                <a:latin typeface="Constantia" pitchFamily="18" charset="0"/>
                <a:cs typeface="Arial" pitchFamily="34" charset="0"/>
              </a:rPr>
              <a:t>Мағжан Жұмабаев</a:t>
            </a:r>
            <a:r>
              <a:rPr kumimoji="0" lang="kk-KZ" sz="3600" b="1" i="1" u="none" strike="noStrike" cap="none" normalizeH="0" dirty="0" smtClean="0">
                <a:ln>
                  <a:noFill/>
                </a:ln>
                <a:solidFill>
                  <a:srgbClr val="0000CC"/>
                </a:solidFill>
                <a:effectLst>
                  <a:glow rad="228600">
                    <a:schemeClr val="accent4">
                      <a:satMod val="175000"/>
                      <a:alpha val="40000"/>
                    </a:schemeClr>
                  </a:glow>
                </a:effectLst>
                <a:latin typeface="Constantia" pitchFamily="18" charset="0"/>
                <a:cs typeface="Arial" pitchFamily="34" charset="0"/>
              </a:rPr>
              <a:t> туралы</a:t>
            </a:r>
          </a:p>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kk-KZ" sz="3600" b="1" i="1" u="none" strike="noStrike" cap="none" normalizeH="0" baseline="0" dirty="0" smtClean="0">
                <a:ln>
                  <a:noFill/>
                </a:ln>
                <a:solidFill>
                  <a:srgbClr val="0000CC"/>
                </a:solidFill>
                <a:effectLst>
                  <a:glow rad="228600">
                    <a:schemeClr val="accent4">
                      <a:satMod val="175000"/>
                      <a:alpha val="40000"/>
                    </a:schemeClr>
                  </a:glow>
                </a:effectLst>
                <a:latin typeface="Constantia" pitchFamily="18" charset="0"/>
                <a:cs typeface="Arial" pitchFamily="34" charset="0"/>
              </a:rPr>
              <a:t> киношежірелер тізімі</a:t>
            </a:r>
          </a:p>
          <a:p>
            <a:pPr marL="0" marR="0" lvl="0" indent="0" algn="ctr" defTabSz="914400" rtl="0" eaLnBrk="1" fontAlgn="base" latinLnBrk="0" hangingPunct="1">
              <a:lnSpc>
                <a:spcPct val="100000"/>
              </a:lnSpc>
              <a:spcBef>
                <a:spcPct val="0"/>
              </a:spcBef>
              <a:spcAft>
                <a:spcPct val="0"/>
              </a:spcAft>
              <a:buClrTx/>
              <a:buSzTx/>
              <a:tabLst>
                <a:tab pos="457200" algn="l"/>
              </a:tabLst>
            </a:pPr>
            <a:endParaRPr kumimoji="0" lang="ru-RU" sz="2000" b="0" i="0" u="none" strike="noStrike" cap="none" normalizeH="0" baseline="0" dirty="0" smtClean="0">
              <a:ln>
                <a:noFill/>
              </a:ln>
              <a:solidFill>
                <a:schemeClr val="tx1"/>
              </a:solidFill>
              <a:effectLst>
                <a:glow rad="228600">
                  <a:schemeClr val="accent5">
                    <a:satMod val="175000"/>
                    <a:alpha val="40000"/>
                  </a:schemeClr>
                </a:glow>
              </a:effectLst>
              <a:latin typeface="Segoe Print"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rgbClr val="0000CC"/>
                </a:solidFill>
                <a:effectLst>
                  <a:glow rad="228600">
                    <a:schemeClr val="accent3">
                      <a:satMod val="175000"/>
                      <a:alpha val="40000"/>
                    </a:schemeClr>
                  </a:glow>
                </a:effectLst>
                <a:latin typeface="Segoe Print" pitchFamily="2" charset="0"/>
                <a:ea typeface="Times New Roman" pitchFamily="18" charset="0"/>
                <a:cs typeface="Arial" pitchFamily="34" charset="0"/>
              </a:rPr>
              <a:t>1990</a:t>
            </a:r>
            <a:r>
              <a:rPr kumimoji="0" lang="kk-KZ"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rPr>
              <a:t>—  </a:t>
            </a:r>
            <a:r>
              <a:rPr kumimoji="0" lang="kk-KZ" sz="2400" b="0" i="0" u="none" strike="noStrike" cap="none" normalizeH="0" baseline="0" dirty="0" smtClean="0">
                <a:ln>
                  <a:noFill/>
                </a:ln>
                <a:solidFill>
                  <a:srgbClr val="0000CC"/>
                </a:solidFill>
                <a:effectLst>
                  <a:glow rad="228600">
                    <a:schemeClr val="accent3">
                      <a:satMod val="175000"/>
                      <a:alpha val="40000"/>
                    </a:schemeClr>
                  </a:glow>
                </a:effectLst>
                <a:latin typeface="Segoe Print" pitchFamily="2" charset="0"/>
                <a:ea typeface="Times New Roman" pitchFamily="18" charset="0"/>
                <a:cs typeface="Arial" pitchFamily="34" charset="0"/>
              </a:rPr>
              <a:t>«Мағжан» </a:t>
            </a:r>
            <a:r>
              <a:rPr kumimoji="0" lang="kk-KZ"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rPr>
              <a:t>режиссері:  Қ.Умаров</a:t>
            </a:r>
            <a:endParaRPr kumimoji="0" lang="ru-RU"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kk-KZ"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rPr>
              <a:t>Жанр: “Деректі фильм”Өндіріс: “Қазақтелефильм”</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kk-KZ" sz="2400" dirty="0" smtClean="0">
              <a:solidFill>
                <a:srgbClr val="0000CC"/>
              </a:solidFill>
              <a:effectLst>
                <a:glow rad="228600">
                  <a:schemeClr val="accent3">
                    <a:satMod val="175000"/>
                    <a:alpha val="40000"/>
                  </a:schemeClr>
                </a:glow>
              </a:effectLst>
              <a:latin typeface="Segoe Print" pitchFamily="2" charset="0"/>
              <a:ea typeface="Times New Roman" pitchFamily="18" charset="0"/>
              <a:cs typeface="Arial" pitchFamily="34" charset="0"/>
            </a:endParaRPr>
          </a:p>
          <a:p>
            <a:pPr lvl="0" eaLnBrk="0" fontAlgn="base" hangingPunct="0">
              <a:spcBef>
                <a:spcPct val="0"/>
              </a:spcBef>
              <a:spcAft>
                <a:spcPct val="0"/>
              </a:spcAft>
              <a:tabLst>
                <a:tab pos="457200" algn="l"/>
              </a:tabLst>
            </a:pPr>
            <a:r>
              <a:rPr kumimoji="0" lang="kk-KZ" sz="2400" b="0" i="0" u="none" strike="noStrike" cap="none" normalizeH="0" baseline="0" dirty="0" smtClean="0">
                <a:ln>
                  <a:noFill/>
                </a:ln>
                <a:solidFill>
                  <a:srgbClr val="0000CC"/>
                </a:solidFill>
                <a:effectLst>
                  <a:glow rad="228600">
                    <a:schemeClr val="accent3">
                      <a:satMod val="175000"/>
                      <a:alpha val="40000"/>
                    </a:schemeClr>
                  </a:glow>
                </a:effectLst>
                <a:latin typeface="Segoe Print" pitchFamily="2" charset="0"/>
                <a:ea typeface="Times New Roman" pitchFamily="18" charset="0"/>
                <a:cs typeface="Arial" pitchFamily="34" charset="0"/>
              </a:rPr>
              <a:t>1993 – “Батыр Баян” </a:t>
            </a:r>
            <a:r>
              <a:rPr lang="kk-KZ" sz="2400" dirty="0" smtClean="0">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rPr>
              <a:t>режиссері:</a:t>
            </a:r>
            <a:r>
              <a:rPr lang="ru-RU" sz="2400" b="1" dirty="0" smtClean="0">
                <a:solidFill>
                  <a:srgbClr val="FF0000"/>
                </a:solidFill>
                <a:effectLst>
                  <a:glow rad="228600">
                    <a:schemeClr val="accent3">
                      <a:satMod val="175000"/>
                      <a:alpha val="40000"/>
                    </a:schemeClr>
                  </a:glow>
                </a:effectLst>
                <a:latin typeface="Calibri" pitchFamily="34" charset="0"/>
                <a:ea typeface="Times New Roman" pitchFamily="18" charset="0"/>
                <a:cs typeface="Times New Roman" pitchFamily="18" charset="0"/>
              </a:rPr>
              <a:t> </a:t>
            </a:r>
            <a:r>
              <a:rPr lang="ru-RU" sz="2400" dirty="0" err="1" smtClean="0">
                <a:solidFill>
                  <a:srgbClr val="FF0000"/>
                </a:solidFill>
                <a:effectLst>
                  <a:glow rad="228600">
                    <a:schemeClr val="accent3">
                      <a:satMod val="175000"/>
                      <a:alpha val="40000"/>
                    </a:schemeClr>
                  </a:glow>
                </a:effectLst>
                <a:latin typeface="Segoe Print" pitchFamily="2" charset="0"/>
                <a:ea typeface="Times New Roman" pitchFamily="18" charset="0"/>
                <a:cs typeface="Times New Roman" pitchFamily="18" charset="0"/>
              </a:rPr>
              <a:t>Сыламбек</a:t>
            </a:r>
            <a:r>
              <a:rPr lang="ru-RU" sz="2400" dirty="0" smtClean="0">
                <a:solidFill>
                  <a:srgbClr val="FF0000"/>
                </a:solidFill>
                <a:effectLst>
                  <a:glow rad="228600">
                    <a:schemeClr val="accent3">
                      <a:satMod val="175000"/>
                      <a:alpha val="40000"/>
                    </a:schemeClr>
                  </a:glow>
                </a:effectLst>
                <a:latin typeface="Segoe Print" pitchFamily="2" charset="0"/>
                <a:ea typeface="Times New Roman" pitchFamily="18" charset="0"/>
                <a:cs typeface="Times New Roman" pitchFamily="18" charset="0"/>
              </a:rPr>
              <a:t> </a:t>
            </a:r>
            <a:r>
              <a:rPr lang="ru-RU" sz="2400" dirty="0" err="1" smtClean="0">
                <a:solidFill>
                  <a:srgbClr val="FF0000"/>
                </a:solidFill>
                <a:effectLst>
                  <a:glow rad="228600">
                    <a:schemeClr val="accent3">
                      <a:satMod val="175000"/>
                      <a:alpha val="40000"/>
                    </a:schemeClr>
                  </a:glow>
                </a:effectLst>
                <a:latin typeface="Segoe Print" pitchFamily="2" charset="0"/>
                <a:ea typeface="Times New Roman" pitchFamily="18" charset="0"/>
                <a:cs typeface="Times New Roman" pitchFamily="18" charset="0"/>
              </a:rPr>
              <a:t>Тәуекел</a:t>
            </a:r>
            <a:endParaRPr kumimoji="0" lang="kk-KZ" sz="240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endParaRPr>
          </a:p>
          <a:p>
            <a:pPr lvl="0" eaLnBrk="0" fontAlgn="base" hangingPunct="0">
              <a:spcBef>
                <a:spcPct val="0"/>
              </a:spcBef>
              <a:spcAft>
                <a:spcPct val="0"/>
              </a:spcAft>
              <a:tabLst>
                <a:tab pos="457200" algn="l"/>
              </a:tabLst>
            </a:pPr>
            <a:r>
              <a:rPr lang="kk-KZ" sz="2400" dirty="0" smtClean="0">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rPr>
              <a:t>Жанр:</a:t>
            </a:r>
            <a:r>
              <a:rPr lang="ru-RU" sz="2400" b="1" dirty="0" smtClean="0">
                <a:ln w="12700">
                  <a:solidFill>
                    <a:schemeClr val="tx2">
                      <a:satMod val="155000"/>
                    </a:schemeClr>
                  </a:solidFill>
                  <a:prstDash val="solid"/>
                </a:ln>
                <a:solidFill>
                  <a:srgbClr val="FF0000"/>
                </a:solidFill>
                <a:effectLst>
                  <a:glow rad="228600">
                    <a:schemeClr val="accent3">
                      <a:satMod val="175000"/>
                      <a:alpha val="40000"/>
                    </a:schemeClr>
                  </a:glow>
                  <a:outerShdw blurRad="41275" dist="20320" dir="1800000" algn="tl" rotWithShape="0">
                    <a:srgbClr val="000000">
                      <a:alpha val="40000"/>
                    </a:srgbClr>
                  </a:outerShdw>
                </a:effectLst>
              </a:rPr>
              <a:t> </a:t>
            </a:r>
            <a:r>
              <a:rPr lang="ru-RU" sz="2400" dirty="0" smtClean="0">
                <a:solidFill>
                  <a:srgbClr val="FF0000"/>
                </a:solidFill>
                <a:effectLst>
                  <a:glow rad="228600">
                    <a:schemeClr val="accent3">
                      <a:satMod val="175000"/>
                      <a:alpha val="40000"/>
                    </a:schemeClr>
                  </a:glow>
                </a:effectLst>
              </a:rPr>
              <a:t> </a:t>
            </a:r>
            <a:r>
              <a:rPr lang="ru-RU" sz="2400" dirty="0" err="1" smtClean="0">
                <a:solidFill>
                  <a:srgbClr val="FF0000"/>
                </a:solidFill>
                <a:effectLst>
                  <a:glow rad="228600">
                    <a:schemeClr val="accent3">
                      <a:satMod val="175000"/>
                      <a:alpha val="40000"/>
                    </a:schemeClr>
                  </a:glow>
                </a:effectLst>
                <a:latin typeface="Segoe Print" pitchFamily="2" charset="0"/>
              </a:rPr>
              <a:t>Тарихи</a:t>
            </a:r>
            <a:r>
              <a:rPr lang="ru-RU" sz="2400" dirty="0" smtClean="0">
                <a:solidFill>
                  <a:srgbClr val="FF0000"/>
                </a:solidFill>
                <a:effectLst>
                  <a:glow rad="228600">
                    <a:schemeClr val="accent3">
                      <a:satMod val="175000"/>
                      <a:alpha val="40000"/>
                    </a:schemeClr>
                  </a:glow>
                </a:effectLst>
                <a:latin typeface="Segoe Print" pitchFamily="2" charset="0"/>
              </a:rPr>
              <a:t> драма, </a:t>
            </a:r>
            <a:r>
              <a:rPr lang="kk-KZ" sz="2400" dirty="0" smtClean="0">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rPr>
              <a:t>Өндіріс: “Қазақтелефильм”</a:t>
            </a:r>
            <a:r>
              <a:rPr lang="ru-RU" sz="2400" dirty="0" smtClean="0">
                <a:solidFill>
                  <a:srgbClr val="FF0000"/>
                </a:solidFill>
                <a:effectLst>
                  <a:glow rad="228600">
                    <a:schemeClr val="accent3">
                      <a:satMod val="175000"/>
                      <a:alpha val="40000"/>
                    </a:schemeClr>
                  </a:glow>
                </a:effectLst>
                <a:latin typeface="Segoe Print" pitchFamily="2" charset="0"/>
              </a:rPr>
              <a:t> </a:t>
            </a:r>
            <a:endParaRPr kumimoji="0" lang="kk-KZ"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rgbClr val="0000CC"/>
                </a:solidFill>
                <a:effectLst>
                  <a:glow rad="228600">
                    <a:schemeClr val="accent3">
                      <a:satMod val="175000"/>
                      <a:alpha val="40000"/>
                    </a:schemeClr>
                  </a:glow>
                </a:effectLst>
                <a:latin typeface="Segoe Print" pitchFamily="2" charset="0"/>
                <a:ea typeface="Times New Roman" pitchFamily="18" charset="0"/>
                <a:cs typeface="Arial" pitchFamily="34" charset="0"/>
              </a:rPr>
              <a:t>1994 — «Алаш туралы сөз» </a:t>
            </a:r>
            <a:r>
              <a:rPr kumimoji="0" lang="kk-KZ"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rPr>
              <a:t> Алашорда режиссері:  Қ.Умаров</a:t>
            </a:r>
            <a:endParaRPr kumimoji="0" lang="ru-RU"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kk-KZ"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rPr>
              <a:t>Жанр: “Деректі фильм”  Өндіріс: “Қазақтелефильм”</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kk-KZ"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rgbClr val="0000CC"/>
                </a:solidFill>
                <a:effectLst>
                  <a:glow rad="228600">
                    <a:schemeClr val="accent3">
                      <a:satMod val="175000"/>
                      <a:alpha val="40000"/>
                    </a:schemeClr>
                  </a:glow>
                </a:effectLst>
                <a:latin typeface="Segoe Print" pitchFamily="2" charset="0"/>
                <a:ea typeface="Times New Roman" pitchFamily="18" charset="0"/>
                <a:cs typeface="Arial" pitchFamily="34" charset="0"/>
              </a:rPr>
              <a:t>2009 — «Алашорда» </a:t>
            </a:r>
            <a:r>
              <a:rPr kumimoji="0" lang="kk-KZ"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rPr>
              <a:t>Алашорда режиссері:  Қ.Умаров</a:t>
            </a:r>
            <a:endParaRPr kumimoji="0" lang="ru-RU"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kk-KZ"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rPr>
              <a:t>Жанр: “Деректі фильм” Өндіріс: “Қазақфильм”</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kk-KZ" sz="2400" b="0" i="0" u="none" strike="noStrike" cap="none" normalizeH="0" baseline="0" dirty="0" smtClean="0">
                <a:ln>
                  <a:noFill/>
                </a:ln>
                <a:solidFill>
                  <a:srgbClr val="FF0000"/>
                </a:solidFill>
                <a:effectLst>
                  <a:glow rad="228600">
                    <a:schemeClr val="accent3">
                      <a:satMod val="175000"/>
                      <a:alpha val="40000"/>
                    </a:schemeClr>
                  </a:glow>
                </a:effectLst>
                <a:latin typeface="Segoe Print" pitchFamily="2" charset="0"/>
                <a:ea typeface="Times New Roman" pitchFamily="18" charset="0"/>
                <a:cs typeface="Arial" pitchFamily="34" charset="0"/>
              </a:rPr>
              <a:t> Шәкен Айманов атындағы</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kk-KZ" sz="2400" dirty="0" smtClean="0">
              <a:solidFill>
                <a:srgbClr val="000000"/>
              </a:solidFill>
              <a:effectLst>
                <a:glow rad="228600">
                  <a:schemeClr val="accent5">
                    <a:satMod val="175000"/>
                    <a:alpha val="40000"/>
                  </a:schemeClr>
                </a:glow>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kk-KZ" sz="2400" b="0" i="0" u="none" strike="noStrike" cap="none" normalizeH="0" baseline="0" dirty="0" smtClean="0">
              <a:ln>
                <a:noFill/>
              </a:ln>
              <a:solidFill>
                <a:srgbClr val="000000"/>
              </a:solidFill>
              <a:effectLst>
                <a:glow rad="228600">
                  <a:schemeClr val="accent5">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kk-KZ" sz="2400" dirty="0" smtClean="0">
              <a:solidFill>
                <a:srgbClr val="000000"/>
              </a:solidFill>
              <a:effectLst>
                <a:glow rad="228600">
                  <a:schemeClr val="accent5">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kk-KZ" sz="2000" b="0" i="0" u="none" strike="noStrike" cap="none" normalizeH="0" baseline="0" dirty="0" smtClean="0">
              <a:ln>
                <a:noFill/>
              </a:ln>
              <a:solidFill>
                <a:srgbClr val="000000"/>
              </a:solidFill>
              <a:effectLst>
                <a:glow rad="228600">
                  <a:schemeClr val="accent5">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kk-KZ" sz="2000" dirty="0" smtClean="0">
              <a:solidFill>
                <a:srgbClr val="000000"/>
              </a:solidFill>
              <a:effectLst>
                <a:glow rad="228600">
                  <a:schemeClr val="accent5">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kk-KZ" sz="2000" b="0" i="0" u="none" strike="noStrike" cap="none" normalizeH="0" baseline="0" dirty="0" smtClean="0">
              <a:ln>
                <a:noFill/>
              </a:ln>
              <a:solidFill>
                <a:schemeClr val="tx1"/>
              </a:solidFill>
              <a:effectLst>
                <a:glow rad="228600">
                  <a:schemeClr val="accent5">
                    <a:satMod val="175000"/>
                    <a:alpha val="40000"/>
                  </a:schemeClr>
                </a:glo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p:cTn id="7" dur="500" decel="50000" fill="hold">
                                          <p:stCondLst>
                                            <p:cond delay="0"/>
                                          </p:stCondLst>
                                        </p:cTn>
                                        <p:tgtEl>
                                          <p:spTgt spid="2764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764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7649"/>
                                        </p:tgtEl>
                                        <p:attrNameLst>
                                          <p:attrName>ppt_w</p:attrName>
                                        </p:attrNameLst>
                                      </p:cBhvr>
                                      <p:tavLst>
                                        <p:tav tm="0">
                                          <p:val>
                                            <p:strVal val="#ppt_w*.05"/>
                                          </p:val>
                                        </p:tav>
                                        <p:tav tm="100000">
                                          <p:val>
                                            <p:strVal val="#ppt_w"/>
                                          </p:val>
                                        </p:tav>
                                      </p:tavLst>
                                    </p:anim>
                                    <p:anim calcmode="lin" valueType="num">
                                      <p:cBhvr>
                                        <p:cTn id="10" dur="1000" fill="hold"/>
                                        <p:tgtEl>
                                          <p:spTgt spid="2764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764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764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764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rame"/>
          <p:cNvPicPr/>
          <p:nvPr/>
        </p:nvPicPr>
        <p:blipFill>
          <a:blip r:embed="rId2"/>
          <a:srcRect/>
          <a:stretch>
            <a:fillRect/>
          </a:stretch>
        </p:blipFill>
        <p:spPr bwMode="auto">
          <a:xfrm>
            <a:off x="0" y="0"/>
            <a:ext cx="9143999" cy="6858000"/>
          </a:xfrm>
          <a:prstGeom prst="rect">
            <a:avLst/>
          </a:prstGeom>
          <a:solidFill>
            <a:srgbClr val="FFFF00"/>
          </a:solidFill>
          <a:ln>
            <a:solidFill>
              <a:schemeClr val="accent1"/>
            </a:solidFill>
          </a:ln>
        </p:spPr>
      </p:pic>
      <p:sp>
        <p:nvSpPr>
          <p:cNvPr id="3" name="Прямоугольник 2"/>
          <p:cNvSpPr/>
          <p:nvPr/>
        </p:nvSpPr>
        <p:spPr>
          <a:xfrm>
            <a:off x="785786" y="1000108"/>
            <a:ext cx="6929486" cy="3785652"/>
          </a:xfrm>
          <a:prstGeom prst="rect">
            <a:avLst/>
          </a:prstGeom>
        </p:spPr>
        <p:txBody>
          <a:bodyPr wrap="square">
            <a:spAutoFit/>
          </a:bodyPr>
          <a:lstStyle/>
          <a:p>
            <a:pPr algn="ctr"/>
            <a:r>
              <a:rPr lang="kk-KZ" sz="8000" b="1" i="1" dirty="0" smtClean="0">
                <a:ln w="900" cmpd="sng">
                  <a:solidFill>
                    <a:schemeClr val="accent1">
                      <a:satMod val="190000"/>
                      <a:alpha val="55000"/>
                    </a:schemeClr>
                  </a:solidFill>
                  <a:prstDash val="solid"/>
                </a:ln>
                <a:solidFill>
                  <a:srgbClr val="0000CC"/>
                </a:solidFill>
                <a:effectLst>
                  <a:glow rad="228600">
                    <a:schemeClr val="accent5">
                      <a:satMod val="175000"/>
                      <a:alpha val="40000"/>
                    </a:schemeClr>
                  </a:glow>
                  <a:innerShdw blurRad="101600" dist="76200" dir="5400000">
                    <a:schemeClr val="accent1">
                      <a:satMod val="190000"/>
                      <a:tint val="100000"/>
                      <a:alpha val="74000"/>
                    </a:schemeClr>
                  </a:innerShdw>
                </a:effectLst>
                <a:latin typeface="Courier New" pitchFamily="49" charset="0"/>
                <a:cs typeface="Courier New" pitchFamily="49" charset="0"/>
              </a:rPr>
              <a:t> </a:t>
            </a:r>
            <a:r>
              <a:rPr lang="kk-KZ" sz="8000" b="1" i="1" dirty="0" smtClean="0">
                <a:ln w="12700">
                  <a:solidFill>
                    <a:schemeClr val="tx2">
                      <a:satMod val="155000"/>
                    </a:schemeClr>
                  </a:solidFill>
                  <a:prstDash val="solid"/>
                </a:ln>
                <a:solidFill>
                  <a:srgbClr val="0000CC"/>
                </a:solidFill>
                <a:latin typeface="Monotype Corsiva" pitchFamily="66" charset="0"/>
                <a:cs typeface="Microsoft Uighur" pitchFamily="2" charset="-78"/>
              </a:rPr>
              <a:t>АҚЫН</a:t>
            </a:r>
          </a:p>
          <a:p>
            <a:pPr algn="ctr"/>
            <a:r>
              <a:rPr lang="kk-KZ" sz="8000" b="1" i="1" dirty="0" smtClean="0">
                <a:ln w="12700">
                  <a:solidFill>
                    <a:schemeClr val="tx2">
                      <a:satMod val="155000"/>
                    </a:schemeClr>
                  </a:solidFill>
                  <a:prstDash val="solid"/>
                </a:ln>
                <a:solidFill>
                  <a:srgbClr val="0000CC"/>
                </a:solidFill>
                <a:latin typeface="Monotype Corsiva" pitchFamily="66" charset="0"/>
                <a:cs typeface="Microsoft Uighur" pitchFamily="2" charset="-78"/>
              </a:rPr>
              <a:t> ТУРАЛЫ</a:t>
            </a:r>
          </a:p>
          <a:p>
            <a:pPr algn="ctr"/>
            <a:r>
              <a:rPr lang="kk-KZ" sz="8000" b="1" i="1" dirty="0" smtClean="0">
                <a:ln w="12700">
                  <a:solidFill>
                    <a:schemeClr val="tx2">
                      <a:satMod val="155000"/>
                    </a:schemeClr>
                  </a:solidFill>
                  <a:prstDash val="solid"/>
                </a:ln>
                <a:solidFill>
                  <a:srgbClr val="0000CC"/>
                </a:solidFill>
                <a:latin typeface="Monotype Corsiva" pitchFamily="66" charset="0"/>
                <a:cs typeface="Microsoft Uighur" pitchFamily="2" charset="-78"/>
              </a:rPr>
              <a:t> ЛЕБІЗДЕР</a:t>
            </a:r>
            <a:endParaRPr lang="ru-RU" sz="8000" b="1" i="1" dirty="0">
              <a:ln w="12700">
                <a:solidFill>
                  <a:schemeClr val="tx2">
                    <a:satMod val="155000"/>
                  </a:schemeClr>
                </a:solidFill>
                <a:prstDash val="solid"/>
              </a:ln>
              <a:solidFill>
                <a:srgbClr val="0000CC"/>
              </a:solidFill>
              <a:latin typeface="Monotype Corsiva" pitchFamily="66" charset="0"/>
              <a:cs typeface="Microsoft Uighur"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5643602" cy="6500858"/>
          </a:xfrm>
        </p:spPr>
        <p:txBody>
          <a:bodyPr>
            <a:normAutofit fontScale="92500"/>
          </a:bodyPr>
          <a:lstStyle/>
          <a:p>
            <a:pPr indent="630238">
              <a:buNone/>
            </a:pPr>
            <a:endParaRPr lang="kk-KZ"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a:p>
            <a:pPr indent="630238">
              <a:buNone/>
            </a:pPr>
            <a:r>
              <a:rPr lang="kk-KZ" sz="28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eorgia" pitchFamily="18" charset="0"/>
              </a:rPr>
              <a:t>Мағжан – ең алдымен, сыршыл ақын. Ол жүректің қобызын шерте біледі, оның жүрегінен жас пен қаны аралас шыққан тәтті сөздері өзгенің жүрегіне тәтті у себеді. Мағжан не жазса, сырлы, көркем, сәнді жазады.    </a:t>
            </a:r>
          </a:p>
          <a:p>
            <a:pPr indent="630238">
              <a:buNone/>
            </a:pPr>
            <a:r>
              <a:rPr lang="kk-KZ" sz="28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eorgia" pitchFamily="18" charset="0"/>
              </a:rPr>
              <a:t> Оқушының жүрегіне әсер бере алмайтын құрғақ өлеңді, жабайы жырды Мағжаннан таба алмайсыз                        </a:t>
            </a:r>
            <a:r>
              <a:rPr lang="kk-KZ" sz="2800" i="1" dirty="0" smtClean="0">
                <a:effectLst>
                  <a:glow rad="228600">
                    <a:schemeClr val="accent4">
                      <a:satMod val="175000"/>
                      <a:alpha val="40000"/>
                    </a:schemeClr>
                  </a:glow>
                </a:effectLst>
                <a:latin typeface="Georgia" pitchFamily="18" charset="0"/>
              </a:rPr>
              <a:t>            </a:t>
            </a:r>
          </a:p>
          <a:p>
            <a:pPr indent="630238" algn="ctr">
              <a:buNone/>
            </a:pPr>
            <a:r>
              <a:rPr lang="kk-KZ" sz="2800" b="1" i="1" dirty="0" smtClean="0">
                <a:solidFill>
                  <a:srgbClr val="660033"/>
                </a:solidFill>
                <a:effectLst>
                  <a:glow rad="228600">
                    <a:schemeClr val="accent4">
                      <a:satMod val="175000"/>
                      <a:alpha val="40000"/>
                    </a:schemeClr>
                  </a:glow>
                </a:effectLst>
                <a:latin typeface="Georgia" pitchFamily="18" charset="0"/>
              </a:rPr>
              <a:t>    Жүсіпбек Аймауытов</a:t>
            </a:r>
            <a:endParaRPr lang="ru-RU" sz="2800" i="1" dirty="0">
              <a:effectLst>
                <a:glow rad="228600">
                  <a:schemeClr val="accent4">
                    <a:satMod val="175000"/>
                    <a:alpha val="40000"/>
                  </a:schemeClr>
                </a:glow>
              </a:effectLst>
              <a:latin typeface="Georgia" pitchFamily="18" charset="0"/>
            </a:endParaRPr>
          </a:p>
        </p:txBody>
      </p:sp>
      <p:pic>
        <p:nvPicPr>
          <p:cNvPr id="5" name="Picture 7" descr="img088"/>
          <p:cNvPicPr>
            <a:picLocks noChangeAspect="1" noChangeArrowheads="1"/>
          </p:cNvPicPr>
          <p:nvPr/>
        </p:nvPicPr>
        <p:blipFill>
          <a:blip r:embed="rId2"/>
          <a:srcRect r="2" b="34"/>
          <a:stretch>
            <a:fillRect/>
          </a:stretch>
        </p:blipFill>
        <p:spPr bwMode="auto">
          <a:xfrm rot="655259">
            <a:off x="6462246" y="894355"/>
            <a:ext cx="2227539" cy="2828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3">
            <a:schemeClr val="lt1"/>
          </a:lnRef>
          <a:fillRef idx="1">
            <a:schemeClr val="accent2"/>
          </a:fillRef>
          <a:effectRef idx="1">
            <a:schemeClr val="accent2"/>
          </a:effectRef>
          <a:fontRef idx="minor">
            <a:schemeClr val="lt1"/>
          </a:fontRef>
        </p:style>
      </p:pic>
      <p:pic>
        <p:nvPicPr>
          <p:cNvPr id="4" name="Picture 5"/>
          <p:cNvPicPr>
            <a:picLocks noChangeAspect="1" noChangeArrowheads="1"/>
          </p:cNvPicPr>
          <p:nvPr/>
        </p:nvPicPr>
        <p:blipFill>
          <a:blip r:embed="rId3"/>
          <a:srcRect r="59277" b="67647"/>
          <a:stretch>
            <a:fillRect/>
          </a:stretch>
        </p:blipFill>
        <p:spPr bwMode="auto">
          <a:xfrm rot="10800000">
            <a:off x="7065839" y="4572007"/>
            <a:ext cx="2078157" cy="228598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edg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Wasser (12)"/>
          <p:cNvPicPr>
            <a:picLocks noChangeAspect="1" noChangeArrowheads="1"/>
          </p:cNvPicPr>
          <p:nvPr/>
        </p:nvPicPr>
        <p:blipFill>
          <a:blip r:embed="rId2"/>
          <a:srcRect/>
          <a:stretch>
            <a:fillRect/>
          </a:stretch>
        </p:blipFill>
        <p:spPr bwMode="auto">
          <a:xfrm>
            <a:off x="0" y="-1125173"/>
            <a:ext cx="10644230" cy="7983173"/>
          </a:xfrm>
          <a:prstGeom prst="rect">
            <a:avLst/>
          </a:prstGeom>
          <a:noFill/>
          <a:ln w="9525">
            <a:noFill/>
            <a:miter lim="800000"/>
            <a:headEnd/>
            <a:tailEnd/>
          </a:ln>
        </p:spPr>
      </p:pic>
      <p:pic>
        <p:nvPicPr>
          <p:cNvPr id="3" name="Рисунок 2" descr="Magjan.JPG">
            <a:hlinkClick r:id="rId3"/>
          </p:cNvPr>
          <p:cNvPicPr/>
          <p:nvPr/>
        </p:nvPicPr>
        <p:blipFill>
          <a:blip r:embed="rId4"/>
          <a:srcRect/>
          <a:stretch>
            <a:fillRect/>
          </a:stretch>
        </p:blipFill>
        <p:spPr bwMode="auto">
          <a:xfrm>
            <a:off x="285720" y="1428736"/>
            <a:ext cx="2643206"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3071770" y="214290"/>
            <a:ext cx="6072230" cy="769441"/>
          </a:xfrm>
          <a:prstGeom prst="rect">
            <a:avLst/>
          </a:prstGeom>
        </p:spPr>
        <p:txBody>
          <a:bodyPr wrap="square">
            <a:spAutoFit/>
          </a:bodyPr>
          <a:lstStyle/>
          <a:p>
            <a:r>
              <a:rPr lang="ru-RU" sz="4400" i="1" kern="10" dirty="0" err="1" smtClean="0">
                <a:ln w="18415" cmpd="sng">
                  <a:noFill/>
                  <a:prstDash val="solid"/>
                </a:ln>
                <a:solidFill>
                  <a:srgbClr val="FFFF00"/>
                </a:solidFill>
                <a:effectLst>
                  <a:outerShdw blurRad="63500" dir="3600000" algn="tl" rotWithShape="0">
                    <a:srgbClr val="000000">
                      <a:alpha val="70000"/>
                    </a:srgbClr>
                  </a:outerShdw>
                </a:effectLst>
                <a:latin typeface="Georgia" pitchFamily="18" charset="0"/>
                <a:cs typeface="Arial"/>
              </a:rPr>
              <a:t>Мағжан Жұмабаев</a:t>
            </a:r>
            <a:endParaRPr lang="ru-RU" sz="4400" i="1" dirty="0">
              <a:ln w="18415" cmpd="sng">
                <a:noFill/>
                <a:prstDash val="solid"/>
              </a:ln>
              <a:solidFill>
                <a:srgbClr val="FFFF00"/>
              </a:solidFill>
              <a:latin typeface="Georgia" pitchFamily="18" charset="0"/>
            </a:endParaRPr>
          </a:p>
        </p:txBody>
      </p:sp>
      <p:sp>
        <p:nvSpPr>
          <p:cNvPr id="5" name="Горизонтальный свиток 4"/>
          <p:cNvSpPr/>
          <p:nvPr/>
        </p:nvSpPr>
        <p:spPr>
          <a:xfrm>
            <a:off x="3357554" y="1357298"/>
            <a:ext cx="5500726" cy="4857784"/>
          </a:xfrm>
          <a:prstGeom prst="horizontalScroll">
            <a:avLst/>
          </a:prstGeom>
          <a:ln>
            <a:solidFill>
              <a:srgbClr val="7030A0"/>
            </a:solidFill>
          </a:ln>
          <a:effectLst>
            <a:glow rad="101600">
              <a:schemeClr val="accent1">
                <a:satMod val="175000"/>
                <a:alpha val="40000"/>
              </a:schemeClr>
            </a:glow>
            <a:outerShdw blurRad="40000" dist="20000" dir="5400000" rotWithShape="0">
              <a:srgbClr val="000000">
                <a:alpha val="38000"/>
              </a:srgbClr>
            </a:outerShdw>
          </a:effectLst>
          <a:scene3d>
            <a:camera prst="isometricOffAxis1Right"/>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r>
              <a:rPr lang="kk-KZ" b="1" cap="all" dirty="0" smtClean="0">
                <a:ln w="9000" cmpd="sng">
                  <a:noFill/>
                  <a:prstDash val="solid"/>
                </a:ln>
                <a:solidFill>
                  <a:srgbClr val="0000CC"/>
                </a:solidFill>
                <a:effectLst>
                  <a:reflection blurRad="12700" stA="28000" endPos="45000" dist="1000" dir="5400000" sy="-100000" algn="bl" rotWithShape="0"/>
                </a:effectLst>
                <a:latin typeface="Segoe Print" pitchFamily="2" charset="0"/>
              </a:rPr>
              <a:t>Арыстанмын, айбатыма кім шыдар?</a:t>
            </a:r>
            <a:endParaRPr lang="ru-RU" b="1" cap="all" dirty="0" smtClean="0">
              <a:ln w="9000" cmpd="sng">
                <a:noFill/>
                <a:prstDash val="solid"/>
              </a:ln>
              <a:solidFill>
                <a:srgbClr val="0000CC"/>
              </a:solidFill>
              <a:effectLst>
                <a:reflection blurRad="12700" stA="28000" endPos="45000" dist="1000" dir="5400000" sy="-100000" algn="bl" rotWithShape="0"/>
              </a:effectLst>
              <a:latin typeface="Segoe Print" pitchFamily="2" charset="0"/>
            </a:endParaRPr>
          </a:p>
          <a:p>
            <a:pPr algn="ctr"/>
            <a:r>
              <a:rPr lang="kk-KZ" b="1" cap="all" dirty="0" smtClean="0">
                <a:ln w="9000" cmpd="sng">
                  <a:noFill/>
                  <a:prstDash val="solid"/>
                </a:ln>
                <a:solidFill>
                  <a:srgbClr val="0000CC"/>
                </a:solidFill>
                <a:effectLst>
                  <a:reflection blurRad="12700" stA="28000" endPos="45000" dist="1000" dir="5400000" sy="-100000" algn="bl" rotWithShape="0"/>
                </a:effectLst>
                <a:latin typeface="Segoe Print" pitchFamily="2" charset="0"/>
              </a:rPr>
              <a:t>Жолбарыспын, маған қарсы кім тұрар?</a:t>
            </a:r>
            <a:endParaRPr lang="ru-RU" b="1" cap="all" dirty="0" smtClean="0">
              <a:ln w="9000" cmpd="sng">
                <a:noFill/>
                <a:prstDash val="solid"/>
              </a:ln>
              <a:solidFill>
                <a:srgbClr val="0000CC"/>
              </a:solidFill>
              <a:effectLst>
                <a:reflection blurRad="12700" stA="28000" endPos="45000" dist="1000" dir="5400000" sy="-100000" algn="bl" rotWithShape="0"/>
              </a:effectLst>
              <a:latin typeface="Segoe Print" pitchFamily="2" charset="0"/>
            </a:endParaRPr>
          </a:p>
          <a:p>
            <a:pPr algn="ctr"/>
            <a:r>
              <a:rPr lang="kk-KZ" b="1" cap="all" dirty="0" smtClean="0">
                <a:ln w="9000" cmpd="sng">
                  <a:noFill/>
                  <a:prstDash val="solid"/>
                </a:ln>
                <a:solidFill>
                  <a:srgbClr val="0000CC"/>
                </a:solidFill>
                <a:effectLst>
                  <a:reflection blurRad="12700" stA="28000" endPos="45000" dist="1000" dir="5400000" sy="-100000" algn="bl" rotWithShape="0"/>
                </a:effectLst>
                <a:latin typeface="Segoe Print" pitchFamily="2" charset="0"/>
              </a:rPr>
              <a:t>Көкте – бұлт, жерде – желмін гулеген,</a:t>
            </a:r>
            <a:endParaRPr lang="ru-RU" b="1" cap="all" dirty="0" smtClean="0">
              <a:ln w="9000" cmpd="sng">
                <a:noFill/>
                <a:prstDash val="solid"/>
              </a:ln>
              <a:solidFill>
                <a:srgbClr val="0000CC"/>
              </a:solidFill>
              <a:effectLst>
                <a:reflection blurRad="12700" stA="28000" endPos="45000" dist="1000" dir="5400000" sy="-100000" algn="bl" rotWithShape="0"/>
              </a:effectLst>
              <a:latin typeface="Segoe Print" pitchFamily="2" charset="0"/>
            </a:endParaRPr>
          </a:p>
          <a:p>
            <a:pPr algn="ctr"/>
            <a:r>
              <a:rPr lang="kk-KZ" b="1" cap="all" dirty="0" smtClean="0">
                <a:ln w="9000" cmpd="sng">
                  <a:noFill/>
                  <a:prstDash val="solid"/>
                </a:ln>
                <a:solidFill>
                  <a:srgbClr val="0000CC"/>
                </a:solidFill>
                <a:effectLst>
                  <a:reflection blurRad="12700" stA="28000" endPos="45000" dist="1000" dir="5400000" sy="-100000" algn="bl" rotWithShape="0"/>
                </a:effectLst>
                <a:latin typeface="Segoe Print" pitchFamily="2" charset="0"/>
              </a:rPr>
              <a:t>Жер еркесі -  желдің жөнін кім сұрар?</a:t>
            </a:r>
          </a:p>
          <a:p>
            <a:pPr algn="ctr"/>
            <a:endParaRPr lang="kk-KZ" b="1" cap="all" dirty="0" smtClean="0">
              <a:ln w="9000" cmpd="sng">
                <a:noFill/>
                <a:prstDash val="solid"/>
              </a:ln>
              <a:solidFill>
                <a:srgbClr val="0000CC"/>
              </a:solidFill>
              <a:effectLst>
                <a:reflection blurRad="12700" stA="28000" endPos="45000" dist="1000" dir="5400000" sy="-100000" algn="bl" rotWithShape="0"/>
              </a:effectLst>
              <a:latin typeface="Segoe Print" pitchFamily="2" charset="0"/>
            </a:endParaRPr>
          </a:p>
          <a:p>
            <a:pPr algn="ctr"/>
            <a:r>
              <a:rPr lang="kk-KZ" sz="2400" b="1" dirty="0" smtClean="0">
                <a:ln w="18000">
                  <a:noFill/>
                  <a:prstDash val="solid"/>
                  <a:miter lim="800000"/>
                </a:ln>
                <a:solidFill>
                  <a:srgbClr val="FF0000"/>
                </a:solidFill>
                <a:effectLst>
                  <a:outerShdw blurRad="25500" dist="23000" dir="7020000" algn="tl">
                    <a:srgbClr val="000000">
                      <a:alpha val="50000"/>
                    </a:srgbClr>
                  </a:outerShdw>
                </a:effectLst>
                <a:latin typeface="Segoe Print" pitchFamily="2" charset="0"/>
              </a:rPr>
              <a:t>“Мен кім?”</a:t>
            </a:r>
            <a:endParaRPr lang="kk-KZ" sz="2400" b="1" dirty="0">
              <a:ln w="18000">
                <a:noFill/>
                <a:prstDash val="solid"/>
                <a:miter lim="800000"/>
              </a:ln>
              <a:solidFill>
                <a:srgbClr val="FF0000"/>
              </a:solidFill>
              <a:effectLst>
                <a:outerShdw blurRad="25500" dist="23000" dir="7020000" algn="tl">
                  <a:srgbClr val="000000">
                    <a:alpha val="50000"/>
                  </a:srgbClr>
                </a:outerShdw>
              </a:effectLst>
              <a:latin typeface="Segoe Print" pitchFamily="2" charset="0"/>
            </a:endParaRPr>
          </a:p>
          <a:p>
            <a:pPr algn="ctr"/>
            <a:endPar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05"/>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 calcmode="lin" valueType="num">
                                      <p:cBhvr>
                                        <p:cTn id="14" dur="2000" fill="hold"/>
                                        <p:tgtEl>
                                          <p:spTgt spid="5"/>
                                        </p:tgtEl>
                                        <p:attrNameLst>
                                          <p:attrName>ppt_x</p:attrName>
                                        </p:attrNameLst>
                                      </p:cBhvr>
                                      <p:tavLst>
                                        <p:tav tm="0">
                                          <p:val>
                                            <p:strVal val="#ppt_x-.2"/>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14282" y="214290"/>
            <a:ext cx="5929354" cy="6500858"/>
          </a:xfrm>
        </p:spPr>
        <p:txBody>
          <a:bodyPr>
            <a:normAutofit fontScale="85000" lnSpcReduction="20000"/>
          </a:bodyPr>
          <a:lstStyle/>
          <a:p>
            <a:pPr indent="536575">
              <a:buNone/>
            </a:pPr>
            <a:endParaRPr lang="kk-KZ" sz="3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a:p>
            <a:pPr indent="536575">
              <a:buNone/>
            </a:pPr>
            <a:r>
              <a:rPr lang="kk-KZ" sz="3300" i="1" dirty="0" smtClean="0">
                <a:ln w="18415" cmpd="sng">
                  <a:noFill/>
                  <a:prstDash val="solid"/>
                </a:ln>
                <a:solidFill>
                  <a:srgbClr val="002060"/>
                </a:solidFill>
                <a:effectLst>
                  <a:outerShdw blurRad="63500" dir="3600000" algn="tl" rotWithShape="0">
                    <a:srgbClr val="000000">
                      <a:alpha val="70000"/>
                    </a:srgbClr>
                  </a:outerShdw>
                </a:effectLst>
                <a:latin typeface="Bookman Old Style" pitchFamily="18" charset="0"/>
              </a:rPr>
              <a:t>«Қазақ жазушыларынан, әрине, Абайды сүйемін. Менің бала күнімнен ішкен асым, алған нәрімнің барлығы да – Абайдан. Бұдан соң Мағжанды сүйемін.  ... Мағжан мәдениеті зор ақын. Сыртқы кестенің келісімі мен күйшілігіне қарағанда бұл бар заманның шегінен асқандай ... бүгінгі күннің бар жазушысының ішінен келешекке бойұрып, артқы күнге анық қалуға жарайтын сөз – Мағжанның сөзі» </a:t>
            </a:r>
          </a:p>
          <a:p>
            <a:pPr indent="536575" algn="r">
              <a:buNone/>
            </a:pPr>
            <a:r>
              <a:rPr lang="kk-KZ" sz="3300" i="1" dirty="0" smtClean="0">
                <a:ln w="18415" cmpd="sng">
                  <a:noFill/>
                  <a:prstDash val="solid"/>
                </a:ln>
                <a:solidFill>
                  <a:srgbClr val="002060"/>
                </a:solidFill>
                <a:effectLst>
                  <a:outerShdw blurRad="63500" dir="3600000" algn="tl" rotWithShape="0">
                    <a:srgbClr val="000000">
                      <a:alpha val="70000"/>
                    </a:srgbClr>
                  </a:outerShdw>
                </a:effectLst>
                <a:latin typeface="Bookman Old Style" pitchFamily="18" charset="0"/>
              </a:rPr>
              <a:t>  </a:t>
            </a:r>
            <a:r>
              <a:rPr lang="kk-KZ" sz="3300" b="1" i="1" dirty="0" smtClean="0">
                <a:solidFill>
                  <a:srgbClr val="002060"/>
                </a:solidFill>
                <a:effectLst/>
                <a:latin typeface="Bookman Old Style" pitchFamily="18" charset="0"/>
              </a:rPr>
              <a:t>                                                      Мұхтар Әуезов</a:t>
            </a:r>
          </a:p>
          <a:p>
            <a:pPr algn="r">
              <a:buNone/>
            </a:pPr>
            <a:endParaRPr lang="ru-RU" sz="3300" dirty="0">
              <a:solidFill>
                <a:srgbClr val="002060"/>
              </a:solidFill>
              <a:effectLst/>
              <a:latin typeface="Bookman Old Style" pitchFamily="18" charset="0"/>
            </a:endParaRPr>
          </a:p>
        </p:txBody>
      </p:sp>
      <p:pic>
        <p:nvPicPr>
          <p:cNvPr id="3" name="Picture 7" descr="Auesov"/>
          <p:cNvPicPr>
            <a:picLocks noChangeAspect="1" noChangeArrowheads="1"/>
          </p:cNvPicPr>
          <p:nvPr/>
        </p:nvPicPr>
        <p:blipFill>
          <a:blip r:embed="rId2"/>
          <a:srcRect/>
          <a:stretch>
            <a:fillRect/>
          </a:stretch>
        </p:blipFill>
        <p:spPr bwMode="auto">
          <a:xfrm rot="680201">
            <a:off x="6581020" y="1104265"/>
            <a:ext cx="1926911" cy="2615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3">
            <a:schemeClr val="lt1"/>
          </a:lnRef>
          <a:fillRef idx="1">
            <a:schemeClr val="accent2"/>
          </a:fillRef>
          <a:effectRef idx="1">
            <a:schemeClr val="accent2"/>
          </a:effectRef>
          <a:fontRef idx="minor">
            <a:schemeClr val="lt1"/>
          </a:fontRef>
        </p:style>
      </p:pic>
      <p:pic>
        <p:nvPicPr>
          <p:cNvPr id="5" name="Picture 5"/>
          <p:cNvPicPr>
            <a:picLocks noChangeAspect="1" noChangeArrowheads="1"/>
          </p:cNvPicPr>
          <p:nvPr/>
        </p:nvPicPr>
        <p:blipFill>
          <a:blip r:embed="rId3"/>
          <a:srcRect r="59277" b="67647"/>
          <a:stretch>
            <a:fillRect/>
          </a:stretch>
        </p:blipFill>
        <p:spPr bwMode="auto">
          <a:xfrm rot="10800000">
            <a:off x="6858015" y="4343400"/>
            <a:ext cx="2285981" cy="251459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amond(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amond(i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142852"/>
            <a:ext cx="5929322" cy="649408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kk-KZ" sz="800" dirty="0" smtClean="0">
              <a:latin typeface="Georg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0" i="1" u="none" strike="noStrike" cap="none" normalizeH="0" baseline="0" dirty="0" smtClean="0">
                <a:ln>
                  <a:noFill/>
                </a:ln>
                <a:solidFill>
                  <a:srgbClr val="7030A0"/>
                </a:solidFill>
                <a:effectLst/>
                <a:latin typeface="Georgia" pitchFamily="18" charset="0"/>
                <a:ea typeface="Times New Roman" pitchFamily="18" charset="0"/>
                <a:cs typeface="Times New Roman" pitchFamily="18" charset="0"/>
              </a:rPr>
              <a:t>Мағжан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0" i="1" u="none" strike="noStrike" cap="none" normalizeH="0" baseline="0" dirty="0" smtClean="0">
                <a:ln>
                  <a:noFill/>
                </a:ln>
                <a:solidFill>
                  <a:srgbClr val="7030A0"/>
                </a:solidFill>
                <a:effectLst/>
                <a:latin typeface="Georgia" pitchFamily="18" charset="0"/>
                <a:ea typeface="Times New Roman" pitchFamily="18" charset="0"/>
                <a:cs typeface="Times New Roman" pitchFamily="18" charset="0"/>
              </a:rPr>
              <a:t>ата-бабасы   түрікті, алашын жан тәнімен сүйген, азаттықты  аңсаған,отаршылдыққа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600" b="0" i="1" u="none" strike="noStrike" cap="none" normalizeH="0" baseline="0" dirty="0" smtClean="0">
                <a:ln>
                  <a:noFill/>
                </a:ln>
                <a:solidFill>
                  <a:srgbClr val="7030A0"/>
                </a:solidFill>
                <a:effectLst/>
                <a:latin typeface="Georgia" pitchFamily="18" charset="0"/>
                <a:ea typeface="Times New Roman" pitchFamily="18" charset="0"/>
                <a:cs typeface="Times New Roman" pitchFamily="18" charset="0"/>
              </a:rPr>
              <a:t>қарсы өлең</a:t>
            </a:r>
            <a:endParaRPr kumimoji="0" lang="ru-RU" sz="3600" b="0" i="1" u="none" strike="noStrike" cap="none" normalizeH="0" baseline="0" dirty="0" smtClean="0">
              <a:ln>
                <a:noFill/>
              </a:ln>
              <a:solidFill>
                <a:srgbClr val="7030A0"/>
              </a:solidFill>
              <a:effectLst/>
              <a:latin typeface="Georg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600" b="0" i="1" u="none" strike="noStrike" cap="none" normalizeH="0" baseline="0" dirty="0" smtClean="0">
                <a:ln>
                  <a:noFill/>
                </a:ln>
                <a:solidFill>
                  <a:srgbClr val="7030A0"/>
                </a:solidFill>
                <a:effectLst/>
                <a:latin typeface="Georgia" pitchFamily="18" charset="0"/>
                <a:ea typeface="Times New Roman" pitchFamily="18" charset="0"/>
                <a:cs typeface="Times New Roman" pitchFamily="18" charset="0"/>
              </a:rPr>
              <a:t> жолдарын жазған </a:t>
            </a:r>
          </a:p>
          <a:p>
            <a:pPr marL="0" marR="0" lvl="0" indent="0" algn="r" defTabSz="914400" rtl="0" eaLnBrk="0" fontAlgn="base" latinLnBrk="0" hangingPunct="0">
              <a:lnSpc>
                <a:spcPct val="100000"/>
              </a:lnSpc>
              <a:spcBef>
                <a:spcPct val="0"/>
              </a:spcBef>
              <a:spcAft>
                <a:spcPct val="0"/>
              </a:spcAft>
              <a:buClrTx/>
              <a:buSzTx/>
              <a:buFontTx/>
              <a:buNone/>
              <a:tabLst/>
            </a:pPr>
            <a:r>
              <a:rPr kumimoji="0" lang="kk-KZ" sz="3600" b="0" i="1" u="none" strike="noStrike" cap="none" normalizeH="0" baseline="0" dirty="0" smtClean="0">
                <a:ln>
                  <a:noFill/>
                </a:ln>
                <a:solidFill>
                  <a:srgbClr val="7030A0"/>
                </a:solidFill>
                <a:effectLst/>
                <a:latin typeface="Georgia" pitchFamily="18" charset="0"/>
                <a:ea typeface="Times New Roman" pitchFamily="18" charset="0"/>
                <a:cs typeface="Times New Roman" pitchFamily="18" charset="0"/>
              </a:rPr>
              <a:t>халқының ұлтжанды</a:t>
            </a: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600" b="0" i="1" u="none" strike="noStrike" cap="none" normalizeH="0" baseline="0" dirty="0" smtClean="0">
                <a:ln>
                  <a:noFill/>
                </a:ln>
                <a:solidFill>
                  <a:srgbClr val="7030A0"/>
                </a:solidFill>
                <a:effectLst/>
                <a:latin typeface="Georgia" pitchFamily="18" charset="0"/>
                <a:ea typeface="Times New Roman" pitchFamily="18" charset="0"/>
                <a:cs typeface="Times New Roman" pitchFamily="18" charset="0"/>
              </a:rPr>
              <a:t>ұлдарының бірі.</a:t>
            </a:r>
          </a:p>
          <a:p>
            <a:pPr marL="0" marR="0" lvl="0" indent="0" algn="r" defTabSz="914400" rtl="0" eaLnBrk="0" fontAlgn="base" latinLnBrk="0" hangingPunct="0">
              <a:lnSpc>
                <a:spcPct val="100000"/>
              </a:lnSpc>
              <a:spcBef>
                <a:spcPct val="0"/>
              </a:spcBef>
              <a:spcAft>
                <a:spcPct val="0"/>
              </a:spcAft>
              <a:buClrTx/>
              <a:buSzTx/>
              <a:buFontTx/>
              <a:buNone/>
              <a:tabLst/>
            </a:pPr>
            <a:r>
              <a:rPr kumimoji="0" lang="kk-KZ" sz="3600" b="0" i="1" u="none" strike="noStrike" cap="none" normalizeH="0" baseline="0" dirty="0" smtClean="0">
                <a:ln>
                  <a:noFill/>
                </a:ln>
                <a:solidFill>
                  <a:srgbClr val="7030A0"/>
                </a:solidFill>
                <a:effectLst/>
                <a:latin typeface="Georgia" pitchFamily="18" charset="0"/>
                <a:ea typeface="Times New Roman" pitchFamily="18" charset="0"/>
                <a:cs typeface="Times New Roman" pitchFamily="18" charset="0"/>
              </a:rPr>
              <a:t>                                                                          </a:t>
            </a:r>
            <a:r>
              <a:rPr kumimoji="0" lang="kk-KZ" sz="3600" b="0" i="1" u="none" strike="noStrike" cap="none" normalizeH="0" baseline="0" dirty="0" smtClean="0">
                <a:ln>
                  <a:noFill/>
                </a:ln>
                <a:solidFill>
                  <a:srgbClr val="FF0000"/>
                </a:solidFill>
                <a:effectLst>
                  <a:glow rad="228600">
                    <a:schemeClr val="accent1">
                      <a:satMod val="175000"/>
                      <a:alpha val="40000"/>
                    </a:schemeClr>
                  </a:glow>
                </a:effectLst>
                <a:latin typeface="Georgia" pitchFamily="18" charset="0"/>
                <a:ea typeface="Times New Roman" pitchFamily="18" charset="0"/>
                <a:cs typeface="Times New Roman" pitchFamily="18" charset="0"/>
              </a:rPr>
              <a:t>М.Әуезов   </a:t>
            </a:r>
            <a:endParaRPr kumimoji="0" lang="kk-KZ" sz="3600" b="0" i="1" u="none" strike="noStrike" cap="none" normalizeH="0" baseline="0" dirty="0" smtClean="0">
              <a:ln>
                <a:noFill/>
              </a:ln>
              <a:solidFill>
                <a:srgbClr val="FF0000"/>
              </a:solidFill>
              <a:effectLst>
                <a:glow rad="228600">
                  <a:schemeClr val="accent1">
                    <a:satMod val="175000"/>
                    <a:alpha val="40000"/>
                  </a:schemeClr>
                </a:glow>
              </a:effectLst>
              <a:latin typeface="Georgia" pitchFamily="18" charset="0"/>
              <a:cs typeface="Arial" pitchFamily="34" charset="0"/>
            </a:endParaRPr>
          </a:p>
        </p:txBody>
      </p:sp>
      <p:pic>
        <p:nvPicPr>
          <p:cNvPr id="6" name="Picture 7" descr="Auesov"/>
          <p:cNvPicPr>
            <a:picLocks noChangeAspect="1" noChangeArrowheads="1"/>
          </p:cNvPicPr>
          <p:nvPr/>
        </p:nvPicPr>
        <p:blipFill>
          <a:blip r:embed="rId2"/>
          <a:srcRect/>
          <a:stretch>
            <a:fillRect/>
          </a:stretch>
        </p:blipFill>
        <p:spPr bwMode="auto">
          <a:xfrm rot="680201">
            <a:off x="6581020" y="1104265"/>
            <a:ext cx="1926911" cy="2615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3">
            <a:schemeClr val="lt1"/>
          </a:lnRef>
          <a:fillRef idx="1">
            <a:schemeClr val="accent2"/>
          </a:fillRef>
          <a:effectRef idx="1">
            <a:schemeClr val="accent2"/>
          </a:effectRef>
          <a:fontRef idx="minor">
            <a:schemeClr val="lt1"/>
          </a:fontRef>
        </p:style>
      </p:pic>
      <p:pic>
        <p:nvPicPr>
          <p:cNvPr id="7" name="Picture 5"/>
          <p:cNvPicPr>
            <a:picLocks noChangeAspect="1" noChangeArrowheads="1"/>
          </p:cNvPicPr>
          <p:nvPr/>
        </p:nvPicPr>
        <p:blipFill>
          <a:blip r:embed="rId3"/>
          <a:srcRect r="59277" b="67647"/>
          <a:stretch>
            <a:fillRect/>
          </a:stretch>
        </p:blipFill>
        <p:spPr bwMode="auto">
          <a:xfrm rot="10800000">
            <a:off x="6858015" y="4343400"/>
            <a:ext cx="2285982" cy="2514598"/>
          </a:xfrm>
          <a:prstGeom prst="rect">
            <a:avLst/>
          </a:prstGeom>
          <a:noFill/>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42853"/>
            <a:ext cx="5500726" cy="65248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kk-KZ" sz="3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kk-KZ" sz="3800" i="1" dirty="0" smtClean="0">
                <a:ln w="18415" cmpd="sng">
                  <a:noFill/>
                  <a:prstDash val="solid"/>
                </a:ln>
                <a:solidFill>
                  <a:srgbClr val="002060"/>
                </a:solidFill>
                <a:effectLst>
                  <a:outerShdw blurRad="63500" dir="3600000" algn="tl" rotWithShape="0">
                    <a:srgbClr val="000000">
                      <a:alpha val="70000"/>
                    </a:srgbClr>
                  </a:outerShdw>
                </a:effectLst>
                <a:latin typeface="Georgia" pitchFamily="18" charset="0"/>
              </a:rPr>
              <a:t>“Мағжан қазақ өлеңі өлшемдеріне </a:t>
            </a:r>
          </a:p>
          <a:p>
            <a:pPr algn="ctr"/>
            <a:r>
              <a:rPr lang="kk-KZ" sz="3800" i="1" dirty="0" smtClean="0">
                <a:ln w="18415" cmpd="sng">
                  <a:noFill/>
                  <a:prstDash val="solid"/>
                </a:ln>
                <a:solidFill>
                  <a:srgbClr val="002060"/>
                </a:solidFill>
                <a:effectLst>
                  <a:outerShdw blurRad="63500" dir="3600000" algn="tl" rotWithShape="0">
                    <a:srgbClr val="000000">
                      <a:alpha val="70000"/>
                    </a:srgbClr>
                  </a:outerShdw>
                </a:effectLst>
                <a:latin typeface="Georgia" pitchFamily="18" charset="0"/>
              </a:rPr>
              <a:t>жаңалық енгізді, </a:t>
            </a:r>
          </a:p>
          <a:p>
            <a:pPr algn="ctr"/>
            <a:r>
              <a:rPr lang="kk-KZ" sz="3800" i="1" dirty="0" smtClean="0">
                <a:ln w="18415" cmpd="sng">
                  <a:noFill/>
                  <a:prstDash val="solid"/>
                </a:ln>
                <a:solidFill>
                  <a:srgbClr val="002060"/>
                </a:solidFill>
                <a:effectLst>
                  <a:outerShdw blurRad="63500" dir="3600000" algn="tl" rotWithShape="0">
                    <a:srgbClr val="000000">
                      <a:alpha val="70000"/>
                    </a:srgbClr>
                  </a:outerShdw>
                </a:effectLst>
                <a:latin typeface="Georgia" pitchFamily="18" charset="0"/>
              </a:rPr>
              <a:t>өлең техникасын жетілдірді, </a:t>
            </a:r>
          </a:p>
          <a:p>
            <a:pPr algn="ctr"/>
            <a:r>
              <a:rPr lang="kk-KZ" sz="3800" i="1" dirty="0" smtClean="0">
                <a:ln w="18415" cmpd="sng">
                  <a:noFill/>
                  <a:prstDash val="solid"/>
                </a:ln>
                <a:solidFill>
                  <a:srgbClr val="002060"/>
                </a:solidFill>
                <a:effectLst>
                  <a:outerShdw blurRad="63500" dir="3600000" algn="tl" rotWithShape="0">
                    <a:srgbClr val="000000">
                      <a:alpha val="70000"/>
                    </a:srgbClr>
                  </a:outerShdw>
                </a:effectLst>
                <a:latin typeface="Georgia" pitchFamily="18" charset="0"/>
              </a:rPr>
              <a:t>жаңа өлшеулер шығарды, </a:t>
            </a:r>
          </a:p>
          <a:p>
            <a:pPr algn="ctr"/>
            <a:r>
              <a:rPr lang="kk-KZ" sz="3800" i="1" dirty="0" smtClean="0">
                <a:ln w="18415" cmpd="sng">
                  <a:noFill/>
                  <a:prstDash val="solid"/>
                </a:ln>
                <a:solidFill>
                  <a:srgbClr val="002060"/>
                </a:solidFill>
                <a:effectLst>
                  <a:outerShdw blurRad="63500" dir="3600000" algn="tl" rotWithShape="0">
                    <a:srgbClr val="000000">
                      <a:alpha val="70000"/>
                    </a:srgbClr>
                  </a:outerShdw>
                </a:effectLst>
                <a:latin typeface="Georgia" pitchFamily="18" charset="0"/>
              </a:rPr>
              <a:t>тілді ұзартты.”</a:t>
            </a:r>
          </a:p>
          <a:p>
            <a:pPr algn="ctr"/>
            <a:endParaRPr lang="kk-KZ" sz="3800" i="1" dirty="0" smtClean="0">
              <a:ln w="18415" cmpd="sng">
                <a:noFill/>
                <a:prstDash val="solid"/>
              </a:ln>
              <a:solidFill>
                <a:srgbClr val="002060"/>
              </a:solidFill>
              <a:effectLst>
                <a:outerShdw blurRad="63500" dir="3600000" algn="tl" rotWithShape="0">
                  <a:srgbClr val="000000">
                    <a:alpha val="70000"/>
                  </a:srgbClr>
                </a:outerShdw>
              </a:effectLst>
            </a:endParaRPr>
          </a:p>
          <a:p>
            <a:pPr algn="r"/>
            <a:r>
              <a:rPr lang="kk-KZ" sz="3800" b="1" i="1" dirty="0" smtClean="0">
                <a:ln w="17780" cmpd="sng">
                  <a:noFill/>
                  <a:prstDash val="solid"/>
                  <a:miter lim="800000"/>
                </a:ln>
                <a:solidFill>
                  <a:srgbClr val="FF0000"/>
                </a:solidFill>
                <a:effectLst>
                  <a:outerShdw blurRad="55000" dist="50800" dir="5400000" algn="tl">
                    <a:srgbClr val="000000">
                      <a:alpha val="33000"/>
                    </a:srgbClr>
                  </a:outerShdw>
                </a:effectLst>
              </a:rPr>
              <a:t>Ж.Аймауытов</a:t>
            </a:r>
            <a:endParaRPr lang="ru-RU" sz="3800" b="1" i="1" dirty="0">
              <a:ln w="17780" cmpd="sng">
                <a:noFill/>
                <a:prstDash val="solid"/>
                <a:miter lim="800000"/>
              </a:ln>
              <a:solidFill>
                <a:srgbClr val="FF0000"/>
              </a:solidFill>
              <a:effectLst>
                <a:outerShdw blurRad="55000" dist="50800" dir="5400000" algn="tl">
                  <a:srgbClr val="000000">
                    <a:alpha val="33000"/>
                  </a:srgbClr>
                </a:outerShdw>
              </a:effectLst>
            </a:endParaRPr>
          </a:p>
        </p:txBody>
      </p:sp>
      <p:pic>
        <p:nvPicPr>
          <p:cNvPr id="3" name="Picture 7" descr="img088"/>
          <p:cNvPicPr>
            <a:picLocks noChangeAspect="1" noChangeArrowheads="1"/>
          </p:cNvPicPr>
          <p:nvPr/>
        </p:nvPicPr>
        <p:blipFill>
          <a:blip r:embed="rId2"/>
          <a:srcRect r="2" b="34"/>
          <a:stretch>
            <a:fillRect/>
          </a:stretch>
        </p:blipFill>
        <p:spPr bwMode="auto">
          <a:xfrm rot="655259">
            <a:off x="6181199" y="867489"/>
            <a:ext cx="2480452" cy="3149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3">
            <a:schemeClr val="lt1"/>
          </a:lnRef>
          <a:fillRef idx="1">
            <a:schemeClr val="accent2"/>
          </a:fillRef>
          <a:effectRef idx="1">
            <a:schemeClr val="accent2"/>
          </a:effectRef>
          <a:fontRef idx="minor">
            <a:schemeClr val="lt1"/>
          </a:fontRef>
        </p:style>
      </p:pic>
      <p:pic>
        <p:nvPicPr>
          <p:cNvPr id="4" name="Picture 5"/>
          <p:cNvPicPr>
            <a:picLocks noChangeAspect="1" noChangeArrowheads="1"/>
          </p:cNvPicPr>
          <p:nvPr/>
        </p:nvPicPr>
        <p:blipFill>
          <a:blip r:embed="rId3"/>
          <a:srcRect r="59277" b="67647"/>
          <a:stretch>
            <a:fillRect/>
          </a:stretch>
        </p:blipFill>
        <p:spPr bwMode="auto">
          <a:xfrm rot="10800000">
            <a:off x="7000891" y="4500565"/>
            <a:ext cx="2143106" cy="2357433"/>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5429288" cy="65710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endParaRPr lang="kk-KZ" sz="900" i="1" dirty="0" smtClean="0">
              <a:solidFill>
                <a:srgbClr val="FF0000"/>
              </a:solidFill>
              <a:effectLst/>
            </a:endParaRPr>
          </a:p>
          <a:p>
            <a:pPr algn="ctr"/>
            <a:r>
              <a:rPr lang="kk-KZ" sz="5400" i="1" dirty="0" smtClean="0">
                <a:solidFill>
                  <a:srgbClr val="FF0000"/>
                </a:solidFill>
                <a:effectLst/>
                <a:latin typeface="Georgia" pitchFamily="18" charset="0"/>
              </a:rPr>
              <a:t>“Мағжан – поэмалар  жазудың желісін қаққан адамның біреуі болды”</a:t>
            </a:r>
          </a:p>
          <a:p>
            <a:endParaRPr lang="kk-KZ" sz="4800" dirty="0" smtClean="0">
              <a:solidFill>
                <a:srgbClr val="FF0000"/>
              </a:solidFill>
              <a:effectLst/>
              <a:latin typeface="Georgia" pitchFamily="18" charset="0"/>
            </a:endParaRPr>
          </a:p>
          <a:p>
            <a:pPr algn="r"/>
            <a:r>
              <a:rPr lang="kk-KZ" sz="4000" b="1" i="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Georgia" pitchFamily="18" charset="0"/>
              </a:rPr>
              <a:t>С. Мұқано</a:t>
            </a:r>
            <a:r>
              <a:rPr lang="kk-KZ" sz="4000" b="1" i="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в</a:t>
            </a:r>
            <a:endParaRPr lang="ru-RU" sz="4000" b="1" i="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pic>
        <p:nvPicPr>
          <p:cNvPr id="3" name="il_fi" descr="http://upload.wikimedia.org/wikipedia/kk/thumb/1/1d/%D0%9C%D2%B1%D2%9B%D0%B0%D0%BD%D0%BE%D0%B2.jpg/220px-%D0%9C%D2%B1%D2%9B%D0%B0%D0%BD%D0%BE%D0%B2.jpg"/>
          <p:cNvPicPr/>
          <p:nvPr/>
        </p:nvPicPr>
        <p:blipFill>
          <a:blip r:embed="rId2" cstate="print"/>
          <a:srcRect/>
          <a:stretch>
            <a:fillRect/>
          </a:stretch>
        </p:blipFill>
        <p:spPr bwMode="auto">
          <a:xfrm rot="666035">
            <a:off x="6190306" y="489720"/>
            <a:ext cx="2405202" cy="2944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5"/>
          <p:cNvPicPr>
            <a:picLocks noChangeAspect="1" noChangeArrowheads="1"/>
          </p:cNvPicPr>
          <p:nvPr/>
        </p:nvPicPr>
        <p:blipFill>
          <a:blip r:embed="rId3"/>
          <a:srcRect r="59277" b="67647"/>
          <a:stretch>
            <a:fillRect/>
          </a:stretch>
        </p:blipFill>
        <p:spPr bwMode="auto">
          <a:xfrm rot="10800000">
            <a:off x="7000891" y="4500565"/>
            <a:ext cx="2143106" cy="2357433"/>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0026"/>
            <a:ext cx="5143536" cy="66479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kk-KZ" sz="1000" i="1"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endParaRPr>
          </a:p>
          <a:p>
            <a:pPr algn="ctr"/>
            <a:r>
              <a:rPr lang="kk-KZ" sz="3200" i="1" dirty="0" smtClean="0">
                <a:ln w="18415" cmpd="sng">
                  <a:noFill/>
                  <a:prstDash val="solid"/>
                </a:ln>
                <a:solidFill>
                  <a:schemeClr val="accent2">
                    <a:lumMod val="75000"/>
                  </a:schemeClr>
                </a:solidFill>
                <a:effectLst>
                  <a:outerShdw blurRad="63500" dir="3600000" algn="tl" rotWithShape="0">
                    <a:srgbClr val="000000">
                      <a:alpha val="70000"/>
                    </a:srgbClr>
                  </a:outerShdw>
                </a:effectLst>
                <a:latin typeface="Georgia" pitchFamily="18" charset="0"/>
              </a:rPr>
              <a:t>“Ақындық жағына келгенде, Мағжан, әрине,</a:t>
            </a:r>
          </a:p>
          <a:p>
            <a:pPr algn="ctr"/>
            <a:r>
              <a:rPr lang="kk-KZ" sz="3200" i="1" dirty="0" smtClean="0">
                <a:ln w="18415" cmpd="sng">
                  <a:noFill/>
                  <a:prstDash val="solid"/>
                </a:ln>
                <a:solidFill>
                  <a:schemeClr val="accent2">
                    <a:lumMod val="75000"/>
                  </a:schemeClr>
                </a:solidFill>
                <a:effectLst>
                  <a:outerShdw blurRad="63500" dir="3600000" algn="tl" rotWithShape="0">
                    <a:srgbClr val="000000">
                      <a:alpha val="70000"/>
                    </a:srgbClr>
                  </a:outerShdw>
                </a:effectLst>
                <a:latin typeface="Georgia" pitchFamily="18" charset="0"/>
              </a:rPr>
              <a:t> қазақтың күшті </a:t>
            </a:r>
          </a:p>
          <a:p>
            <a:pPr algn="ctr"/>
            <a:r>
              <a:rPr lang="kk-KZ" sz="3200" i="1" dirty="0" smtClean="0">
                <a:ln w="18415" cmpd="sng">
                  <a:noFill/>
                  <a:prstDash val="solid"/>
                </a:ln>
                <a:solidFill>
                  <a:schemeClr val="accent2">
                    <a:lumMod val="75000"/>
                  </a:schemeClr>
                </a:solidFill>
                <a:effectLst>
                  <a:outerShdw blurRad="63500" dir="3600000" algn="tl" rotWithShape="0">
                    <a:srgbClr val="000000">
                      <a:alpha val="70000"/>
                    </a:srgbClr>
                  </a:outerShdw>
                </a:effectLst>
                <a:latin typeface="Georgia" pitchFamily="18" charset="0"/>
              </a:rPr>
              <a:t>ақындарынан саналады.</a:t>
            </a:r>
          </a:p>
          <a:p>
            <a:pPr algn="ctr"/>
            <a:r>
              <a:rPr lang="kk-KZ" sz="3200" i="1" dirty="0" smtClean="0">
                <a:ln w="18415" cmpd="sng">
                  <a:noFill/>
                  <a:prstDash val="solid"/>
                </a:ln>
                <a:solidFill>
                  <a:schemeClr val="accent2">
                    <a:lumMod val="75000"/>
                  </a:schemeClr>
                </a:solidFill>
                <a:effectLst>
                  <a:outerShdw blurRad="63500" dir="3600000" algn="tl" rotWithShape="0">
                    <a:srgbClr val="000000">
                      <a:alpha val="70000"/>
                    </a:srgbClr>
                  </a:outerShdw>
                </a:effectLst>
                <a:latin typeface="Georgia" pitchFamily="18" charset="0"/>
              </a:rPr>
              <a:t> Қазатың тілін байыту ретінде, әдебиетіне түрлер енгізу ретінде, Мағжанның еңбегі көп. Абайдан кейін тіл өнегесінде Мағжаннан асқан ақын қазақта жоқ.”</a:t>
            </a:r>
          </a:p>
          <a:p>
            <a:pPr algn="r"/>
            <a:r>
              <a:rPr lang="kk-KZ" sz="3200" i="1" dirty="0" smtClean="0">
                <a:ln w="1905">
                  <a:noFill/>
                </a:ln>
                <a:solidFill>
                  <a:schemeClr val="accent2">
                    <a:lumMod val="75000"/>
                  </a:schemeClr>
                </a:solidFill>
                <a:effectLst>
                  <a:innerShdw blurRad="69850" dist="43180" dir="5400000">
                    <a:srgbClr val="000000">
                      <a:alpha val="65000"/>
                    </a:srgbClr>
                  </a:innerShdw>
                </a:effectLst>
                <a:latin typeface="Georgia" pitchFamily="18" charset="0"/>
              </a:rPr>
              <a:t>С.Мұқанов</a:t>
            </a:r>
            <a:endParaRPr lang="ru-RU" sz="3200" i="1" dirty="0">
              <a:ln w="1905">
                <a:noFill/>
              </a:ln>
              <a:solidFill>
                <a:schemeClr val="accent2">
                  <a:lumMod val="75000"/>
                </a:schemeClr>
              </a:solidFill>
              <a:effectLst>
                <a:innerShdw blurRad="69850" dist="43180" dir="5400000">
                  <a:srgbClr val="000000">
                    <a:alpha val="65000"/>
                  </a:srgbClr>
                </a:innerShdw>
              </a:effectLst>
              <a:latin typeface="Georgia" pitchFamily="18" charset="0"/>
            </a:endParaRPr>
          </a:p>
        </p:txBody>
      </p:sp>
      <p:pic>
        <p:nvPicPr>
          <p:cNvPr id="3" name="il_fi" descr="http://upload.wikimedia.org/wikipedia/kk/thumb/1/1d/%D0%9C%D2%B1%D2%9B%D0%B0%D0%BD%D0%BE%D0%B2.jpg/220px-%D0%9C%D2%B1%D2%9B%D0%B0%D0%BD%D0%BE%D0%B2.jpg"/>
          <p:cNvPicPr/>
          <p:nvPr/>
        </p:nvPicPr>
        <p:blipFill>
          <a:blip r:embed="rId2" cstate="print"/>
          <a:srcRect/>
          <a:stretch>
            <a:fillRect/>
          </a:stretch>
        </p:blipFill>
        <p:spPr bwMode="auto">
          <a:xfrm rot="666035">
            <a:off x="5975992" y="775472"/>
            <a:ext cx="2405202" cy="29447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5"/>
          <p:cNvPicPr>
            <a:picLocks noChangeAspect="1" noChangeArrowheads="1"/>
          </p:cNvPicPr>
          <p:nvPr/>
        </p:nvPicPr>
        <p:blipFill>
          <a:blip r:embed="rId3"/>
          <a:srcRect r="59277" b="67647"/>
          <a:stretch>
            <a:fillRect/>
          </a:stretch>
        </p:blipFill>
        <p:spPr bwMode="auto">
          <a:xfrm rot="10800000">
            <a:off x="6929453" y="4421984"/>
            <a:ext cx="2214543" cy="2436014"/>
          </a:xfrm>
          <a:prstGeom prst="rect">
            <a:avLst/>
          </a:prstGeom>
          <a:noFill/>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56138"/>
            <a:ext cx="5572164" cy="64325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ru-RU" sz="2800" dirty="0" smtClean="0"/>
          </a:p>
          <a:p>
            <a:pPr algn="ctr"/>
            <a:r>
              <a:rPr lang="ru-RU" sz="2400" i="1" dirty="0" smtClean="0"/>
              <a:t> </a:t>
            </a:r>
            <a:r>
              <a:rPr lang="ru-RU" sz="2400" i="1" dirty="0" err="1" smtClean="0"/>
              <a:t>«Мағжан сөзіндей </a:t>
            </a:r>
            <a:r>
              <a:rPr lang="ru-RU" sz="2400" i="1" dirty="0" smtClean="0"/>
              <a:t>«</a:t>
            </a:r>
            <a:r>
              <a:rPr lang="ru-RU" sz="2400" i="1" dirty="0" err="1" smtClean="0"/>
              <a:t>тілге</a:t>
            </a:r>
            <a:r>
              <a:rPr lang="ru-RU" sz="2400" i="1" dirty="0" smtClean="0"/>
              <a:t> </a:t>
            </a:r>
            <a:r>
              <a:rPr lang="ru-RU" sz="2400" i="1" dirty="0" err="1" smtClean="0"/>
              <a:t>жұмсақ, жүрекке жылы</a:t>
            </a:r>
            <a:r>
              <a:rPr lang="ru-RU" sz="2400" i="1" dirty="0" smtClean="0"/>
              <a:t> </a:t>
            </a:r>
            <a:r>
              <a:rPr lang="ru-RU" sz="2400" i="1" dirty="0" err="1" smtClean="0"/>
              <a:t>тиетін</a:t>
            </a:r>
            <a:r>
              <a:rPr lang="ru-RU" sz="2400" i="1" dirty="0" smtClean="0"/>
              <a:t>» </a:t>
            </a:r>
            <a:r>
              <a:rPr lang="ru-RU" sz="2400" i="1" dirty="0" err="1" smtClean="0"/>
              <a:t>үлбіреген нәзік әуен қазақтың бұрынғы ақындарында болған емес</a:t>
            </a:r>
            <a:r>
              <a:rPr lang="ru-RU" sz="2400" i="1" dirty="0" smtClean="0"/>
              <a:t>. </a:t>
            </a:r>
            <a:r>
              <a:rPr lang="ru-RU" sz="2400" i="1" dirty="0" err="1" smtClean="0"/>
              <a:t>Ол</a:t>
            </a:r>
            <a:r>
              <a:rPr lang="ru-RU" sz="2400" i="1" dirty="0" smtClean="0"/>
              <a:t> </a:t>
            </a:r>
            <a:r>
              <a:rPr lang="ru-RU" sz="2400" i="1" dirty="0" err="1" smtClean="0"/>
              <a:t>жүректің қобызын шерте</a:t>
            </a:r>
            <a:r>
              <a:rPr lang="ru-RU" sz="2400" i="1" dirty="0" smtClean="0"/>
              <a:t> </a:t>
            </a:r>
            <a:r>
              <a:rPr lang="ru-RU" sz="2400" i="1" dirty="0" err="1" smtClean="0"/>
              <a:t>біледі</a:t>
            </a:r>
            <a:r>
              <a:rPr lang="ru-RU" sz="2400" i="1" dirty="0" smtClean="0"/>
              <a:t>, </a:t>
            </a:r>
            <a:r>
              <a:rPr lang="ru-RU" sz="2400" i="1" dirty="0" err="1" smtClean="0"/>
              <a:t>оның жүрегінен жас</a:t>
            </a:r>
            <a:r>
              <a:rPr lang="ru-RU" sz="2400" i="1" dirty="0" smtClean="0"/>
              <a:t> пен </a:t>
            </a:r>
            <a:r>
              <a:rPr lang="ru-RU" sz="2400" i="1" dirty="0" err="1" smtClean="0"/>
              <a:t>қан аралас</a:t>
            </a:r>
            <a:r>
              <a:rPr lang="ru-RU" sz="2400" i="1" dirty="0" smtClean="0"/>
              <a:t> </a:t>
            </a:r>
            <a:r>
              <a:rPr lang="ru-RU" sz="2400" i="1" dirty="0" err="1" smtClean="0"/>
              <a:t>шыққан тәтті сөздері өзгенің жүрегіне тәтті </a:t>
            </a:r>
            <a:r>
              <a:rPr lang="ru-RU" sz="2400" i="1" dirty="0" smtClean="0"/>
              <a:t>у </a:t>
            </a:r>
            <a:r>
              <a:rPr lang="ru-RU" sz="2400" i="1" dirty="0" err="1" smtClean="0"/>
              <a:t>себеді</a:t>
            </a:r>
            <a:r>
              <a:rPr lang="ru-RU" sz="2400" i="1" dirty="0" smtClean="0"/>
              <a:t>. </a:t>
            </a:r>
            <a:r>
              <a:rPr lang="ru-RU" sz="2400" i="1" dirty="0" err="1" smtClean="0"/>
              <a:t>Мағжан </a:t>
            </a:r>
            <a:r>
              <a:rPr lang="ru-RU" sz="2400" i="1" dirty="0" smtClean="0"/>
              <a:t>не </a:t>
            </a:r>
            <a:r>
              <a:rPr lang="ru-RU" sz="2400" i="1" dirty="0" err="1" smtClean="0"/>
              <a:t>жазса</a:t>
            </a:r>
            <a:r>
              <a:rPr lang="ru-RU" sz="2400" i="1" dirty="0" smtClean="0"/>
              <a:t> да, </a:t>
            </a:r>
            <a:r>
              <a:rPr lang="ru-RU" sz="2400" i="1" dirty="0" err="1" smtClean="0"/>
              <a:t>сырлы</a:t>
            </a:r>
            <a:r>
              <a:rPr lang="ru-RU" sz="2400" i="1" dirty="0" smtClean="0"/>
              <a:t>, </a:t>
            </a:r>
            <a:r>
              <a:rPr lang="ru-RU" sz="2400" i="1" dirty="0" err="1" smtClean="0"/>
              <a:t>көркем, сәнді жазады</a:t>
            </a:r>
            <a:r>
              <a:rPr lang="ru-RU" sz="2400" i="1" dirty="0" smtClean="0"/>
              <a:t>. </a:t>
            </a:r>
            <a:r>
              <a:rPr lang="ru-RU" sz="2400" i="1" dirty="0" err="1" smtClean="0"/>
              <a:t>Оқушының жүрегіне әсер ете</a:t>
            </a:r>
            <a:r>
              <a:rPr lang="ru-RU" sz="2400" i="1" dirty="0" smtClean="0"/>
              <a:t> </a:t>
            </a:r>
            <a:r>
              <a:rPr lang="ru-RU" sz="2400" i="1" dirty="0" err="1" smtClean="0"/>
              <a:t>алмайтын</a:t>
            </a:r>
            <a:r>
              <a:rPr lang="ru-RU" sz="2400" i="1" dirty="0" smtClean="0"/>
              <a:t> </a:t>
            </a:r>
            <a:r>
              <a:rPr lang="ru-RU" sz="2400" i="1" dirty="0" err="1" smtClean="0"/>
              <a:t>құрғақ өлеңді, жабайы</a:t>
            </a:r>
            <a:r>
              <a:rPr lang="ru-RU" sz="2400" i="1" dirty="0" smtClean="0"/>
              <a:t> </a:t>
            </a:r>
            <a:r>
              <a:rPr lang="ru-RU" sz="2400" i="1" dirty="0" err="1" smtClean="0"/>
              <a:t>жырды</a:t>
            </a:r>
            <a:r>
              <a:rPr lang="ru-RU" sz="2400" i="1" dirty="0" smtClean="0"/>
              <a:t> </a:t>
            </a:r>
            <a:r>
              <a:rPr lang="ru-RU" sz="2400" i="1" dirty="0" err="1" smtClean="0"/>
              <a:t>Мағжаннан таба</a:t>
            </a:r>
            <a:r>
              <a:rPr lang="ru-RU" sz="2400" i="1" dirty="0" smtClean="0"/>
              <a:t> </a:t>
            </a:r>
            <a:r>
              <a:rPr lang="ru-RU" sz="2400" i="1" dirty="0" err="1" smtClean="0"/>
              <a:t>алмайсыз</a:t>
            </a:r>
            <a:r>
              <a:rPr lang="ru-RU" sz="2400" i="1" dirty="0" smtClean="0"/>
              <a:t>. </a:t>
            </a:r>
            <a:r>
              <a:rPr lang="ru-RU" sz="2400" i="1" dirty="0" err="1" smtClean="0"/>
              <a:t>Суретті</a:t>
            </a:r>
            <a:r>
              <a:rPr lang="ru-RU" sz="2400" i="1" dirty="0" smtClean="0"/>
              <a:t>, </a:t>
            </a:r>
            <a:r>
              <a:rPr lang="ru-RU" sz="2400" i="1" dirty="0" err="1" smtClean="0"/>
              <a:t>кестелі</a:t>
            </a:r>
            <a:r>
              <a:rPr lang="ru-RU" sz="2400" i="1" dirty="0" smtClean="0"/>
              <a:t>, </a:t>
            </a:r>
            <a:r>
              <a:rPr lang="ru-RU" sz="2400" i="1" dirty="0" err="1" smtClean="0"/>
              <a:t>көркем сөз Мағжаннан табылады</a:t>
            </a:r>
            <a:r>
              <a:rPr lang="ru-RU" sz="2400" i="1" dirty="0" smtClean="0"/>
              <a:t>, </a:t>
            </a:r>
            <a:r>
              <a:rPr lang="ru-RU" sz="2400" i="1" dirty="0" err="1" smtClean="0"/>
              <a:t>Мағжан ақынды ақындық жағынан сөзсіз суретші</a:t>
            </a:r>
            <a:r>
              <a:rPr lang="ru-RU" sz="2400" i="1" dirty="0" smtClean="0"/>
              <a:t> </a:t>
            </a:r>
            <a:r>
              <a:rPr lang="ru-RU" sz="2400" i="1" dirty="0" err="1" smtClean="0"/>
              <a:t>деп</a:t>
            </a:r>
            <a:r>
              <a:rPr lang="ru-RU" sz="2400" i="1" dirty="0" smtClean="0"/>
              <a:t> </a:t>
            </a:r>
            <a:r>
              <a:rPr lang="ru-RU" sz="2400" i="1" dirty="0" err="1" smtClean="0"/>
              <a:t>айтуға болады</a:t>
            </a:r>
            <a:r>
              <a:rPr lang="ru-RU" sz="2400" i="1" dirty="0" smtClean="0"/>
              <a:t>». </a:t>
            </a:r>
          </a:p>
          <a:p>
            <a:pPr algn="r"/>
            <a:r>
              <a:rPr lang="kk-KZ"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Ж.Аймауытов</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7" descr="img088"/>
          <p:cNvPicPr>
            <a:picLocks noChangeAspect="1" noChangeArrowheads="1"/>
          </p:cNvPicPr>
          <p:nvPr/>
        </p:nvPicPr>
        <p:blipFill>
          <a:blip r:embed="rId2"/>
          <a:srcRect r="2" b="34"/>
          <a:stretch>
            <a:fillRect/>
          </a:stretch>
        </p:blipFill>
        <p:spPr bwMode="auto">
          <a:xfrm rot="655259">
            <a:off x="6327644" y="881487"/>
            <a:ext cx="2348667" cy="2982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3">
            <a:schemeClr val="lt1"/>
          </a:lnRef>
          <a:fillRef idx="1">
            <a:schemeClr val="accent2"/>
          </a:fillRef>
          <a:effectRef idx="1">
            <a:schemeClr val="accent2"/>
          </a:effectRef>
          <a:fontRef idx="minor">
            <a:schemeClr val="lt1"/>
          </a:fontRef>
        </p:style>
      </p:pic>
      <p:pic>
        <p:nvPicPr>
          <p:cNvPr id="5" name="Picture 5"/>
          <p:cNvPicPr>
            <a:picLocks noChangeAspect="1" noChangeArrowheads="1"/>
          </p:cNvPicPr>
          <p:nvPr/>
        </p:nvPicPr>
        <p:blipFill>
          <a:blip r:embed="rId3"/>
          <a:srcRect r="59277" b="67647"/>
          <a:stretch>
            <a:fillRect/>
          </a:stretch>
        </p:blipFill>
        <p:spPr bwMode="auto">
          <a:xfrm rot="10800000">
            <a:off x="6806065" y="4286255"/>
            <a:ext cx="2337931" cy="2571742"/>
          </a:xfrm>
          <a:prstGeom prst="rect">
            <a:avLst/>
          </a:prstGeom>
          <a:noFill/>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1"/>
            <a:ext cx="5500726" cy="6340197"/>
          </a:xfrm>
          <a:prstGeom prst="rect">
            <a:avLst/>
          </a:prstGeom>
        </p:spPr>
        <p:txBody>
          <a:bodyPr wrap="square">
            <a:spAutoFit/>
          </a:bodyPr>
          <a:lstStyle/>
          <a:p>
            <a:pPr algn="ctr">
              <a:tabLst>
                <a:tab pos="4635500" algn="l"/>
              </a:tabLst>
            </a:pPr>
            <a:endParaRPr lang="kk-KZ" sz="1000" b="1" i="1" dirty="0" smtClean="0">
              <a:solidFill>
                <a:srgbClr val="C00000"/>
              </a:solidFill>
              <a:effectLst>
                <a:glow rad="228600">
                  <a:schemeClr val="accent4">
                    <a:satMod val="175000"/>
                    <a:alpha val="40000"/>
                  </a:schemeClr>
                </a:glow>
              </a:effectLst>
            </a:endParaRPr>
          </a:p>
          <a:p>
            <a:pPr algn="ctr">
              <a:tabLst>
                <a:tab pos="4635500" algn="l"/>
              </a:tabLst>
            </a:pPr>
            <a:r>
              <a:rPr lang="kk-KZ" sz="3600" i="1" dirty="0" smtClean="0">
                <a:solidFill>
                  <a:srgbClr val="002060"/>
                </a:solidFill>
                <a:effectLst/>
                <a:latin typeface="Georgia" pitchFamily="18" charset="0"/>
              </a:rPr>
              <a:t>«Мағжанның ақындығы да, кісілігі де ерекше бөлек еді. Ақындық өміріне, біліміне келсек, алаштың екі күшті адамының бірі, тіпті ең дарындысы, күштісі Мағжан болатын. Бірі – біздің осы күнгі М.Әуезов»	</a:t>
            </a:r>
          </a:p>
          <a:p>
            <a:pPr algn="ctr">
              <a:tabLst>
                <a:tab pos="4635500" algn="l"/>
              </a:tabLst>
            </a:pPr>
            <a:r>
              <a:rPr lang="kk-KZ" sz="3600" i="1" dirty="0" smtClean="0">
                <a:ln w="12700">
                  <a:noFill/>
                  <a:prstDash val="solid"/>
                </a:ln>
                <a:solidFill>
                  <a:srgbClr val="002060"/>
                </a:solidFill>
                <a:effectLst>
                  <a:outerShdw blurRad="41275" dist="20320" dir="1800000" algn="tl" rotWithShape="0">
                    <a:srgbClr val="000000">
                      <a:alpha val="40000"/>
                    </a:srgbClr>
                  </a:outerShdw>
                </a:effectLst>
                <a:latin typeface="Georgia" pitchFamily="18" charset="0"/>
              </a:rPr>
              <a:t>                       (С.Мұқанов)</a:t>
            </a:r>
            <a:endParaRPr lang="kk-KZ" sz="3600" i="1" dirty="0">
              <a:ln w="12700">
                <a:noFill/>
                <a:prstDash val="solid"/>
              </a:ln>
              <a:solidFill>
                <a:srgbClr val="002060"/>
              </a:solidFill>
              <a:effectLst>
                <a:outerShdw blurRad="41275" dist="20320" dir="1800000" algn="tl" rotWithShape="0">
                  <a:srgbClr val="000000">
                    <a:alpha val="40000"/>
                  </a:srgbClr>
                </a:outerShdw>
              </a:effectLst>
              <a:latin typeface="Georgia" pitchFamily="18" charset="0"/>
            </a:endParaRPr>
          </a:p>
        </p:txBody>
      </p:sp>
      <p:pic>
        <p:nvPicPr>
          <p:cNvPr id="3" name="il_fi" descr="http://upload.wikimedia.org/wikipedia/kk/thumb/1/1d/%D0%9C%D2%B1%D2%9B%D0%B0%D0%BD%D0%BE%D0%B2.jpg/220px-%D0%9C%D2%B1%D2%9B%D0%B0%D0%BD%D0%BE%D0%B2.jpg"/>
          <p:cNvPicPr/>
          <p:nvPr/>
        </p:nvPicPr>
        <p:blipFill>
          <a:blip r:embed="rId2" cstate="print"/>
          <a:srcRect/>
          <a:stretch>
            <a:fillRect/>
          </a:stretch>
        </p:blipFill>
        <p:spPr bwMode="auto">
          <a:xfrm rot="666035">
            <a:off x="5975992" y="775472"/>
            <a:ext cx="2405202" cy="2944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5"/>
          <p:cNvPicPr>
            <a:picLocks noChangeAspect="1" noChangeArrowheads="1"/>
          </p:cNvPicPr>
          <p:nvPr/>
        </p:nvPicPr>
        <p:blipFill>
          <a:blip r:embed="rId3"/>
          <a:srcRect r="59277" b="67647"/>
          <a:stretch>
            <a:fillRect/>
          </a:stretch>
        </p:blipFill>
        <p:spPr bwMode="auto">
          <a:xfrm rot="10800000">
            <a:off x="6871009" y="4357693"/>
            <a:ext cx="2272988" cy="2500305"/>
          </a:xfrm>
          <a:prstGeom prst="rect">
            <a:avLst/>
          </a:prstGeom>
          <a:noFill/>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5357850" cy="6370975"/>
          </a:xfrm>
          <a:prstGeom prst="rect">
            <a:avLst/>
          </a:prstGeom>
          <a:solidFill>
            <a:srgbClr val="66FFFF"/>
          </a:solidFill>
          <a:ln w="38100">
            <a:solidFill>
              <a:srgbClr val="FFFF66"/>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kk-KZ" sz="4000" i="1" dirty="0" smtClean="0">
                <a:solidFill>
                  <a:srgbClr val="FF0000"/>
                </a:solidFill>
                <a:effectLst>
                  <a:glow rad="228600">
                    <a:schemeClr val="accent4">
                      <a:satMod val="175000"/>
                      <a:alpha val="40000"/>
                    </a:schemeClr>
                  </a:glow>
                </a:effectLst>
                <a:latin typeface="Georgia" pitchFamily="18" charset="0"/>
              </a:rPr>
              <a:t>«Мінезі баладай, тілі балдай еді. Адамға қайырымды, кешірімді,  қалтқысыз жан еді… Білімді, алғыр, ойшыл, орысшаға, шығыс тілдеріне </a:t>
            </a:r>
            <a:r>
              <a:rPr lang="kk-KZ" sz="4400" i="1" dirty="0" smtClean="0">
                <a:solidFill>
                  <a:srgbClr val="FF0000"/>
                </a:solidFill>
                <a:effectLst>
                  <a:glow rad="228600">
                    <a:schemeClr val="accent4">
                      <a:satMod val="175000"/>
                      <a:alpha val="40000"/>
                    </a:schemeClr>
                  </a:glow>
                </a:effectLst>
                <a:latin typeface="Georgia" pitchFamily="18" charset="0"/>
              </a:rPr>
              <a:t>ерекше жетік-ті»                                                             С.Мұқанов</a:t>
            </a:r>
            <a:endParaRPr lang="ru-RU" sz="4400" i="1" dirty="0">
              <a:solidFill>
                <a:srgbClr val="FF0000"/>
              </a:solidFill>
              <a:effectLst>
                <a:glow rad="228600">
                  <a:schemeClr val="accent4">
                    <a:satMod val="175000"/>
                    <a:alpha val="40000"/>
                  </a:schemeClr>
                </a:glow>
              </a:effectLst>
              <a:latin typeface="Georgia" pitchFamily="18" charset="0"/>
            </a:endParaRPr>
          </a:p>
        </p:txBody>
      </p:sp>
      <p:pic>
        <p:nvPicPr>
          <p:cNvPr id="3" name="il_fi" descr="http://upload.wikimedia.org/wikipedia/kk/thumb/1/1d/%D0%9C%D2%B1%D2%9B%D0%B0%D0%BD%D0%BE%D0%B2.jpg/220px-%D0%9C%D2%B1%D2%9B%D0%B0%D0%BD%D0%BE%D0%B2.jpg"/>
          <p:cNvPicPr/>
          <p:nvPr/>
        </p:nvPicPr>
        <p:blipFill>
          <a:blip r:embed="rId2" cstate="print"/>
          <a:srcRect/>
          <a:stretch>
            <a:fillRect/>
          </a:stretch>
        </p:blipFill>
        <p:spPr bwMode="auto">
          <a:xfrm rot="666035">
            <a:off x="6261744" y="561158"/>
            <a:ext cx="2405202" cy="2944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5"/>
          <p:cNvPicPr>
            <a:picLocks noChangeAspect="1" noChangeArrowheads="1"/>
          </p:cNvPicPr>
          <p:nvPr/>
        </p:nvPicPr>
        <p:blipFill>
          <a:blip r:embed="rId3"/>
          <a:srcRect r="59277" b="67647"/>
          <a:stretch>
            <a:fillRect/>
          </a:stretch>
        </p:blipFill>
        <p:spPr bwMode="auto">
          <a:xfrm rot="10800000">
            <a:off x="6786577" y="4264818"/>
            <a:ext cx="2357420" cy="2593180"/>
          </a:xfrm>
          <a:prstGeom prst="rect">
            <a:avLst/>
          </a:prstGeom>
          <a:noFill/>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285728"/>
            <a:ext cx="8072494" cy="63709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kk-KZ" sz="800" i="1" dirty="0" smtClean="0">
              <a:effectLst>
                <a:glow rad="228600">
                  <a:schemeClr val="accent4">
                    <a:satMod val="175000"/>
                    <a:alpha val="40000"/>
                  </a:schemeClr>
                </a:glow>
              </a:effectLst>
            </a:endParaRPr>
          </a:p>
          <a:p>
            <a:pPr algn="ctr"/>
            <a:endParaRPr lang="kk-KZ" sz="800" i="1" dirty="0" smtClean="0">
              <a:effectLst>
                <a:glow rad="228600">
                  <a:schemeClr val="accent4">
                    <a:satMod val="175000"/>
                    <a:alpha val="40000"/>
                  </a:schemeClr>
                </a:glow>
              </a:effectLst>
            </a:endParaRPr>
          </a:p>
          <a:p>
            <a:pPr algn="ctr"/>
            <a:r>
              <a:rPr lang="kk-KZ" sz="4800" i="1" dirty="0" smtClean="0">
                <a:solidFill>
                  <a:srgbClr val="C00000"/>
                </a:solidFill>
                <a:effectLst>
                  <a:glow rad="228600">
                    <a:schemeClr val="accent3">
                      <a:satMod val="175000"/>
                      <a:alpha val="40000"/>
                    </a:schemeClr>
                  </a:glow>
                </a:effectLst>
                <a:latin typeface="Georgia" pitchFamily="18" charset="0"/>
              </a:rPr>
              <a:t>“Мағжан – </a:t>
            </a:r>
          </a:p>
          <a:p>
            <a:pPr algn="ctr"/>
            <a:r>
              <a:rPr lang="kk-KZ" sz="4800" i="1" dirty="0" smtClean="0">
                <a:solidFill>
                  <a:srgbClr val="C00000"/>
                </a:solidFill>
                <a:effectLst>
                  <a:glow rad="228600">
                    <a:schemeClr val="accent3">
                      <a:satMod val="175000"/>
                      <a:alpha val="40000"/>
                    </a:schemeClr>
                  </a:glow>
                </a:effectLst>
                <a:latin typeface="Georgia" pitchFamily="18" charset="0"/>
              </a:rPr>
              <a:t>қобыз үнді ақын.</a:t>
            </a:r>
          </a:p>
          <a:p>
            <a:pPr algn="ctr"/>
            <a:r>
              <a:rPr lang="kk-KZ" sz="4800" i="1" dirty="0" smtClean="0">
                <a:solidFill>
                  <a:srgbClr val="C00000"/>
                </a:solidFill>
                <a:effectLst>
                  <a:glow rad="228600">
                    <a:schemeClr val="accent3">
                      <a:satMod val="175000"/>
                      <a:alpha val="40000"/>
                    </a:schemeClr>
                  </a:glow>
                </a:effectLst>
                <a:latin typeface="Georgia" pitchFamily="18" charset="0"/>
              </a:rPr>
              <a:t>Оның жаңашылдығы </a:t>
            </a:r>
          </a:p>
          <a:p>
            <a:pPr algn="ctr"/>
            <a:r>
              <a:rPr lang="kk-KZ" sz="4800" i="1" dirty="0" smtClean="0">
                <a:solidFill>
                  <a:srgbClr val="C00000"/>
                </a:solidFill>
                <a:effectLst>
                  <a:glow rad="228600">
                    <a:schemeClr val="accent3">
                      <a:satMod val="175000"/>
                      <a:alpha val="40000"/>
                    </a:schemeClr>
                  </a:glow>
                </a:effectLst>
                <a:latin typeface="Georgia" pitchFamily="18" charset="0"/>
              </a:rPr>
              <a:t>қазақ поэзиясында</a:t>
            </a:r>
          </a:p>
          <a:p>
            <a:pPr algn="ctr"/>
            <a:r>
              <a:rPr lang="kk-KZ" sz="4800" i="1" dirty="0" smtClean="0">
                <a:solidFill>
                  <a:srgbClr val="C00000"/>
                </a:solidFill>
                <a:effectLst>
                  <a:glow rad="228600">
                    <a:schemeClr val="accent3">
                      <a:satMod val="175000"/>
                      <a:alpha val="40000"/>
                    </a:schemeClr>
                  </a:glow>
                </a:effectLst>
                <a:latin typeface="Georgia" pitchFamily="18" charset="0"/>
              </a:rPr>
              <a:t> анық көрінеді.</a:t>
            </a:r>
          </a:p>
          <a:p>
            <a:pPr algn="ctr"/>
            <a:r>
              <a:rPr lang="kk-KZ" sz="4800" i="1" dirty="0" smtClean="0">
                <a:solidFill>
                  <a:srgbClr val="C00000"/>
                </a:solidFill>
                <a:effectLst>
                  <a:glow rad="228600">
                    <a:schemeClr val="accent3">
                      <a:satMod val="175000"/>
                      <a:alpha val="40000"/>
                    </a:schemeClr>
                  </a:glow>
                </a:effectLst>
                <a:latin typeface="Georgia" pitchFamily="18" charset="0"/>
              </a:rPr>
              <a:t> Табиғат жырлары </a:t>
            </a:r>
          </a:p>
          <a:p>
            <a:pPr algn="ctr"/>
            <a:r>
              <a:rPr lang="kk-KZ" sz="4800" i="1" dirty="0" smtClean="0">
                <a:solidFill>
                  <a:srgbClr val="C00000"/>
                </a:solidFill>
                <a:effectLst>
                  <a:glow rad="228600">
                    <a:schemeClr val="accent3">
                      <a:satMod val="175000"/>
                      <a:alpha val="40000"/>
                    </a:schemeClr>
                  </a:glow>
                </a:effectLst>
                <a:latin typeface="Georgia" pitchFamily="18" charset="0"/>
              </a:rPr>
              <a:t>өте көркем”</a:t>
            </a:r>
          </a:p>
          <a:p>
            <a:pPr algn="ctr"/>
            <a:endParaRPr lang="kk-KZ" sz="800" i="1" dirty="0" smtClean="0">
              <a:solidFill>
                <a:srgbClr val="C00000"/>
              </a:solidFill>
              <a:effectLst>
                <a:glow rad="228600">
                  <a:schemeClr val="accent3">
                    <a:satMod val="175000"/>
                    <a:alpha val="40000"/>
                  </a:schemeClr>
                </a:glow>
              </a:effectLst>
              <a:latin typeface="Georgia" pitchFamily="18" charset="0"/>
            </a:endParaRPr>
          </a:p>
          <a:p>
            <a:pPr algn="r"/>
            <a:r>
              <a:rPr lang="kk-KZ" sz="4800" b="1" i="1" spc="50" dirty="0" smtClean="0">
                <a:ln w="12700" cmpd="sng">
                  <a:solidFill>
                    <a:schemeClr val="accent6">
                      <a:satMod val="120000"/>
                      <a:shade val="80000"/>
                    </a:schemeClr>
                  </a:solidFill>
                  <a:prstDash val="solid"/>
                </a:ln>
                <a:solidFill>
                  <a:srgbClr val="C00000"/>
                </a:solidFill>
                <a:effectLst>
                  <a:glow rad="228600">
                    <a:schemeClr val="accent3">
                      <a:satMod val="175000"/>
                      <a:alpha val="40000"/>
                    </a:schemeClr>
                  </a:glow>
                </a:effectLst>
                <a:latin typeface="Georgia" pitchFamily="18" charset="0"/>
              </a:rPr>
              <a:t>Р.Нұрғалиев</a:t>
            </a:r>
            <a:endParaRPr lang="ru-RU" sz="4800" b="1" i="1" spc="50" dirty="0">
              <a:ln w="12700" cmpd="sng">
                <a:solidFill>
                  <a:schemeClr val="accent6">
                    <a:satMod val="120000"/>
                    <a:shade val="80000"/>
                  </a:schemeClr>
                </a:solidFill>
                <a:prstDash val="solid"/>
              </a:ln>
              <a:solidFill>
                <a:srgbClr val="C00000"/>
              </a:solidFill>
              <a:effectLst>
                <a:glow rad="228600">
                  <a:schemeClr val="accent3">
                    <a:satMod val="175000"/>
                    <a:alpha val="40000"/>
                  </a:schemeClr>
                </a:glow>
              </a:effectLst>
              <a:latin typeface="Georgia"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10" dur="3000" fill="hold"/>
                                        <p:tgtEl>
                                          <p:spTgt spid="2"/>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201972"/>
          </a:xfrm>
          <a:prstGeom prst="rect">
            <a:avLst/>
          </a:prstGeo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lgn="ctr">
              <a:tabLst>
                <a:tab pos="4635500" algn="l"/>
              </a:tabLst>
            </a:pPr>
            <a:endParaRPr lang="kk-KZ" sz="1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 Antiqua" pitchFamily="18" charset="0"/>
            </a:endParaRPr>
          </a:p>
          <a:p>
            <a:pPr algn="ctr">
              <a:tabLst>
                <a:tab pos="4635500" algn="l"/>
              </a:tabLst>
            </a:pPr>
            <a:r>
              <a:rPr lang="kk-KZ" sz="5400" b="1" i="1" dirty="0" smtClean="0">
                <a:ln w="10541" cmpd="sng">
                  <a:solidFill>
                    <a:schemeClr val="accent1">
                      <a:shade val="88000"/>
                      <a:satMod val="110000"/>
                    </a:schemeClr>
                  </a:solidFill>
                  <a:prstDash val="solid"/>
                </a:ln>
                <a:solidFill>
                  <a:srgbClr val="002060"/>
                </a:solidFill>
                <a:effectLst>
                  <a:glow rad="228600">
                    <a:schemeClr val="accent3">
                      <a:satMod val="175000"/>
                      <a:alpha val="40000"/>
                    </a:schemeClr>
                  </a:glow>
                </a:effectLst>
                <a:latin typeface="Georgia" pitchFamily="18" charset="0"/>
              </a:rPr>
              <a:t>«М.Жұмабаев – </a:t>
            </a:r>
          </a:p>
          <a:p>
            <a:pPr algn="ctr">
              <a:tabLst>
                <a:tab pos="4635500" algn="l"/>
              </a:tabLst>
            </a:pPr>
            <a:r>
              <a:rPr lang="kk-KZ" sz="5400" b="1" i="1" dirty="0" smtClean="0">
                <a:ln w="10541" cmpd="sng">
                  <a:solidFill>
                    <a:schemeClr val="accent1">
                      <a:shade val="88000"/>
                      <a:satMod val="110000"/>
                    </a:schemeClr>
                  </a:solidFill>
                  <a:prstDash val="solid"/>
                </a:ln>
                <a:solidFill>
                  <a:srgbClr val="002060"/>
                </a:solidFill>
                <a:effectLst>
                  <a:glow rad="228600">
                    <a:schemeClr val="accent3">
                      <a:satMod val="175000"/>
                      <a:alpha val="40000"/>
                    </a:schemeClr>
                  </a:glow>
                </a:effectLst>
                <a:latin typeface="Georgia" pitchFamily="18" charset="0"/>
              </a:rPr>
              <a:t>Абай мен қазіргі </a:t>
            </a:r>
          </a:p>
          <a:p>
            <a:pPr algn="ctr">
              <a:tabLst>
                <a:tab pos="4635500" algn="l"/>
              </a:tabLst>
            </a:pPr>
            <a:r>
              <a:rPr lang="kk-KZ" sz="5400" b="1" i="1" dirty="0" smtClean="0">
                <a:ln w="10541" cmpd="sng">
                  <a:solidFill>
                    <a:schemeClr val="accent1">
                      <a:shade val="88000"/>
                      <a:satMod val="110000"/>
                    </a:schemeClr>
                  </a:solidFill>
                  <a:prstDash val="solid"/>
                </a:ln>
                <a:solidFill>
                  <a:srgbClr val="002060"/>
                </a:solidFill>
                <a:effectLst>
                  <a:glow rad="228600">
                    <a:schemeClr val="accent3">
                      <a:satMod val="175000"/>
                      <a:alpha val="40000"/>
                    </a:schemeClr>
                  </a:glow>
                </a:effectLst>
                <a:latin typeface="Georgia" pitchFamily="18" charset="0"/>
              </a:rPr>
              <a:t>қазақ поэзиясының арасындағы </a:t>
            </a:r>
          </a:p>
          <a:p>
            <a:pPr algn="ctr">
              <a:tabLst>
                <a:tab pos="4635500" algn="l"/>
              </a:tabLst>
            </a:pPr>
            <a:r>
              <a:rPr lang="kk-KZ" sz="5400" b="1" i="1" dirty="0" smtClean="0">
                <a:ln w="10541" cmpd="sng">
                  <a:solidFill>
                    <a:schemeClr val="accent1">
                      <a:shade val="88000"/>
                      <a:satMod val="110000"/>
                    </a:schemeClr>
                  </a:solidFill>
                  <a:prstDash val="solid"/>
                </a:ln>
                <a:solidFill>
                  <a:srgbClr val="002060"/>
                </a:solidFill>
                <a:effectLst>
                  <a:glow rad="228600">
                    <a:schemeClr val="accent3">
                      <a:satMod val="175000"/>
                      <a:alpha val="40000"/>
                    </a:schemeClr>
                  </a:glow>
                </a:effectLst>
                <a:latin typeface="Georgia" pitchFamily="18" charset="0"/>
              </a:rPr>
              <a:t>поэтикалық көпір»</a:t>
            </a:r>
            <a:endParaRPr lang="ru-RU" sz="5400" b="1" i="1" dirty="0" smtClean="0">
              <a:ln w="10541" cmpd="sng">
                <a:solidFill>
                  <a:schemeClr val="accent1">
                    <a:shade val="88000"/>
                    <a:satMod val="110000"/>
                  </a:schemeClr>
                </a:solidFill>
                <a:prstDash val="solid"/>
              </a:ln>
              <a:solidFill>
                <a:srgbClr val="002060"/>
              </a:solidFill>
              <a:effectLst>
                <a:glow rad="228600">
                  <a:schemeClr val="accent3">
                    <a:satMod val="175000"/>
                    <a:alpha val="40000"/>
                  </a:schemeClr>
                </a:glow>
              </a:effectLst>
              <a:latin typeface="Georgia" pitchFamily="18" charset="0"/>
            </a:endParaRPr>
          </a:p>
          <a:p>
            <a:pPr algn="r">
              <a:tabLst>
                <a:tab pos="4635500" algn="l"/>
              </a:tabLst>
            </a:pPr>
            <a:endParaRPr lang="kk-KZ" sz="800" b="1" i="1" dirty="0" smtClean="0">
              <a:ln w="10541" cmpd="sng">
                <a:solidFill>
                  <a:schemeClr val="accent1">
                    <a:shade val="88000"/>
                    <a:satMod val="110000"/>
                  </a:schemeClr>
                </a:solidFill>
                <a:prstDash val="solid"/>
              </a:ln>
              <a:solidFill>
                <a:srgbClr val="002060"/>
              </a:solidFill>
              <a:effectLst>
                <a:glow rad="228600">
                  <a:schemeClr val="accent3">
                    <a:satMod val="175000"/>
                    <a:alpha val="40000"/>
                  </a:schemeClr>
                </a:glow>
              </a:effectLst>
              <a:latin typeface="Georgia" pitchFamily="18" charset="0"/>
            </a:endParaRPr>
          </a:p>
          <a:p>
            <a:pPr algn="r">
              <a:tabLst>
                <a:tab pos="4635500" algn="l"/>
              </a:tabLst>
            </a:pPr>
            <a:r>
              <a:rPr lang="kk-KZ" sz="5400" b="1" i="1" dirty="0" smtClean="0">
                <a:ln w="10541" cmpd="sng">
                  <a:solidFill>
                    <a:schemeClr val="accent1">
                      <a:shade val="88000"/>
                      <a:satMod val="110000"/>
                    </a:schemeClr>
                  </a:solidFill>
                  <a:prstDash val="solid"/>
                </a:ln>
                <a:solidFill>
                  <a:srgbClr val="002060"/>
                </a:solidFill>
                <a:effectLst>
                  <a:glow rad="228600">
                    <a:schemeClr val="accent3">
                      <a:satMod val="175000"/>
                      <a:alpha val="40000"/>
                    </a:schemeClr>
                  </a:glow>
                </a:effectLst>
                <a:latin typeface="Georgia" pitchFamily="18" charset="0"/>
              </a:rPr>
              <a:t>(Ғ.Ибрагимов)</a:t>
            </a:r>
          </a:p>
          <a:p>
            <a:pPr algn="r">
              <a:tabLst>
                <a:tab pos="4635500" algn="l"/>
              </a:tabLst>
            </a:pPr>
            <a:endParaRPr lang="kk-KZ" sz="800" b="1" i="1" dirty="0" smtClean="0">
              <a:ln w="10541" cmpd="sng">
                <a:solidFill>
                  <a:schemeClr val="accent1">
                    <a:shade val="88000"/>
                    <a:satMod val="110000"/>
                  </a:schemeClr>
                </a:solidFill>
                <a:prstDash val="solid"/>
              </a:ln>
              <a:solidFill>
                <a:srgbClr val="002060"/>
              </a:solidFill>
              <a:effectLst>
                <a:glow rad="228600">
                  <a:schemeClr val="accent3">
                    <a:satMod val="175000"/>
                    <a:alpha val="40000"/>
                  </a:schemeClr>
                </a:glow>
              </a:effectLst>
              <a:latin typeface="Georgia" pitchFamily="18" charset="0"/>
            </a:endParaRPr>
          </a:p>
          <a:p>
            <a:pPr algn="r">
              <a:tabLst>
                <a:tab pos="4635500" algn="l"/>
              </a:tabLst>
            </a:pPr>
            <a:endParaRPr lang="kk-KZ" sz="800" b="1" i="1" dirty="0" smtClean="0">
              <a:ln w="10541" cmpd="sng">
                <a:solidFill>
                  <a:schemeClr val="accent1">
                    <a:shade val="88000"/>
                    <a:satMod val="110000"/>
                  </a:schemeClr>
                </a:solidFill>
                <a:prstDash val="solid"/>
              </a:ln>
              <a:solidFill>
                <a:srgbClr val="002060"/>
              </a:solidFill>
              <a:effectLst>
                <a:glow rad="228600">
                  <a:schemeClr val="accent3">
                    <a:satMod val="175000"/>
                    <a:alpha val="40000"/>
                  </a:schemeClr>
                </a:glow>
              </a:effectLst>
              <a:latin typeface="Georgia" pitchFamily="18" charset="0"/>
            </a:endParaRPr>
          </a:p>
          <a:p>
            <a:pPr algn="r">
              <a:tabLst>
                <a:tab pos="4635500" algn="l"/>
              </a:tabLst>
            </a:pPr>
            <a:endParaRPr lang="kk-KZ" sz="800" b="1" i="1" dirty="0" smtClean="0">
              <a:ln w="10541" cmpd="sng">
                <a:solidFill>
                  <a:schemeClr val="accent1">
                    <a:shade val="88000"/>
                    <a:satMod val="110000"/>
                  </a:schemeClr>
                </a:solidFill>
                <a:prstDash val="solid"/>
              </a:ln>
              <a:solidFill>
                <a:srgbClr val="002060"/>
              </a:solidFill>
              <a:effectLst>
                <a:glow rad="228600">
                  <a:schemeClr val="accent3">
                    <a:satMod val="175000"/>
                    <a:alpha val="40000"/>
                  </a:schemeClr>
                </a:glow>
              </a:effectLst>
              <a:latin typeface="Georgia" pitchFamily="18" charset="0"/>
            </a:endParaRPr>
          </a:p>
          <a:p>
            <a:pPr algn="r">
              <a:tabLst>
                <a:tab pos="4635500" algn="l"/>
              </a:tabLst>
            </a:pPr>
            <a:endParaRPr lang="kk-KZ" sz="800" b="1" i="1" dirty="0" smtClean="0">
              <a:ln w="10541" cmpd="sng">
                <a:solidFill>
                  <a:schemeClr val="accent1">
                    <a:shade val="88000"/>
                    <a:satMod val="110000"/>
                  </a:schemeClr>
                </a:solidFill>
                <a:prstDash val="solid"/>
              </a:ln>
              <a:solidFill>
                <a:srgbClr val="002060"/>
              </a:solidFill>
              <a:effectLst>
                <a:glow rad="228600">
                  <a:schemeClr val="accent3">
                    <a:satMod val="175000"/>
                    <a:alpha val="40000"/>
                  </a:schemeClr>
                </a:glow>
              </a:effectLst>
              <a:latin typeface="Georgia" pitchFamily="18" charset="0"/>
            </a:endParaRPr>
          </a:p>
          <a:p>
            <a:pPr algn="r">
              <a:tabLst>
                <a:tab pos="4635500" algn="l"/>
              </a:tabLst>
            </a:pPr>
            <a:endParaRPr lang="kk-KZ"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r">
              <a:tabLst>
                <a:tab pos="4635500" algn="l"/>
              </a:tabLst>
            </a:pPr>
            <a:endParaRPr lang="kk-KZ"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10" dur="3000" fill="hold"/>
                                        <p:tgtEl>
                                          <p:spTgt spid="2"/>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okynet.kz/uploads/Dostar/yzel%20saita/images/drevo09.jpg"/>
          <p:cNvPicPr/>
          <p:nvPr/>
        </p:nvPicPr>
        <p:blipFill>
          <a:blip r:embed="rId2" cstate="print"/>
          <a:srcRect/>
          <a:stretch>
            <a:fillRect/>
          </a:stretch>
        </p:blipFill>
        <p:spPr bwMode="auto">
          <a:xfrm>
            <a:off x="142845" y="785794"/>
            <a:ext cx="8858312" cy="5929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714480" y="285728"/>
            <a:ext cx="5857916" cy="369332"/>
          </a:xfrm>
          <a:prstGeom prst="rect">
            <a:avLst/>
          </a:prstGeom>
          <a:noFill/>
        </p:spPr>
        <p:txBody>
          <a:bodyPr wrap="square" rtlCol="0">
            <a:spAutoFit/>
          </a:bodyPr>
          <a:lstStyle/>
          <a:p>
            <a:endParaRPr lang="ru-RU" dirty="0"/>
          </a:p>
        </p:txBody>
      </p:sp>
      <p:sp>
        <p:nvSpPr>
          <p:cNvPr id="4" name="TextBox 3"/>
          <p:cNvSpPr txBox="1"/>
          <p:nvPr/>
        </p:nvSpPr>
        <p:spPr>
          <a:xfrm>
            <a:off x="1142976" y="142852"/>
            <a:ext cx="6572296" cy="584775"/>
          </a:xfrm>
          <a:prstGeom prst="rect">
            <a:avLst/>
          </a:prstGeom>
          <a:noFill/>
        </p:spPr>
        <p:txBody>
          <a:bodyPr wrap="square" rtlCol="0">
            <a:spAutoFit/>
          </a:bodyPr>
          <a:lstStyle/>
          <a:p>
            <a:pPr algn="ctr"/>
            <a:r>
              <a:rPr lang="ru-RU" sz="3200" b="1" i="1" dirty="0" err="1" smtClean="0">
                <a:solidFill>
                  <a:srgbClr val="0000CC"/>
                </a:solidFill>
                <a:latin typeface="Georgia" pitchFamily="18" charset="0"/>
              </a:rPr>
              <a:t>Шеж</a:t>
            </a:r>
            <a:r>
              <a:rPr lang="kk-KZ" sz="3200" b="1" i="1" dirty="0" smtClean="0">
                <a:solidFill>
                  <a:srgbClr val="0000CC"/>
                </a:solidFill>
                <a:latin typeface="Georgia" pitchFamily="18" charset="0"/>
              </a:rPr>
              <a:t>і</a:t>
            </a:r>
            <a:r>
              <a:rPr lang="ru-RU" sz="3200" b="1" i="1" dirty="0" smtClean="0">
                <a:solidFill>
                  <a:srgbClr val="0000CC"/>
                </a:solidFill>
                <a:latin typeface="Georgia" pitchFamily="18" charset="0"/>
              </a:rPr>
              <a:t>ре сыр </a:t>
            </a:r>
            <a:r>
              <a:rPr lang="ru-RU" sz="3200" b="1" i="1" dirty="0" err="1" smtClean="0">
                <a:solidFill>
                  <a:srgbClr val="0000CC"/>
                </a:solidFill>
                <a:latin typeface="Georgia" pitchFamily="18" charset="0"/>
              </a:rPr>
              <a:t>шертеді</a:t>
            </a:r>
            <a:endParaRPr lang="ru-RU" sz="3200" b="1" i="1" dirty="0">
              <a:solidFill>
                <a:srgbClr val="0000CC"/>
              </a:solidFill>
              <a:latin typeface="Georgia" pitchFamily="18" charset="0"/>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pic>
        <p:nvPicPr>
          <p:cNvPr id="2" name="Рисунок 1" descr="C:\Documents and Settings\Администратор\Мои документы\анимационные картинки\книга1.gif"/>
          <p:cNvPicPr/>
          <p:nvPr/>
        </p:nvPicPr>
        <p:blipFill>
          <a:blip r:embed="rId2"/>
          <a:srcRect/>
          <a:stretch>
            <a:fillRect/>
          </a:stretch>
        </p:blipFill>
        <p:spPr bwMode="auto">
          <a:xfrm>
            <a:off x="214282" y="-1071594"/>
            <a:ext cx="7715304" cy="7358114"/>
          </a:xfrm>
          <a:prstGeom prst="rect">
            <a:avLst/>
          </a:prstGeom>
          <a:noFill/>
          <a:ln w="9525">
            <a:noFill/>
            <a:miter lim="800000"/>
            <a:headEnd/>
            <a:tailEnd/>
          </a:ln>
        </p:spPr>
      </p:pic>
      <p:sp>
        <p:nvSpPr>
          <p:cNvPr id="3" name="TextBox 2"/>
          <p:cNvSpPr txBox="1"/>
          <p:nvPr/>
        </p:nvSpPr>
        <p:spPr>
          <a:xfrm>
            <a:off x="428596" y="3000372"/>
            <a:ext cx="4000528" cy="3139321"/>
          </a:xfrm>
          <a:prstGeom prst="rect">
            <a:avLst/>
          </a:prstGeom>
          <a:solidFill>
            <a:srgbClr val="FFFF00"/>
          </a:solidFill>
          <a:ln w="57150">
            <a:solidFill>
              <a:srgbClr val="FF66CC"/>
            </a:solidFill>
            <a:prstDash val="sysDot"/>
          </a:ln>
        </p:spPr>
        <p:txBody>
          <a:bodyPr wrap="square" rtlCol="0">
            <a:spAutoFit/>
          </a:bodyPr>
          <a:lstStyle/>
          <a:p>
            <a:pPr algn="ctr"/>
            <a:r>
              <a:rPr lang="kk-KZ" sz="6600" i="1" dirty="0" smtClean="0">
                <a:ln w="18415" cmpd="sng">
                  <a:solidFill>
                    <a:srgbClr val="CC00FF"/>
                  </a:solidFill>
                  <a:prstDash val="solid"/>
                </a:ln>
                <a:solidFill>
                  <a:srgbClr val="CC00FF"/>
                </a:solidFill>
                <a:effectLst>
                  <a:outerShdw blurRad="63500" dir="3600000" algn="tl" rotWithShape="0">
                    <a:srgbClr val="000000">
                      <a:alpha val="70000"/>
                    </a:srgbClr>
                  </a:outerShdw>
                </a:effectLst>
                <a:latin typeface="Constantia" pitchFamily="18" charset="0"/>
              </a:rPr>
              <a:t>Ақынның                      сөз                                          кестесі</a:t>
            </a:r>
            <a:endParaRPr lang="ru-RU" sz="6600" i="1" dirty="0">
              <a:ln w="18415" cmpd="sng">
                <a:solidFill>
                  <a:srgbClr val="CC00FF"/>
                </a:solidFill>
                <a:prstDash val="solid"/>
              </a:ln>
              <a:solidFill>
                <a:srgbClr val="CC00FF"/>
              </a:solidFill>
              <a:effectLst>
                <a:outerShdw blurRad="63500" dir="3600000" algn="tl" rotWithShape="0">
                  <a:srgbClr val="000000">
                    <a:alpha val="70000"/>
                  </a:srgbClr>
                </a:outerShdw>
              </a:effectLst>
              <a:latin typeface="Constantia" pitchFamily="18" charset="0"/>
            </a:endParaRPr>
          </a:p>
        </p:txBody>
      </p:sp>
      <p:pic>
        <p:nvPicPr>
          <p:cNvPr id="24578" name="Picture 2"/>
          <p:cNvPicPr>
            <a:picLocks noChangeAspect="1" noChangeArrowheads="1"/>
          </p:cNvPicPr>
          <p:nvPr/>
        </p:nvPicPr>
        <p:blipFill>
          <a:blip r:embed="rId3"/>
          <a:srcRect/>
          <a:stretch>
            <a:fillRect/>
          </a:stretch>
        </p:blipFill>
        <p:spPr bwMode="auto">
          <a:xfrm rot="566551">
            <a:off x="6699226" y="388321"/>
            <a:ext cx="2028484" cy="2770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Рисунок 1" descr="ac175f0a194a"/>
          <p:cNvPicPr/>
          <p:nvPr/>
        </p:nvPicPr>
        <p:blipFill>
          <a:blip r:embed="rId2">
            <a:clrChange>
              <a:clrFrom>
                <a:srgbClr val="FFFFFF"/>
              </a:clrFrom>
              <a:clrTo>
                <a:srgbClr val="FFFFFF">
                  <a:alpha val="0"/>
                </a:srgbClr>
              </a:clrTo>
            </a:clrChange>
          </a:blip>
          <a:srcRect l="17487"/>
          <a:stretch>
            <a:fillRect/>
          </a:stretch>
        </p:blipFill>
        <p:spPr bwMode="auto">
          <a:xfrm>
            <a:off x="0" y="0"/>
            <a:ext cx="9144000" cy="6858000"/>
          </a:xfrm>
          <a:prstGeom prst="rect">
            <a:avLst/>
          </a:prstGeom>
          <a:noFill/>
        </p:spPr>
      </p:pic>
      <p:sp>
        <p:nvSpPr>
          <p:cNvPr id="3" name="TextBox 2"/>
          <p:cNvSpPr txBox="1"/>
          <p:nvPr/>
        </p:nvSpPr>
        <p:spPr>
          <a:xfrm>
            <a:off x="785786" y="1714488"/>
            <a:ext cx="7715304" cy="3416320"/>
          </a:xfrm>
          <a:prstGeom prst="rect">
            <a:avLst/>
          </a:prstGeom>
          <a:blipFill>
            <a:blip r:embed="rId3"/>
            <a:tile tx="0" ty="0" sx="100000" sy="100000" flip="none" algn="tl"/>
          </a:blipFill>
        </p:spPr>
        <p:txBody>
          <a:bodyPr wrap="square" rtlCol="0">
            <a:spAutoFit/>
          </a:bodyPr>
          <a:lstStyle/>
          <a:p>
            <a:pPr algn="ctr"/>
            <a:r>
              <a:rPr lang="kk-KZ" sz="5400" b="1" i="1" dirty="0" smtClean="0">
                <a:solidFill>
                  <a:srgbClr val="000099"/>
                </a:solidFill>
                <a:latin typeface="Georgia" pitchFamily="18" charset="0"/>
              </a:rPr>
              <a:t>“Ұлтқа тілінен басқа нәрсе қымбат болмауы тиіс”</a:t>
            </a:r>
          </a:p>
          <a:p>
            <a:pPr algn="r"/>
            <a:r>
              <a:rPr lang="kk-KZ" sz="5400" b="1" i="1" dirty="0" smtClean="0">
                <a:solidFill>
                  <a:srgbClr val="CC00FF"/>
                </a:solidFill>
              </a:rPr>
              <a:t>М.Жұмабаев</a:t>
            </a:r>
            <a:endParaRPr lang="ru-RU" sz="5400" b="1" i="1" dirty="0">
              <a:solidFill>
                <a:srgbClr val="CC00FF"/>
              </a:solidFill>
            </a:endParaRP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чистый бриллиант"/>
          <p:cNvPicPr/>
          <p:nvPr/>
        </p:nvPicPr>
        <p:blipFill>
          <a:blip r:embed="rId2"/>
          <a:srcRect/>
          <a:stretch>
            <a:fillRect/>
          </a:stretch>
        </p:blipFill>
        <p:spPr bwMode="auto">
          <a:xfrm>
            <a:off x="1" y="0"/>
            <a:ext cx="9144000" cy="6858000"/>
          </a:xfrm>
          <a:prstGeom prst="rect">
            <a:avLst/>
          </a:prstGeom>
          <a:noFill/>
          <a:ln w="9525">
            <a:noFill/>
            <a:miter lim="800000"/>
            <a:headEnd/>
            <a:tailEnd/>
          </a:ln>
        </p:spPr>
      </p:pic>
      <p:sp>
        <p:nvSpPr>
          <p:cNvPr id="4" name="TextBox 3"/>
          <p:cNvSpPr txBox="1"/>
          <p:nvPr/>
        </p:nvSpPr>
        <p:spPr>
          <a:xfrm>
            <a:off x="357158" y="357166"/>
            <a:ext cx="8358246" cy="5078313"/>
          </a:xfrm>
          <a:prstGeom prst="rect">
            <a:avLst/>
          </a:prstGeom>
          <a:blipFill>
            <a:blip r:embed="rId3"/>
            <a:tile tx="0" ty="0" sx="100000" sy="100000" flip="none" algn="tl"/>
          </a:blipFill>
        </p:spPr>
        <p:txBody>
          <a:bodyPr wrap="square" rtlCol="0">
            <a:spAutoFit/>
          </a:bodyPr>
          <a:lstStyle/>
          <a:p>
            <a:pPr algn="ctr"/>
            <a:r>
              <a:rPr lang="kk-KZ" sz="5400" b="1" i="1" dirty="0" smtClean="0">
                <a:solidFill>
                  <a:srgbClr val="CC00FF"/>
                </a:solidFill>
                <a:effectLst>
                  <a:glow rad="228600">
                    <a:schemeClr val="accent5">
                      <a:satMod val="175000"/>
                      <a:alpha val="40000"/>
                    </a:schemeClr>
                  </a:glow>
                </a:effectLst>
                <a:latin typeface="Georgia" pitchFamily="18" charset="0"/>
              </a:rPr>
              <a:t>“Қазақтарда шын </a:t>
            </a:r>
          </a:p>
          <a:p>
            <a:pPr algn="ctr"/>
            <a:r>
              <a:rPr lang="kk-KZ" sz="5400" b="1" i="1" dirty="0" smtClean="0">
                <a:solidFill>
                  <a:srgbClr val="CC00FF"/>
                </a:solidFill>
                <a:effectLst>
                  <a:glow rad="228600">
                    <a:schemeClr val="accent5">
                      <a:satMod val="175000"/>
                      <a:alpha val="40000"/>
                    </a:schemeClr>
                  </a:glow>
                </a:effectLst>
                <a:latin typeface="Georgia" pitchFamily="18" charset="0"/>
              </a:rPr>
              <a:t>мәнінде де</a:t>
            </a:r>
          </a:p>
          <a:p>
            <a:pPr algn="ctr"/>
            <a:r>
              <a:rPr lang="kk-KZ" sz="5400" b="1" i="1" dirty="0" smtClean="0">
                <a:solidFill>
                  <a:srgbClr val="CC00FF"/>
                </a:solidFill>
                <a:effectLst>
                  <a:glow rad="228600">
                    <a:schemeClr val="accent5">
                      <a:satMod val="175000"/>
                      <a:alpha val="40000"/>
                    </a:schemeClr>
                  </a:glow>
                </a:effectLst>
                <a:latin typeface="Georgia" pitchFamily="18" charset="0"/>
              </a:rPr>
              <a:t> күшті әдебиет болған,</a:t>
            </a:r>
          </a:p>
          <a:p>
            <a:pPr algn="ctr"/>
            <a:r>
              <a:rPr lang="kk-KZ" sz="5400" b="1" i="1" dirty="0" smtClean="0">
                <a:solidFill>
                  <a:srgbClr val="CC00FF"/>
                </a:solidFill>
                <a:effectLst>
                  <a:glow rad="228600">
                    <a:schemeClr val="accent5">
                      <a:satMod val="175000"/>
                      <a:alpha val="40000"/>
                    </a:schemeClr>
                  </a:glow>
                </a:effectLst>
                <a:latin typeface="Georgia" pitchFamily="18" charset="0"/>
              </a:rPr>
              <a:t> әлі де солай”</a:t>
            </a:r>
          </a:p>
          <a:p>
            <a:pPr algn="r"/>
            <a:r>
              <a:rPr lang="kk-KZ" sz="5400" b="1" i="1" dirty="0" smtClean="0">
                <a:solidFill>
                  <a:srgbClr val="000099"/>
                </a:solidFill>
                <a:effectLst>
                  <a:glow rad="228600">
                    <a:schemeClr val="accent3">
                      <a:satMod val="175000"/>
                      <a:alpha val="40000"/>
                    </a:schemeClr>
                  </a:glow>
                </a:effectLst>
                <a:latin typeface="Georgia" pitchFamily="18" charset="0"/>
              </a:rPr>
              <a:t>М.Жұмабаев</a:t>
            </a:r>
            <a:endParaRPr lang="ru-RU" sz="5400" b="1" i="1" dirty="0">
              <a:solidFill>
                <a:srgbClr val="000099"/>
              </a:solidFill>
              <a:effectLst>
                <a:glow rad="228600">
                  <a:schemeClr val="accent3">
                    <a:satMod val="175000"/>
                    <a:alpha val="40000"/>
                  </a:schemeClr>
                </a:glow>
              </a:effectLst>
              <a:latin typeface="Georgia" pitchFamily="18" charset="0"/>
            </a:endParaRP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57158" y="214290"/>
            <a:ext cx="8572560" cy="112338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100" b="1" i="1" u="none" strike="noStrike" cap="none" normalizeH="0" baseline="0" dirty="0" smtClean="0">
              <a:ln>
                <a:noFill/>
              </a:ln>
              <a:solidFill>
                <a:schemeClr val="accent3">
                  <a:lumMod val="40000"/>
                  <a:lumOff val="60000"/>
                </a:schemeClr>
              </a:solidFill>
              <a:effectLst>
                <a:glow rad="228600">
                  <a:schemeClr val="accent6">
                    <a:satMod val="175000"/>
                    <a:alpha val="40000"/>
                  </a:schemeClr>
                </a:glow>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smtClean="0">
                <a:ln>
                  <a:noFill/>
                </a:ln>
                <a:solidFill>
                  <a:srgbClr val="0000CC"/>
                </a:solidFill>
                <a:effectLst>
                  <a:glow rad="228600">
                    <a:schemeClr val="accent3">
                      <a:satMod val="175000"/>
                      <a:alpha val="40000"/>
                    </a:schemeClr>
                  </a:glow>
                </a:effectLst>
                <a:latin typeface="Arial" pitchFamily="34" charset="0"/>
                <a:ea typeface="Times New Roman" pitchFamily="18" charset="0"/>
                <a:cs typeface="Arial" pitchFamily="34" charset="0"/>
              </a:rPr>
              <a:t>М.Жұмабаевтың</a:t>
            </a:r>
            <a:endParaRPr kumimoji="0" lang="ru-RU" sz="2800" b="0" i="1" u="none" strike="noStrike" cap="none" normalizeH="0" baseline="0" dirty="0" smtClean="0">
              <a:ln>
                <a:noFill/>
              </a:ln>
              <a:solidFill>
                <a:srgbClr val="0000CC"/>
              </a:solidFill>
              <a:effectLst>
                <a:glow rad="228600">
                  <a:schemeClr val="accent3">
                    <a:satMod val="175000"/>
                    <a:alpha val="40000"/>
                  </a:schemeClr>
                </a:glo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800" b="1" i="1" u="none" strike="noStrike" cap="none" normalizeH="0" baseline="0" dirty="0" smtClean="0">
                <a:ln>
                  <a:noFill/>
                </a:ln>
                <a:solidFill>
                  <a:srgbClr val="0000CC"/>
                </a:solidFill>
                <a:effectLst>
                  <a:glow rad="228600">
                    <a:schemeClr val="accent3">
                      <a:satMod val="175000"/>
                      <a:alpha val="40000"/>
                    </a:schemeClr>
                  </a:glow>
                </a:effectLst>
                <a:latin typeface="Arial" pitchFamily="34" charset="0"/>
                <a:ea typeface="Times New Roman" pitchFamily="18" charset="0"/>
                <a:cs typeface="Arial" pitchFamily="34" charset="0"/>
              </a:rPr>
              <a:t>педагогикалық  құнды  ойлары</a:t>
            </a:r>
            <a:endParaRPr kumimoji="0" lang="kk-KZ" sz="2800" b="0" i="1" u="none" strike="noStrike" cap="none" normalizeH="0" baseline="0" dirty="0" smtClean="0">
              <a:ln>
                <a:noFill/>
              </a:ln>
              <a:solidFill>
                <a:srgbClr val="0000CC"/>
              </a:solidFill>
              <a:effectLst>
                <a:glow rad="228600">
                  <a:schemeClr val="accent3">
                    <a:satMod val="175000"/>
                    <a:alpha val="40000"/>
                  </a:schemeClr>
                </a:glow>
              </a:effectLst>
              <a:latin typeface="Arial" pitchFamily="34" charset="0"/>
              <a:cs typeface="Arial" pitchFamily="34" charset="0"/>
            </a:endParaRPr>
          </a:p>
        </p:txBody>
      </p:sp>
      <p:sp>
        <p:nvSpPr>
          <p:cNvPr id="23556" name="Rectangle 4"/>
          <p:cNvSpPr>
            <a:spLocks noChangeArrowheads="1"/>
          </p:cNvSpPr>
          <p:nvPr/>
        </p:nvSpPr>
        <p:spPr bwMode="auto">
          <a:xfrm>
            <a:off x="357158" y="1571612"/>
            <a:ext cx="8429684" cy="489364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М.Жұмабаевтың педагогикалық түйіндері  </a:t>
            </a:r>
            <a:endParaRPr kumimoji="0" lang="ru-RU"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«...балаға шын дұрыс тәрбие беру үшін </a:t>
            </a:r>
            <a:endParaRPr kumimoji="0" lang="ru-RU"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тәрбиешінің өз тәжірибесі  һәм ұлт тәрбиесімен</a:t>
            </a:r>
            <a:r>
              <a:rPr lang="ru-RU" sz="2400" i="1" dirty="0" smtClean="0">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 </a:t>
            </a: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таныс болу ғана жетпейді екен.</a:t>
            </a: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 Бұлар сыннан өткізіліп, </a:t>
            </a:r>
            <a:endParaRPr kumimoji="0" lang="ru-RU"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пісірілмеген күйде негіз бола алмайды. </a:t>
            </a:r>
            <a:endParaRPr kumimoji="0" lang="ru-RU"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Бұлардың арасынан жақсы мен жаманын, </a:t>
            </a:r>
            <a:endParaRPr kumimoji="0" lang="ru-RU"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алтын мен мысын айырып ала білу үшін </a:t>
            </a:r>
            <a:endParaRPr kumimoji="0" lang="ru-RU"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тәрбие майданында шынығып, </a:t>
            </a:r>
            <a:endParaRPr kumimoji="0" lang="ru-RU"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ысылған тарландардың тәжірибелерімен,</a:t>
            </a:r>
            <a:endParaRPr kumimoji="0" lang="ru-RU"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 түрлі ұлттан түрлі заманда шыққан</a:t>
            </a:r>
            <a:endParaRPr kumimoji="0" lang="ru-RU"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 тәрбие ғылымдарының ойларымен </a:t>
            </a:r>
            <a:endParaRPr kumimoji="0" lang="ru-RU"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ea typeface="Times New Roman" pitchFamily="18" charset="0"/>
                <a:cs typeface="Arial" pitchFamily="34" charset="0"/>
              </a:rPr>
              <a:t>жақсы таныс болу керек».</a:t>
            </a:r>
            <a:endParaRPr kumimoji="0" lang="kk-KZ" sz="2400" i="1" u="none" strike="noStrike" cap="none" normalizeH="0" baseline="0" dirty="0" smtClean="0">
              <a:ln>
                <a:noFill/>
              </a:ln>
              <a:solidFill>
                <a:schemeClr val="tx1">
                  <a:lumMod val="85000"/>
                  <a:lumOff val="15000"/>
                </a:schemeClr>
              </a:solidFill>
              <a:effectLst>
                <a:glow rad="228600">
                  <a:schemeClr val="accent3">
                    <a:satMod val="175000"/>
                    <a:alpha val="40000"/>
                  </a:schemeClr>
                </a:glow>
              </a:effectLst>
              <a:latin typeface="Bookman Old Style" pitchFamily="18"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14282" y="285728"/>
            <a:ext cx="8715468" cy="612475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kk-KZ" sz="2800" b="0" i="1" u="none" strike="noStrike" cap="none" normalizeH="0" baseline="0" dirty="0" smtClean="0">
              <a:ln>
                <a:noFill/>
              </a:ln>
              <a:solidFill>
                <a:schemeClr val="tx1"/>
              </a:solidFill>
              <a:effectLst>
                <a:glow rad="228600">
                  <a:schemeClr val="accent3">
                    <a:satMod val="175000"/>
                    <a:alpha val="40000"/>
                  </a:schemeClr>
                </a:glow>
              </a:effectLst>
              <a:latin typeface="Bookman Old Style" pitchFamily="18" charset="0"/>
              <a:ea typeface="Times New Roman" pitchFamily="18"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2800" b="0" i="1" u="none" strike="noStrike" cap="none" normalizeH="0" baseline="0" dirty="0" smtClean="0">
                <a:ln>
                  <a:noFill/>
                </a:ln>
                <a:solidFill>
                  <a:schemeClr val="tx1"/>
                </a:solidFill>
                <a:effectLst>
                  <a:glow rad="228600">
                    <a:schemeClr val="accent3">
                      <a:satMod val="175000"/>
                      <a:alpha val="40000"/>
                    </a:schemeClr>
                  </a:glow>
                </a:effectLst>
                <a:latin typeface="Bookman Old Style" pitchFamily="18" charset="0"/>
                <a:ea typeface="Times New Roman" pitchFamily="18" charset="0"/>
                <a:cs typeface="Arial" pitchFamily="34" charset="0"/>
              </a:rPr>
              <a:t>Тәрбиеден мақсұт- баланы тәрбиешінің</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2800" b="0" i="1" u="none" strike="noStrike" cap="none" normalizeH="0" baseline="0" dirty="0" smtClean="0">
                <a:ln>
                  <a:noFill/>
                </a:ln>
                <a:solidFill>
                  <a:schemeClr val="tx1"/>
                </a:solidFill>
                <a:effectLst>
                  <a:glow rad="228600">
                    <a:schemeClr val="accent3">
                      <a:satMod val="175000"/>
                      <a:alpha val="40000"/>
                    </a:schemeClr>
                  </a:glow>
                </a:effectLst>
                <a:latin typeface="Bookman Old Style" pitchFamily="18" charset="0"/>
                <a:ea typeface="Times New Roman" pitchFamily="18" charset="0"/>
                <a:cs typeface="Arial" pitchFamily="34" charset="0"/>
              </a:rPr>
              <a:t> дәл өзіндей қылып шығару емес,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2800" b="0" i="1" u="none" strike="noStrike" cap="none" normalizeH="0" baseline="0" dirty="0" smtClean="0">
                <a:ln>
                  <a:noFill/>
                </a:ln>
                <a:solidFill>
                  <a:schemeClr val="tx1"/>
                </a:solidFill>
                <a:effectLst>
                  <a:glow rad="228600">
                    <a:schemeClr val="accent3">
                      <a:satMod val="175000"/>
                      <a:alpha val="40000"/>
                    </a:schemeClr>
                  </a:glow>
                </a:effectLst>
                <a:latin typeface="Bookman Old Style" pitchFamily="18" charset="0"/>
                <a:ea typeface="Times New Roman" pitchFamily="18" charset="0"/>
                <a:cs typeface="Arial" pitchFamily="34" charset="0"/>
              </a:rPr>
              <a:t>келешек өз заманына лайық қылып шығару.</a:t>
            </a:r>
            <a:endParaRPr kumimoji="0" lang="ru-RU" sz="2800" b="0" i="1" u="none" strike="noStrike" cap="none" normalizeH="0" baseline="0" dirty="0" smtClean="0">
              <a:ln>
                <a:noFill/>
              </a:ln>
              <a:solidFill>
                <a:schemeClr val="tx1"/>
              </a:solidFill>
              <a:effectLst>
                <a:glow rad="228600">
                  <a:schemeClr val="accent3">
                    <a:satMod val="175000"/>
                    <a:alpha val="40000"/>
                  </a:schemeClr>
                </a:glow>
              </a:effectLst>
              <a:latin typeface="Bookman Old Style"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kk-KZ" sz="2800" i="1" dirty="0" smtClean="0">
              <a:effectLst>
                <a:glow rad="228600">
                  <a:schemeClr val="accent3">
                    <a:satMod val="175000"/>
                    <a:alpha val="40000"/>
                  </a:schemeClr>
                </a:glow>
              </a:effectLst>
              <a:latin typeface="Bookman Old Style" pitchFamily="18" charset="0"/>
              <a:ea typeface="Times New Roman"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kk-KZ" sz="2800" b="0" i="1" u="none" strike="noStrike" cap="none" normalizeH="0" baseline="0" dirty="0" smtClean="0">
                <a:ln>
                  <a:noFill/>
                </a:ln>
                <a:solidFill>
                  <a:schemeClr val="tx1"/>
                </a:solidFill>
                <a:effectLst>
                  <a:glow rad="228600">
                    <a:schemeClr val="accent3">
                      <a:satMod val="175000"/>
                      <a:alpha val="40000"/>
                    </a:schemeClr>
                  </a:glow>
                </a:effectLst>
                <a:latin typeface="Bookman Old Style" pitchFamily="18" charset="0"/>
                <a:ea typeface="Times New Roman" pitchFamily="18" charset="0"/>
                <a:cs typeface="Arial" pitchFamily="34" charset="0"/>
              </a:rPr>
              <a:t>* * *</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2800" b="0" i="1" u="none" strike="noStrike" cap="none" normalizeH="0" baseline="0" dirty="0" smtClean="0">
              <a:ln>
                <a:noFill/>
              </a:ln>
              <a:solidFill>
                <a:schemeClr val="tx1"/>
              </a:solidFill>
              <a:effectLst>
                <a:glow rad="228600">
                  <a:schemeClr val="accent3">
                    <a:satMod val="175000"/>
                    <a:alpha val="40000"/>
                  </a:schemeClr>
                </a:glow>
              </a:effectLst>
              <a:latin typeface="Bookman Old Style"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kk-KZ" sz="2800" b="0" i="1" u="none" strike="noStrike" cap="none" normalizeH="0" baseline="0" dirty="0" smtClean="0">
                <a:ln>
                  <a:noFill/>
                </a:ln>
                <a:solidFill>
                  <a:schemeClr val="tx1"/>
                </a:solidFill>
                <a:effectLst>
                  <a:glow rad="228600">
                    <a:schemeClr val="accent3">
                      <a:satMod val="175000"/>
                      <a:alpha val="40000"/>
                    </a:schemeClr>
                  </a:glow>
                </a:effectLst>
                <a:latin typeface="Bookman Old Style" pitchFamily="18" charset="0"/>
                <a:ea typeface="Times New Roman" pitchFamily="18" charset="0"/>
                <a:cs typeface="Arial" pitchFamily="34" charset="0"/>
              </a:rPr>
              <a:t>Өз қатесін көре білген адам,</a:t>
            </a:r>
          </a:p>
          <a:p>
            <a:pPr marL="0" marR="0" lvl="0" indent="449263" algn="ctr" defTabSz="914400" rtl="0" eaLnBrk="0" fontAlgn="base" latinLnBrk="0" hangingPunct="0">
              <a:lnSpc>
                <a:spcPct val="100000"/>
              </a:lnSpc>
              <a:spcBef>
                <a:spcPct val="0"/>
              </a:spcBef>
              <a:spcAft>
                <a:spcPct val="0"/>
              </a:spcAft>
              <a:buClrTx/>
              <a:buSzTx/>
              <a:buFontTx/>
              <a:buNone/>
              <a:tabLst/>
            </a:pPr>
            <a:r>
              <a:rPr kumimoji="0" lang="kk-KZ" sz="2800" b="0" i="1" u="none" strike="noStrike" cap="none" normalizeH="0" baseline="0" dirty="0" smtClean="0">
                <a:ln>
                  <a:noFill/>
                </a:ln>
                <a:solidFill>
                  <a:schemeClr val="tx1"/>
                </a:solidFill>
                <a:effectLst>
                  <a:glow rad="228600">
                    <a:schemeClr val="accent3">
                      <a:satMod val="175000"/>
                      <a:alpha val="40000"/>
                    </a:schemeClr>
                  </a:glow>
                </a:effectLst>
                <a:latin typeface="Bookman Old Style" pitchFamily="18" charset="0"/>
                <a:ea typeface="Times New Roman" pitchFamily="18" charset="0"/>
                <a:cs typeface="Arial" pitchFamily="34" charset="0"/>
              </a:rPr>
              <a:t> келешекте сол хатаны істемеске ұмтылады.Адамның өзін-өзі яғни, </a:t>
            </a:r>
          </a:p>
          <a:p>
            <a:pPr marL="0" marR="0" lvl="0" indent="449263" algn="ctr" defTabSz="914400" rtl="0" eaLnBrk="0" fontAlgn="base" latinLnBrk="0" hangingPunct="0">
              <a:lnSpc>
                <a:spcPct val="100000"/>
              </a:lnSpc>
              <a:spcBef>
                <a:spcPct val="0"/>
              </a:spcBef>
              <a:spcAft>
                <a:spcPct val="0"/>
              </a:spcAft>
              <a:buClrTx/>
              <a:buSzTx/>
              <a:buFontTx/>
              <a:buNone/>
              <a:tabLst/>
            </a:pPr>
            <a:r>
              <a:rPr kumimoji="0" lang="kk-KZ" sz="2800" b="0" i="1" u="none" strike="noStrike" cap="none" normalizeH="0" baseline="0" dirty="0" smtClean="0">
                <a:ln>
                  <a:noFill/>
                </a:ln>
                <a:solidFill>
                  <a:schemeClr val="tx1"/>
                </a:solidFill>
                <a:effectLst>
                  <a:glow rad="228600">
                    <a:schemeClr val="accent3">
                      <a:satMod val="175000"/>
                      <a:alpha val="40000"/>
                    </a:schemeClr>
                  </a:glow>
                </a:effectLst>
                <a:latin typeface="Bookman Old Style" pitchFamily="18" charset="0"/>
                <a:ea typeface="Times New Roman" pitchFamily="18" charset="0"/>
                <a:cs typeface="Arial" pitchFamily="34" charset="0"/>
              </a:rPr>
              <a:t>өз хатасын көре білуі оның жанының енді алға, қасиетті қияға ұмтылатын мінезі барлығын көрсетеді.</a:t>
            </a:r>
            <a:endParaRPr kumimoji="0" lang="ru-RU" sz="2800" b="0" i="1" u="none" strike="noStrike" cap="none" normalizeH="0" baseline="0" dirty="0" smtClean="0">
              <a:ln>
                <a:noFill/>
              </a:ln>
              <a:solidFill>
                <a:schemeClr val="tx1"/>
              </a:solidFill>
              <a:effectLst>
                <a:glow rad="228600">
                  <a:schemeClr val="accent3">
                    <a:satMod val="175000"/>
                    <a:alpha val="40000"/>
                  </a:schemeClr>
                </a:glow>
              </a:effectLst>
              <a:latin typeface="Bookman Old Style"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2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9" descr="Natur (1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928662" y="571480"/>
            <a:ext cx="7358114" cy="532453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kk-KZ" sz="6000" b="1" i="1" dirty="0" smtClean="0">
                <a:solidFill>
                  <a:srgbClr val="0000CC"/>
                </a:solidFill>
                <a:effectLst>
                  <a:glow rad="228600">
                    <a:schemeClr val="accent1">
                      <a:satMod val="175000"/>
                      <a:alpha val="40000"/>
                    </a:schemeClr>
                  </a:glow>
                </a:effectLst>
                <a:latin typeface="Bookman Old Style" pitchFamily="18" charset="0"/>
              </a:rPr>
              <a:t>“Абай – поэзия </a:t>
            </a:r>
          </a:p>
          <a:p>
            <a:pPr algn="ctr"/>
            <a:r>
              <a:rPr lang="kk-KZ" sz="6000" b="1" i="1" dirty="0" smtClean="0">
                <a:solidFill>
                  <a:srgbClr val="0000CC"/>
                </a:solidFill>
                <a:effectLst>
                  <a:glow rad="228600">
                    <a:schemeClr val="accent1">
                      <a:satMod val="175000"/>
                      <a:alpha val="40000"/>
                    </a:schemeClr>
                  </a:glow>
                </a:effectLst>
                <a:latin typeface="Bookman Old Style" pitchFamily="18" charset="0"/>
              </a:rPr>
              <a:t>тәңірі болса,</a:t>
            </a:r>
          </a:p>
          <a:p>
            <a:pPr algn="ctr"/>
            <a:r>
              <a:rPr lang="kk-KZ" sz="6000" b="1" i="1" dirty="0" smtClean="0">
                <a:solidFill>
                  <a:srgbClr val="0000CC"/>
                </a:solidFill>
                <a:effectLst>
                  <a:glow rad="228600">
                    <a:schemeClr val="accent1">
                      <a:satMod val="175000"/>
                      <a:alpha val="40000"/>
                    </a:schemeClr>
                  </a:glow>
                </a:effectLst>
                <a:latin typeface="Bookman Old Style" pitchFamily="18" charset="0"/>
              </a:rPr>
              <a:t>Мағжан – поэзия пайғамбары”</a:t>
            </a:r>
          </a:p>
          <a:p>
            <a:pPr algn="r"/>
            <a:r>
              <a:rPr lang="kk-KZ" sz="6000" b="1" i="1" dirty="0" smtClean="0">
                <a:solidFill>
                  <a:srgbClr val="C00000"/>
                </a:solidFill>
                <a:effectLst/>
                <a:latin typeface="Bookman Old Style" pitchFamily="18" charset="0"/>
              </a:rPr>
              <a:t>                </a:t>
            </a:r>
            <a:r>
              <a:rPr lang="kk-KZ" sz="4000" b="1" i="1" dirty="0" smtClean="0">
                <a:solidFill>
                  <a:schemeClr val="accent2">
                    <a:lumMod val="75000"/>
                  </a:schemeClr>
                </a:solidFill>
                <a:effectLst>
                  <a:glow rad="228600">
                    <a:schemeClr val="accent1">
                      <a:satMod val="175000"/>
                      <a:alpha val="40000"/>
                    </a:schemeClr>
                  </a:glow>
                </a:effectLst>
                <a:latin typeface="Bookman Old Style" pitchFamily="18" charset="0"/>
              </a:rPr>
              <a:t>М.Қайыңбаев</a:t>
            </a:r>
            <a:endParaRPr lang="ru-RU" sz="4000" b="1" i="1" dirty="0">
              <a:solidFill>
                <a:schemeClr val="accent2">
                  <a:lumMod val="75000"/>
                </a:schemeClr>
              </a:solidFill>
              <a:effectLst>
                <a:glow rad="228600">
                  <a:schemeClr val="accent1">
                    <a:satMod val="175000"/>
                    <a:alpha val="40000"/>
                  </a:schemeClr>
                </a:glow>
              </a:effectLst>
              <a:latin typeface="Bookman Old Style" pitchFamily="18"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 name="Picture 2" descr="D:\tyj\Копия 6552.gif"/>
          <p:cNvPicPr>
            <a:picLocks noChangeAspect="1" noChangeArrowheads="1"/>
          </p:cNvPicPr>
          <p:nvPr/>
        </p:nvPicPr>
        <p:blipFill>
          <a:blip r:embed="rId2" cstate="email"/>
          <a:srcRect/>
          <a:stretch>
            <a:fillRect/>
          </a:stretch>
        </p:blipFill>
        <p:spPr bwMode="auto">
          <a:xfrm>
            <a:off x="0" y="-26988"/>
            <a:ext cx="9144000" cy="6884988"/>
          </a:xfrm>
          <a:prstGeom prst="rect">
            <a:avLst/>
          </a:prstGeom>
          <a:noFill/>
          <a:ln w="9525">
            <a:noFill/>
            <a:miter lim="800000"/>
            <a:headEnd/>
            <a:tailEnd/>
          </a:ln>
        </p:spPr>
      </p:pic>
      <p:sp>
        <p:nvSpPr>
          <p:cNvPr id="5" name="TextBox 4"/>
          <p:cNvSpPr txBox="1"/>
          <p:nvPr/>
        </p:nvSpPr>
        <p:spPr>
          <a:xfrm>
            <a:off x="1857356" y="1428736"/>
            <a:ext cx="5643602" cy="255454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kk-KZ"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endParaRPr>
          </a:p>
          <a:p>
            <a:pPr algn="ctr"/>
            <a:r>
              <a:rPr lang="kk-KZ" sz="4000" b="1" i="1" spc="50" dirty="0" smtClean="0">
                <a:ln w="11430"/>
                <a:solidFill>
                  <a:srgbClr val="0000CC"/>
                </a:solidFill>
                <a:effectLst>
                  <a:glow rad="228600">
                    <a:schemeClr val="accent5">
                      <a:satMod val="175000"/>
                      <a:alpha val="40000"/>
                    </a:schemeClr>
                  </a:glow>
                  <a:outerShdw blurRad="76200" dist="50800" dir="5400000" algn="tl" rotWithShape="0">
                    <a:srgbClr val="000000">
                      <a:alpha val="65000"/>
                    </a:srgbClr>
                  </a:outerShdw>
                </a:effectLst>
                <a:latin typeface="Constantia" pitchFamily="18" charset="0"/>
              </a:rPr>
              <a:t>Ақын өміріне</a:t>
            </a:r>
          </a:p>
          <a:p>
            <a:pPr algn="ctr"/>
            <a:r>
              <a:rPr lang="kk-KZ" sz="4000" b="1" i="1" spc="50" dirty="0" smtClean="0">
                <a:ln w="11430"/>
                <a:solidFill>
                  <a:srgbClr val="0000CC"/>
                </a:solidFill>
                <a:effectLst>
                  <a:glow rad="228600">
                    <a:schemeClr val="accent5">
                      <a:satMod val="175000"/>
                      <a:alpha val="40000"/>
                    </a:schemeClr>
                  </a:glow>
                  <a:outerShdw blurRad="76200" dist="50800" dir="5400000" algn="tl" rotWithShape="0">
                    <a:srgbClr val="000000">
                      <a:alpha val="65000"/>
                    </a:srgbClr>
                  </a:outerShdw>
                </a:effectLst>
                <a:latin typeface="Constantia" pitchFamily="18" charset="0"/>
              </a:rPr>
              <a:t> сатылай кешенді </a:t>
            </a:r>
          </a:p>
          <a:p>
            <a:pPr algn="ctr"/>
            <a:r>
              <a:rPr lang="kk-KZ" sz="4000" b="1" i="1" spc="50" dirty="0" smtClean="0">
                <a:ln w="11430"/>
                <a:solidFill>
                  <a:srgbClr val="0000CC"/>
                </a:solidFill>
                <a:effectLst>
                  <a:glow rad="228600">
                    <a:schemeClr val="accent5">
                      <a:satMod val="175000"/>
                      <a:alpha val="40000"/>
                    </a:schemeClr>
                  </a:glow>
                  <a:outerShdw blurRad="76200" dist="50800" dir="5400000" algn="tl" rotWithShape="0">
                    <a:srgbClr val="000000">
                      <a:alpha val="65000"/>
                    </a:srgbClr>
                  </a:outerShdw>
                </a:effectLst>
                <a:latin typeface="Constantia" pitchFamily="18" charset="0"/>
              </a:rPr>
              <a:t>талдау</a:t>
            </a:r>
            <a:endParaRPr lang="ru-RU" sz="4000" b="1" i="1" spc="50" dirty="0">
              <a:ln w="11430"/>
              <a:solidFill>
                <a:srgbClr val="0000CC"/>
              </a:solidFill>
              <a:effectLst>
                <a:glow rad="228600">
                  <a:schemeClr val="accent5">
                    <a:satMod val="175000"/>
                    <a:alpha val="40000"/>
                  </a:schemeClr>
                </a:glow>
                <a:outerShdw blurRad="76200" dist="50800" dir="5400000" algn="tl" rotWithShape="0">
                  <a:srgbClr val="000000">
                    <a:alpha val="65000"/>
                  </a:srgbClr>
                </a:outerShdw>
              </a:effectLst>
              <a:latin typeface="Constant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iko\Documents\56.jpg"/>
          <p:cNvPicPr>
            <a:picLocks noChangeAspect="1" noChangeArrowheads="1"/>
          </p:cNvPicPr>
          <p:nvPr/>
        </p:nvPicPr>
        <p:blipFill>
          <a:blip r:embed="rId2"/>
          <a:srcRect/>
          <a:stretch>
            <a:fillRect/>
          </a:stretch>
        </p:blipFill>
        <p:spPr bwMode="auto">
          <a:xfrm>
            <a:off x="642910" y="214290"/>
            <a:ext cx="8501090" cy="47747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Прямоугольник 3"/>
          <p:cNvSpPr/>
          <p:nvPr/>
        </p:nvSpPr>
        <p:spPr>
          <a:xfrm>
            <a:off x="214282" y="5357826"/>
            <a:ext cx="8786874" cy="1200329"/>
          </a:xfrm>
          <a:prstGeom prst="rect">
            <a:avLst/>
          </a:prstGeom>
        </p:spPr>
        <p:txBody>
          <a:bodyPr wrap="square">
            <a:spAutoFit/>
          </a:bodyPr>
          <a:lstStyle/>
          <a:p>
            <a:pPr algn="ctr"/>
            <a:r>
              <a:rPr lang="ru-RU" sz="3600" b="1" i="1" dirty="0" err="1" smtClean="0">
                <a:ln w="12700">
                  <a:solidFill>
                    <a:schemeClr val="tx2">
                      <a:satMod val="155000"/>
                    </a:schemeClr>
                  </a:solidFill>
                  <a:prstDash val="solid"/>
                </a:ln>
                <a:solidFill>
                  <a:srgbClr val="7030A0"/>
                </a:solidFill>
                <a:effectLst>
                  <a:glow rad="228600">
                    <a:schemeClr val="accent3">
                      <a:satMod val="175000"/>
                      <a:alpha val="40000"/>
                    </a:schemeClr>
                  </a:glow>
                  <a:outerShdw blurRad="41275" dist="20320" dir="1800000" algn="tl" rotWithShape="0">
                    <a:srgbClr val="000000">
                      <a:alpha val="40000"/>
                    </a:srgbClr>
                  </a:outerShdw>
                </a:effectLst>
              </a:rPr>
              <a:t>Алаш</a:t>
            </a:r>
            <a:r>
              <a:rPr lang="ru-RU" sz="3600" b="1" i="1" dirty="0" smtClean="0">
                <a:ln w="12700">
                  <a:solidFill>
                    <a:schemeClr val="tx2">
                      <a:satMod val="155000"/>
                    </a:schemeClr>
                  </a:solidFill>
                  <a:prstDash val="solid"/>
                </a:ln>
                <a:solidFill>
                  <a:srgbClr val="7030A0"/>
                </a:solidFill>
                <a:effectLst>
                  <a:glow rad="228600">
                    <a:schemeClr val="accent3">
                      <a:satMod val="175000"/>
                      <a:alpha val="40000"/>
                    </a:schemeClr>
                  </a:glow>
                  <a:outerShdw blurRad="41275" dist="20320" dir="1800000" algn="tl" rotWithShape="0">
                    <a:srgbClr val="000000">
                      <a:alpha val="40000"/>
                    </a:srgbClr>
                  </a:outerShdw>
                </a:effectLst>
              </a:rPr>
              <a:t> </a:t>
            </a:r>
            <a:r>
              <a:rPr lang="ru-RU" sz="3600" b="1" i="1" dirty="0" err="1" smtClean="0">
                <a:ln w="12700">
                  <a:solidFill>
                    <a:schemeClr val="tx2">
                      <a:satMod val="155000"/>
                    </a:schemeClr>
                  </a:solidFill>
                  <a:prstDash val="solid"/>
                </a:ln>
                <a:solidFill>
                  <a:srgbClr val="7030A0"/>
                </a:solidFill>
                <a:effectLst>
                  <a:glow rad="228600">
                    <a:schemeClr val="accent3">
                      <a:satMod val="175000"/>
                      <a:alpha val="40000"/>
                    </a:schemeClr>
                  </a:glow>
                  <a:outerShdw blurRad="41275" dist="20320" dir="1800000" algn="tl" rotWithShape="0">
                    <a:srgbClr val="000000">
                      <a:alpha val="40000"/>
                    </a:srgbClr>
                  </a:outerShdw>
                </a:effectLst>
              </a:rPr>
              <a:t>қозғалысының қайраткері, ақын,</a:t>
            </a:r>
            <a:r>
              <a:rPr lang="ru-RU" sz="3600" b="1" i="1" dirty="0" smtClean="0">
                <a:ln w="12700">
                  <a:solidFill>
                    <a:schemeClr val="tx2">
                      <a:satMod val="155000"/>
                    </a:schemeClr>
                  </a:solidFill>
                  <a:prstDash val="solid"/>
                </a:ln>
                <a:solidFill>
                  <a:srgbClr val="7030A0"/>
                </a:solidFill>
                <a:effectLst>
                  <a:glow rad="228600">
                    <a:schemeClr val="accent3">
                      <a:satMod val="175000"/>
                      <a:alpha val="40000"/>
                    </a:schemeClr>
                  </a:glow>
                  <a:outerShdw blurRad="41275" dist="20320" dir="1800000" algn="tl" rotWithShape="0">
                    <a:srgbClr val="000000">
                      <a:alpha val="40000"/>
                    </a:srgbClr>
                  </a:outerShdw>
                </a:effectLst>
              </a:rPr>
              <a:t> </a:t>
            </a:r>
          </a:p>
          <a:p>
            <a:pPr algn="ctr"/>
            <a:r>
              <a:rPr lang="ru-RU" sz="3600" b="1" i="1" dirty="0" err="1" smtClean="0">
                <a:ln w="12700">
                  <a:solidFill>
                    <a:schemeClr val="tx2">
                      <a:satMod val="155000"/>
                    </a:schemeClr>
                  </a:solidFill>
                  <a:prstDash val="solid"/>
                </a:ln>
                <a:solidFill>
                  <a:srgbClr val="7030A0"/>
                </a:solidFill>
                <a:effectLst>
                  <a:glow rad="228600">
                    <a:schemeClr val="accent3">
                      <a:satMod val="175000"/>
                      <a:alpha val="40000"/>
                    </a:schemeClr>
                  </a:glow>
                  <a:outerShdw blurRad="41275" dist="20320" dir="1800000" algn="tl" rotWithShape="0">
                    <a:srgbClr val="000000">
                      <a:alpha val="40000"/>
                    </a:srgbClr>
                  </a:outerShdw>
                </a:effectLst>
              </a:rPr>
              <a:t>қазақ әдебиетінің</a:t>
            </a:r>
            <a:r>
              <a:rPr lang="ru-RU" sz="3600" b="1" i="1" dirty="0" smtClean="0">
                <a:ln w="12700">
                  <a:solidFill>
                    <a:schemeClr val="tx2">
                      <a:satMod val="155000"/>
                    </a:schemeClr>
                  </a:solidFill>
                  <a:prstDash val="solid"/>
                </a:ln>
                <a:solidFill>
                  <a:srgbClr val="7030A0"/>
                </a:solidFill>
                <a:effectLst>
                  <a:glow rad="228600">
                    <a:schemeClr val="accent3">
                      <a:satMod val="175000"/>
                      <a:alpha val="40000"/>
                    </a:schemeClr>
                  </a:glow>
                  <a:outerShdw blurRad="41275" dist="20320" dir="1800000" algn="tl" rotWithShape="0">
                    <a:srgbClr val="000000">
                      <a:alpha val="40000"/>
                    </a:srgbClr>
                  </a:outerShdw>
                </a:effectLst>
              </a:rPr>
              <a:t>  </a:t>
            </a:r>
            <a:r>
              <a:rPr lang="kk-KZ" sz="3600" b="1" i="1" dirty="0" smtClean="0">
                <a:ln w="12700">
                  <a:solidFill>
                    <a:schemeClr val="tx2">
                      <a:satMod val="155000"/>
                    </a:schemeClr>
                  </a:solidFill>
                  <a:prstDash val="solid"/>
                </a:ln>
                <a:solidFill>
                  <a:srgbClr val="7030A0"/>
                </a:solidFill>
                <a:effectLst>
                  <a:glow rad="228600">
                    <a:schemeClr val="accent3">
                      <a:satMod val="175000"/>
                      <a:alpha val="40000"/>
                    </a:schemeClr>
                  </a:glow>
                  <a:outerShdw blurRad="41275" dist="20320" dir="1800000" algn="tl" rotWithShape="0">
                    <a:srgbClr val="000000">
                      <a:alpha val="40000"/>
                    </a:srgbClr>
                  </a:outerShdw>
                </a:effectLst>
              </a:rPr>
              <a:t>жарық жұлдызы</a:t>
            </a:r>
            <a:endParaRPr lang="ru-RU" sz="3600" b="1" i="1" dirty="0">
              <a:ln w="12700">
                <a:solidFill>
                  <a:schemeClr val="tx2">
                    <a:satMod val="155000"/>
                  </a:schemeClr>
                </a:solidFill>
                <a:prstDash val="solid"/>
              </a:ln>
              <a:solidFill>
                <a:srgbClr val="7030A0"/>
              </a:solidFill>
              <a:effectLst>
                <a:glow rad="228600">
                  <a:schemeClr val="accent3">
                    <a:satMod val="175000"/>
                    <a:alpha val="40000"/>
                  </a:schemeClr>
                </a:glow>
                <a:outerShdw blurRad="41275" dist="20320" dir="1800000" algn="tl" rotWithShape="0">
                  <a:srgbClr val="000000">
                    <a:alpha val="40000"/>
                  </a:srgbClr>
                </a:outerShdw>
              </a:effectLst>
            </a:endParaRPr>
          </a:p>
        </p:txBody>
      </p:sp>
      <p:pic>
        <p:nvPicPr>
          <p:cNvPr id="5" name="Picture 5"/>
          <p:cNvPicPr>
            <a:picLocks noChangeAspect="1" noChangeArrowheads="1"/>
          </p:cNvPicPr>
          <p:nvPr/>
        </p:nvPicPr>
        <p:blipFill>
          <a:blip r:embed="rId3"/>
          <a:srcRect r="59277" b="67647"/>
          <a:stretch>
            <a:fillRect/>
          </a:stretch>
        </p:blipFill>
        <p:spPr bwMode="auto">
          <a:xfrm rot="16200000">
            <a:off x="55204" y="5698790"/>
            <a:ext cx="1104005" cy="1214414"/>
          </a:xfrm>
          <a:prstGeom prst="rect">
            <a:avLst/>
          </a:prstGeom>
          <a:noFill/>
        </p:spPr>
      </p:pic>
      <p:pic>
        <p:nvPicPr>
          <p:cNvPr id="6" name="Picture 5"/>
          <p:cNvPicPr>
            <a:picLocks noChangeAspect="1" noChangeArrowheads="1"/>
          </p:cNvPicPr>
          <p:nvPr/>
        </p:nvPicPr>
        <p:blipFill>
          <a:blip r:embed="rId3"/>
          <a:srcRect r="59277" b="67647"/>
          <a:stretch>
            <a:fillRect/>
          </a:stretch>
        </p:blipFill>
        <p:spPr bwMode="auto">
          <a:xfrm rot="10800000">
            <a:off x="8039988" y="5643578"/>
            <a:ext cx="1104012" cy="1214422"/>
          </a:xfrm>
          <a:prstGeom prst="rect">
            <a:avLst/>
          </a:prstGeom>
          <a:noFill/>
        </p:spPr>
      </p:pic>
      <p:sp>
        <p:nvSpPr>
          <p:cNvPr id="7" name="Стрелка вправо с вырезом 6"/>
          <p:cNvSpPr/>
          <p:nvPr/>
        </p:nvSpPr>
        <p:spPr>
          <a:xfrm>
            <a:off x="0" y="214290"/>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7224" y="142852"/>
            <a:ext cx="8072493"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kk-KZ" sz="3200" dirty="0" smtClean="0">
                <a:solidFill>
                  <a:srgbClr val="0000CC"/>
                </a:solidFill>
                <a:latin typeface="Constantia" pitchFamily="18" charset="0"/>
              </a:rPr>
              <a:t>1893 жылы Солтүстік Қазақстан облысы, </a:t>
            </a:r>
          </a:p>
          <a:p>
            <a:pPr algn="ctr"/>
            <a:r>
              <a:rPr lang="kk-KZ" sz="3200" dirty="0" smtClean="0">
                <a:solidFill>
                  <a:srgbClr val="0000CC"/>
                </a:solidFill>
                <a:latin typeface="Constantia" pitchFamily="18" charset="0"/>
              </a:rPr>
              <a:t>Булаев ауданында дүниеге келген</a:t>
            </a:r>
            <a:endParaRPr lang="ru-RU" sz="3200" dirty="0">
              <a:solidFill>
                <a:srgbClr val="0000CC"/>
              </a:solidFill>
              <a:latin typeface="Constantia" pitchFamily="18" charset="0"/>
            </a:endParaRPr>
          </a:p>
        </p:txBody>
      </p:sp>
      <p:pic>
        <p:nvPicPr>
          <p:cNvPr id="8" name="Picture 2" descr="22006E47"/>
          <p:cNvPicPr>
            <a:picLocks noChangeAspect="1" noChangeArrowheads="1"/>
          </p:cNvPicPr>
          <p:nvPr/>
        </p:nvPicPr>
        <p:blipFill>
          <a:blip r:embed="rId2"/>
          <a:srcRect l="26370" t="7233" b="8977"/>
          <a:stretch>
            <a:fillRect/>
          </a:stretch>
        </p:blipFill>
        <p:spPr bwMode="auto">
          <a:xfrm>
            <a:off x="70631" y="1428736"/>
            <a:ext cx="4858559" cy="5214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000629" y="1428736"/>
            <a:ext cx="400052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3200" i="1" dirty="0" smtClean="0">
                <a:solidFill>
                  <a:srgbClr val="FF0000"/>
                </a:solidFill>
                <a:effectLst>
                  <a:glow rad="228600">
                    <a:schemeClr val="accent3">
                      <a:satMod val="175000"/>
                      <a:alpha val="40000"/>
                    </a:schemeClr>
                  </a:glow>
                </a:effectLst>
              </a:rPr>
              <a:t>М</a:t>
            </a:r>
            <a:r>
              <a:rPr lang="kk-KZ" sz="3200" i="1" dirty="0" smtClean="0">
                <a:solidFill>
                  <a:srgbClr val="FF0000"/>
                </a:solidFill>
                <a:effectLst>
                  <a:glow rad="228600">
                    <a:schemeClr val="accent3">
                      <a:satMod val="175000"/>
                      <a:alpha val="40000"/>
                    </a:schemeClr>
                  </a:glow>
                </a:effectLst>
              </a:rPr>
              <a:t>.Жұмабаев  ауданы</a:t>
            </a:r>
            <a:endParaRPr lang="ru-RU" sz="3200" i="1" dirty="0">
              <a:solidFill>
                <a:srgbClr val="FF0000"/>
              </a:solidFill>
              <a:effectLst>
                <a:glow rad="228600">
                  <a:schemeClr val="accent3">
                    <a:satMod val="175000"/>
                    <a:alpha val="40000"/>
                  </a:schemeClr>
                </a:glow>
              </a:effectLst>
            </a:endParaRPr>
          </a:p>
        </p:txBody>
      </p:sp>
      <p:pic>
        <p:nvPicPr>
          <p:cNvPr id="10" name="Picture 2" descr="756A2169"/>
          <p:cNvPicPr>
            <a:picLocks noChangeAspect="1" noChangeArrowheads="1"/>
          </p:cNvPicPr>
          <p:nvPr/>
        </p:nvPicPr>
        <p:blipFill>
          <a:blip r:embed="rId3"/>
          <a:srcRect l="26884" t="58347" r="21404" b="14223"/>
          <a:stretch>
            <a:fillRect/>
          </a:stretch>
        </p:blipFill>
        <p:spPr bwMode="auto">
          <a:xfrm>
            <a:off x="5018601" y="2143116"/>
            <a:ext cx="3934430" cy="45005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Стрелка вправо с вырезом 5"/>
          <p:cNvSpPr/>
          <p:nvPr/>
        </p:nvSpPr>
        <p:spPr>
          <a:xfrm>
            <a:off x="0" y="214290"/>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7" dur="1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8" dur="1500" accel="50000" fill="hold">
                                          <p:stCondLst>
                                            <p:cond delay="1500"/>
                                          </p:stCondLst>
                                        </p:cTn>
                                        <p:tgtEl>
                                          <p:spTgt spid="8"/>
                                        </p:tgtEl>
                                        <p:attrNameLst>
                                          <p:attrName>ppt_w</p:attrName>
                                        </p:attrNameLst>
                                      </p:cBhvr>
                                      <p:tavLst>
                                        <p:tav tm="0">
                                          <p:val>
                                            <p:strVal val="#ppt_w*.05"/>
                                          </p:val>
                                        </p:tav>
                                        <p:tav tm="100000">
                                          <p:val>
                                            <p:strVal val="#ppt_w"/>
                                          </p:val>
                                        </p:tav>
                                      </p:tavLst>
                                    </p:anim>
                                    <p:anim calcmode="lin" valueType="num">
                                      <p:cBhvr>
                                        <p:cTn id="19" dur="3000" fill="hold"/>
                                        <p:tgtEl>
                                          <p:spTgt spid="8"/>
                                        </p:tgtEl>
                                        <p:attrNameLst>
                                          <p:attrName>ppt_h</p:attrName>
                                        </p:attrNameLst>
                                      </p:cBhvr>
                                      <p:tavLst>
                                        <p:tav tm="0">
                                          <p:val>
                                            <p:strVal val="#ppt_h"/>
                                          </p:val>
                                        </p:tav>
                                        <p:tav tm="100000">
                                          <p:val>
                                            <p:strVal val="#ppt_h"/>
                                          </p:val>
                                        </p:tav>
                                      </p:tavLst>
                                    </p:anim>
                                    <p:anim calcmode="lin" valueType="num">
                                      <p:cBhvr>
                                        <p:cTn id="20" dur="1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1" dur="1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2" dur="1500" accel="50000" fill="hold">
                                          <p:stCondLst>
                                            <p:cond delay="1500"/>
                                          </p:stCondLst>
                                        </p:cTn>
                                        <p:tgtEl>
                                          <p:spTgt spid="8"/>
                                        </p:tgtEl>
                                        <p:attrNameLst>
                                          <p:attrName>ppt_y</p:attrName>
                                        </p:attrNameLst>
                                      </p:cBhvr>
                                      <p:tavLst>
                                        <p:tav tm="0">
                                          <p:val>
                                            <p:strVal val="#ppt_y+.1"/>
                                          </p:val>
                                        </p:tav>
                                        <p:tav tm="100000">
                                          <p:val>
                                            <p:strVal val="#ppt_y"/>
                                          </p:val>
                                        </p:tav>
                                      </p:tavLst>
                                    </p:anim>
                                    <p:animEffect transition="in" filter="fade">
                                      <p:cBhvr>
                                        <p:cTn id="23" dur="3000" decel="50000">
                                          <p:stCondLst>
                                            <p:cond delay="0"/>
                                          </p:stCondLst>
                                        </p:cTn>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с вырезом 1"/>
          <p:cNvSpPr/>
          <p:nvPr/>
        </p:nvSpPr>
        <p:spPr>
          <a:xfrm>
            <a:off x="0" y="214290"/>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право с вырезом 2"/>
          <p:cNvSpPr/>
          <p:nvPr/>
        </p:nvSpPr>
        <p:spPr>
          <a:xfrm>
            <a:off x="0" y="3500438"/>
            <a:ext cx="571504" cy="357190"/>
          </a:xfrm>
          <a:prstGeom prst="notched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714348" y="142852"/>
            <a:ext cx="7929618" cy="2246769"/>
          </a:xfrm>
          <a:prstGeom prst="rect">
            <a:avLst/>
          </a:prstGeom>
          <a:solidFill>
            <a:schemeClr val="accent6">
              <a:lumMod val="20000"/>
              <a:lumOff val="80000"/>
            </a:schemeClr>
          </a:solidFill>
        </p:spPr>
        <p:txBody>
          <a:bodyPr wrap="square">
            <a:spAutoFit/>
          </a:bodyPr>
          <a:lstStyle/>
          <a:p>
            <a:pPr algn="ctr"/>
            <a:r>
              <a:rPr lang="kk-KZ" dirty="0" smtClean="0"/>
              <a:t> </a:t>
            </a:r>
            <a:r>
              <a:rPr lang="kk-KZ" sz="2800" b="1" i="1" u="sng" dirty="0" smtClean="0">
                <a:solidFill>
                  <a:srgbClr val="FF0000"/>
                </a:solidFill>
              </a:rPr>
              <a:t>1905</a:t>
            </a:r>
            <a:r>
              <a:rPr lang="kk-KZ" sz="2800" b="1" i="1" dirty="0" smtClean="0">
                <a:solidFill>
                  <a:srgbClr val="FF0000"/>
                </a:solidFill>
              </a:rPr>
              <a:t> – </a:t>
            </a:r>
            <a:r>
              <a:rPr lang="kk-KZ" sz="2800" b="1" i="1" u="sng" dirty="0" smtClean="0">
                <a:solidFill>
                  <a:srgbClr val="FF0000"/>
                </a:solidFill>
              </a:rPr>
              <a:t>1910</a:t>
            </a:r>
            <a:r>
              <a:rPr lang="kk-KZ" sz="2800" b="1" i="1" dirty="0" smtClean="0">
                <a:solidFill>
                  <a:srgbClr val="FF0000"/>
                </a:solidFill>
              </a:rPr>
              <a:t> </a:t>
            </a:r>
            <a:r>
              <a:rPr lang="kk-KZ" sz="2800" b="1" i="1" dirty="0" smtClean="0">
                <a:solidFill>
                  <a:srgbClr val="0000CC"/>
                </a:solidFill>
              </a:rPr>
              <a:t>жылдары Қызылжардағы (</a:t>
            </a:r>
            <a:r>
              <a:rPr lang="kk-KZ" sz="2800" b="1" i="1" u="sng" dirty="0" smtClean="0">
                <a:solidFill>
                  <a:srgbClr val="0000CC"/>
                </a:solidFill>
              </a:rPr>
              <a:t>Петропавл )</a:t>
            </a:r>
            <a:r>
              <a:rPr lang="kk-KZ" sz="2800" b="1" i="1" dirty="0" smtClean="0">
                <a:solidFill>
                  <a:srgbClr val="0000CC"/>
                </a:solidFill>
              </a:rPr>
              <a:t> №1 мешіт жанында белгілі татар зиялысы, мұсылман халықтарының азаттығы жолында күрескен М.Бегишевтің ұйымдастыруымен ашылған медреседе оқыды.</a:t>
            </a:r>
            <a:endParaRPr lang="ru-RU" sz="2800" b="1" i="1" dirty="0">
              <a:solidFill>
                <a:srgbClr val="0000CC"/>
              </a:solidFill>
            </a:endParaRPr>
          </a:p>
        </p:txBody>
      </p:sp>
      <p:sp>
        <p:nvSpPr>
          <p:cNvPr id="65537" name="Rectangle 1"/>
          <p:cNvSpPr>
            <a:spLocks noChangeArrowheads="1"/>
          </p:cNvSpPr>
          <p:nvPr/>
        </p:nvSpPr>
        <p:spPr bwMode="auto">
          <a:xfrm>
            <a:off x="785786" y="3071810"/>
            <a:ext cx="8001056" cy="3108543"/>
          </a:xfrm>
          <a:prstGeom prst="rect">
            <a:avLst/>
          </a:prstGeom>
          <a:solidFill>
            <a:schemeClr val="accent6">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Медреседе Бегишевтен Шығыс халықтарының тарихынан дәріс алды,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қазақ, татар әдебиеттерін,</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Фирдоуси,</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Сағди,</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Хафиз,</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Омар Һайям,</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Низами,</a:t>
            </a:r>
            <a:r>
              <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rPr>
              <a:t> </a:t>
            </a: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Науаи</a:t>
            </a:r>
            <a:endParaRPr kumimoji="0" lang="kk-KZ" sz="2800" b="1" i="1" u="none" strike="noStrike" cap="none" normalizeH="0" baseline="0" dirty="0" smtClean="0">
              <a:ln>
                <a:noFill/>
              </a:ln>
              <a:solidFill>
                <a:srgbClr val="0000CC"/>
              </a:solidFill>
              <a:effectLst/>
              <a:latin typeface="Calibri"/>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секілді шығыс ақындарының дастандарын оқып үйренді.</a:t>
            </a:r>
            <a:endParaRPr kumimoji="0" lang="kk-KZ" sz="2800" b="1" i="1" u="none"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5537"/>
                                        </p:tgtEl>
                                        <p:attrNameLst>
                                          <p:attrName>style.visibility</p:attrName>
                                        </p:attrNameLst>
                                      </p:cBhvr>
                                      <p:to>
                                        <p:strVal val="visible"/>
                                      </p:to>
                                    </p:set>
                                    <p:anim calcmode="lin" valueType="num">
                                      <p:cBhvr>
                                        <p:cTn id="19" dur="500" decel="50000" fill="hold">
                                          <p:stCondLst>
                                            <p:cond delay="0"/>
                                          </p:stCondLst>
                                        </p:cTn>
                                        <p:tgtEl>
                                          <p:spTgt spid="6553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553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5537"/>
                                        </p:tgtEl>
                                        <p:attrNameLst>
                                          <p:attrName>ppt_w</p:attrName>
                                        </p:attrNameLst>
                                      </p:cBhvr>
                                      <p:tavLst>
                                        <p:tav tm="0">
                                          <p:val>
                                            <p:strVal val="#ppt_w*.05"/>
                                          </p:val>
                                        </p:tav>
                                        <p:tav tm="100000">
                                          <p:val>
                                            <p:strVal val="#ppt_w"/>
                                          </p:val>
                                        </p:tav>
                                      </p:tavLst>
                                    </p:anim>
                                    <p:anim calcmode="lin" valueType="num">
                                      <p:cBhvr>
                                        <p:cTn id="22" dur="1000" fill="hold"/>
                                        <p:tgtEl>
                                          <p:spTgt spid="6553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553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553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553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5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5537" grpId="0" animBg="1"/>
    </p:bldLst>
  </p:timing>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1455</TotalTime>
  <Words>1234</Words>
  <Application>Microsoft Office PowerPoint</Application>
  <PresentationFormat>Экран (4:3)</PresentationFormat>
  <Paragraphs>313</Paragraphs>
  <Slides>55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Miko</dc:creator>
  <cp:lastModifiedBy>User</cp:lastModifiedBy>
  <cp:revision>162</cp:revision>
  <dcterms:created xsi:type="dcterms:W3CDTF">2012-02-14T16:57:34Z</dcterms:created>
  <dcterms:modified xsi:type="dcterms:W3CDTF">2012-04-09T13:38:33Z</dcterms:modified>
</cp:coreProperties>
</file>