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7"/>
  </p:notesMasterIdLst>
  <p:sldIdLst>
    <p:sldId id="281" r:id="rId2"/>
    <p:sldId id="282" r:id="rId3"/>
    <p:sldId id="256" r:id="rId4"/>
    <p:sldId id="259" r:id="rId5"/>
    <p:sldId id="284" r:id="rId6"/>
    <p:sldId id="258" r:id="rId7"/>
    <p:sldId id="260" r:id="rId8"/>
    <p:sldId id="285" r:id="rId9"/>
    <p:sldId id="286" r:id="rId10"/>
    <p:sldId id="288" r:id="rId11"/>
    <p:sldId id="289" r:id="rId12"/>
    <p:sldId id="269" r:id="rId13"/>
    <p:sldId id="268" r:id="rId14"/>
    <p:sldId id="270" r:id="rId15"/>
    <p:sldId id="290" r:id="rId16"/>
    <p:sldId id="277" r:id="rId17"/>
    <p:sldId id="292" r:id="rId18"/>
    <p:sldId id="293" r:id="rId19"/>
    <p:sldId id="271" r:id="rId20"/>
    <p:sldId id="294" r:id="rId21"/>
    <p:sldId id="273" r:id="rId22"/>
    <p:sldId id="295" r:id="rId23"/>
    <p:sldId id="299" r:id="rId24"/>
    <p:sldId id="297" r:id="rId25"/>
    <p:sldId id="301"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E37E"/>
    <a:srgbClr val="F9DDE9"/>
    <a:srgbClr val="F2E4EE"/>
    <a:srgbClr val="ECF8DE"/>
    <a:srgbClr val="28C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E17F43-359D-42ED-B217-EDD0CE1FF6D9}" type="datetimeFigureOut">
              <a:rPr lang="ru-RU" smtClean="0"/>
              <a:t>15.01.2014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91A30-BA95-40E8-80AC-D16E33B73B77}" type="slidenum">
              <a:rPr lang="ru-RU" smtClean="0"/>
              <a:t>‹#›</a:t>
            </a:fld>
            <a:endParaRPr lang="ru-RU"/>
          </a:p>
        </p:txBody>
      </p:sp>
    </p:spTree>
    <p:extLst>
      <p:ext uri="{BB962C8B-B14F-4D97-AF65-F5344CB8AC3E}">
        <p14:creationId xmlns:p14="http://schemas.microsoft.com/office/powerpoint/2010/main" val="90386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AE91A30-BA95-40E8-80AC-D16E33B73B77}" type="slidenum">
              <a:rPr lang="ru-RU" smtClean="0"/>
              <a:t>7</a:t>
            </a:fld>
            <a:endParaRPr lang="ru-RU"/>
          </a:p>
        </p:txBody>
      </p:sp>
    </p:spTree>
    <p:extLst>
      <p:ext uri="{BB962C8B-B14F-4D97-AF65-F5344CB8AC3E}">
        <p14:creationId xmlns:p14="http://schemas.microsoft.com/office/powerpoint/2010/main" val="378822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C028A55-8900-4394-9AF7-E4D08E21B024}" type="datetimeFigureOut">
              <a:rPr lang="ru-RU" smtClean="0"/>
              <a:pPr/>
              <a:t>15.01.2014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4DF7E0B8-F91F-4C25-845A-06D9A80B036F}"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C028A55-8900-4394-9AF7-E4D08E21B024}" type="datetimeFigureOut">
              <a:rPr lang="ru-RU" smtClean="0"/>
              <a:pPr/>
              <a:t>15.01.2014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F7E0B8-F91F-4C25-845A-06D9A80B036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C028A55-8900-4394-9AF7-E4D08E21B024}" type="datetimeFigureOut">
              <a:rPr lang="ru-RU" smtClean="0"/>
              <a:pPr/>
              <a:t>15.01.2014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F7E0B8-F91F-4C25-845A-06D9A80B036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C028A55-8900-4394-9AF7-E4D08E21B024}" type="datetimeFigureOut">
              <a:rPr lang="ru-RU" smtClean="0"/>
              <a:pPr/>
              <a:t>15.01.2014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F7E0B8-F91F-4C25-845A-06D9A80B036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C028A55-8900-4394-9AF7-E4D08E21B024}" type="datetimeFigureOut">
              <a:rPr lang="ru-RU" smtClean="0"/>
              <a:pPr/>
              <a:t>15.01.2014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4DF7E0B8-F91F-4C25-845A-06D9A80B036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C028A55-8900-4394-9AF7-E4D08E21B024}" type="datetimeFigureOut">
              <a:rPr lang="ru-RU" smtClean="0"/>
              <a:pPr/>
              <a:t>15.01.2014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F7E0B8-F91F-4C25-845A-06D9A80B036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C028A55-8900-4394-9AF7-E4D08E21B024}" type="datetimeFigureOut">
              <a:rPr lang="ru-RU" smtClean="0"/>
              <a:pPr/>
              <a:t>15.01.2014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DF7E0B8-F91F-4C25-845A-06D9A80B036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C028A55-8900-4394-9AF7-E4D08E21B024}" type="datetimeFigureOut">
              <a:rPr lang="ru-RU" smtClean="0"/>
              <a:pPr/>
              <a:t>15.01.2014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DF7E0B8-F91F-4C25-845A-06D9A80B036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C028A55-8900-4394-9AF7-E4D08E21B024}" type="datetimeFigureOut">
              <a:rPr lang="ru-RU" smtClean="0"/>
              <a:pPr/>
              <a:t>15.01.2014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DF7E0B8-F91F-4C25-845A-06D9A80B036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C028A55-8900-4394-9AF7-E4D08E21B024}" type="datetimeFigureOut">
              <a:rPr lang="ru-RU" smtClean="0"/>
              <a:pPr/>
              <a:t>15.01.2014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F7E0B8-F91F-4C25-845A-06D9A80B036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C028A55-8900-4394-9AF7-E4D08E21B024}" type="datetimeFigureOut">
              <a:rPr lang="ru-RU" smtClean="0"/>
              <a:pPr/>
              <a:t>15.01.2014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F7E0B8-F91F-4C25-845A-06D9A80B036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C028A55-8900-4394-9AF7-E4D08E21B024}" type="datetimeFigureOut">
              <a:rPr lang="ru-RU" smtClean="0"/>
              <a:pPr/>
              <a:t>15.01.2014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DF7E0B8-F91F-4C25-845A-06D9A80B036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1.gif"/></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18.gif"/><Relationship Id="rId4" Type="http://schemas.openxmlformats.org/officeDocument/2006/relationships/image" Target="../media/image17.gif"/></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6.xml"/><Relationship Id="rId5" Type="http://schemas.openxmlformats.org/officeDocument/2006/relationships/image" Target="../media/image22.gif"/><Relationship Id="rId4" Type="http://schemas.openxmlformats.org/officeDocument/2006/relationships/image" Target="../media/image21.gi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700808"/>
            <a:ext cx="6512511" cy="1143000"/>
          </a:xfrm>
        </p:spPr>
        <p:txBody>
          <a:bodyPr>
            <a:normAutofit fontScale="90000"/>
          </a:bodyPr>
          <a:lstStyle/>
          <a:p>
            <a:pPr marL="0" indent="0" algn="ctr">
              <a:buNone/>
            </a:pPr>
            <a:r>
              <a:rPr lang="ru-RU" i="1" dirty="0" err="1" smtClean="0">
                <a:solidFill>
                  <a:srgbClr val="FF0000"/>
                </a:solidFill>
                <a:latin typeface="Times New Roman" panose="02020603050405020304" pitchFamily="18" charset="0"/>
                <a:cs typeface="Times New Roman" panose="02020603050405020304" pitchFamily="18" charset="0"/>
              </a:rPr>
              <a:t>Пәні</a:t>
            </a:r>
            <a:r>
              <a:rPr lang="ru-RU" i="1" dirty="0" smtClean="0">
                <a:solidFill>
                  <a:srgbClr val="FF0000"/>
                </a:solidFill>
                <a:latin typeface="Times New Roman" panose="02020603050405020304" pitchFamily="18" charset="0"/>
                <a:cs typeface="Times New Roman" panose="02020603050405020304" pitchFamily="18" charset="0"/>
              </a:rPr>
              <a:t>: </a:t>
            </a:r>
            <a:r>
              <a:rPr lang="ru-RU" i="1" dirty="0" err="1" smtClean="0">
                <a:solidFill>
                  <a:srgbClr val="FF0000"/>
                </a:solidFill>
                <a:latin typeface="Times New Roman" panose="02020603050405020304" pitchFamily="18" charset="0"/>
                <a:cs typeface="Times New Roman" panose="02020603050405020304" pitchFamily="18" charset="0"/>
              </a:rPr>
              <a:t>қазақ</a:t>
            </a:r>
            <a:r>
              <a:rPr lang="ru-RU" i="1" dirty="0" smtClean="0">
                <a:solidFill>
                  <a:srgbClr val="FF0000"/>
                </a:solidFill>
                <a:latin typeface="Times New Roman" panose="02020603050405020304" pitchFamily="18" charset="0"/>
                <a:cs typeface="Times New Roman" panose="02020603050405020304" pitchFamily="18" charset="0"/>
              </a:rPr>
              <a:t> </a:t>
            </a:r>
            <a:r>
              <a:rPr lang="ru-RU" i="1" dirty="0" err="1" smtClean="0">
                <a:solidFill>
                  <a:srgbClr val="FF0000"/>
                </a:solidFill>
                <a:latin typeface="Times New Roman" panose="02020603050405020304" pitchFamily="18" charset="0"/>
                <a:cs typeface="Times New Roman" panose="02020603050405020304" pitchFamily="18" charset="0"/>
              </a:rPr>
              <a:t>тілі</a:t>
            </a:r>
            <a:r>
              <a:rPr lang="ru-RU" i="1" dirty="0" smtClean="0">
                <a:solidFill>
                  <a:srgbClr val="FF0000"/>
                </a:solidFill>
                <a:latin typeface="Times New Roman" panose="02020603050405020304" pitchFamily="18" charset="0"/>
                <a:cs typeface="Times New Roman" panose="02020603050405020304" pitchFamily="18" charset="0"/>
              </a:rPr>
              <a:t/>
            </a:r>
            <a:br>
              <a:rPr lang="ru-RU" i="1" dirty="0" smtClean="0">
                <a:solidFill>
                  <a:srgbClr val="FF0000"/>
                </a:solidFill>
                <a:latin typeface="Times New Roman" panose="02020603050405020304" pitchFamily="18" charset="0"/>
                <a:cs typeface="Times New Roman" panose="02020603050405020304" pitchFamily="18" charset="0"/>
              </a:rPr>
            </a:br>
            <a:r>
              <a:rPr lang="ru-RU" i="1" dirty="0" err="1" smtClean="0">
                <a:solidFill>
                  <a:srgbClr val="FF0000"/>
                </a:solidFill>
                <a:latin typeface="Times New Roman" panose="02020603050405020304" pitchFamily="18" charset="0"/>
                <a:cs typeface="Times New Roman" panose="02020603050405020304" pitchFamily="18" charset="0"/>
              </a:rPr>
              <a:t>Тақырыбы</a:t>
            </a:r>
            <a:r>
              <a:rPr lang="ru-RU" i="1" dirty="0" smtClean="0">
                <a:solidFill>
                  <a:srgbClr val="FF0000"/>
                </a:solidFill>
                <a:latin typeface="Times New Roman" panose="02020603050405020304" pitchFamily="18" charset="0"/>
                <a:cs typeface="Times New Roman" panose="02020603050405020304" pitchFamily="18" charset="0"/>
              </a:rPr>
              <a:t>: </a:t>
            </a:r>
            <a:r>
              <a:rPr lang="ru-RU" i="1" dirty="0" err="1" smtClean="0">
                <a:solidFill>
                  <a:srgbClr val="FF0000"/>
                </a:solidFill>
                <a:latin typeface="Times New Roman" panose="02020603050405020304" pitchFamily="18" charset="0"/>
                <a:cs typeface="Times New Roman" panose="02020603050405020304" pitchFamily="18" charset="0"/>
              </a:rPr>
              <a:t>Барыс</a:t>
            </a:r>
            <a:r>
              <a:rPr lang="ru-RU" i="1" dirty="0" smtClean="0">
                <a:solidFill>
                  <a:srgbClr val="FF0000"/>
                </a:solidFill>
                <a:latin typeface="Times New Roman" panose="02020603050405020304" pitchFamily="18" charset="0"/>
                <a:cs typeface="Times New Roman" panose="02020603050405020304" pitchFamily="18" charset="0"/>
              </a:rPr>
              <a:t> </a:t>
            </a:r>
            <a:r>
              <a:rPr lang="ru-RU" i="1" dirty="0" err="1" smtClean="0">
                <a:solidFill>
                  <a:srgbClr val="FF0000"/>
                </a:solidFill>
                <a:latin typeface="Times New Roman" panose="02020603050405020304" pitchFamily="18" charset="0"/>
                <a:cs typeface="Times New Roman" panose="02020603050405020304" pitchFamily="18" charset="0"/>
              </a:rPr>
              <a:t>септік</a:t>
            </a:r>
            <a:r>
              <a:rPr lang="ru-RU" i="1" dirty="0" smtClean="0">
                <a:solidFill>
                  <a:srgbClr val="FF0000"/>
                </a:solidFill>
                <a:latin typeface="Times New Roman" panose="02020603050405020304" pitchFamily="18" charset="0"/>
                <a:cs typeface="Times New Roman" panose="02020603050405020304" pitchFamily="18" charset="0"/>
              </a:rPr>
              <a:t> </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5" name="Заголовок 5"/>
          <p:cNvSpPr txBox="1">
            <a:spLocks/>
          </p:cNvSpPr>
          <p:nvPr/>
        </p:nvSpPr>
        <p:spPr>
          <a:xfrm>
            <a:off x="642910" y="188641"/>
            <a:ext cx="8229600" cy="72008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kk-KZ" sz="3200" b="1" i="1" noProof="0" dirty="0" smtClean="0">
                <a:solidFill>
                  <a:srgbClr val="FFFF00"/>
                </a:solidFill>
                <a:effectLst>
                  <a:outerShdw blurRad="53975" dist="22860" dir="5400000" algn="tl" rotWithShape="0">
                    <a:srgbClr val="000000">
                      <a:alpha val="55000"/>
                    </a:srgbClr>
                  </a:outerShdw>
                </a:effectLst>
                <a:latin typeface="Times New Roman" panose="02020603050405020304" pitchFamily="18" charset="0"/>
                <a:ea typeface="+mj-ea"/>
                <a:cs typeface="Times New Roman" panose="02020603050405020304" pitchFamily="18" charset="0"/>
              </a:rPr>
              <a:t>Қопа орта мектебі</a:t>
            </a:r>
            <a:endParaRPr kumimoji="0" lang="ru-RU" sz="3200" b="1" i="1" u="none" strike="noStrike" kern="1200" cap="none" spc="0" normalizeH="0" baseline="0" noProof="0" dirty="0" err="1" smtClean="0">
              <a:ln>
                <a:noFill/>
              </a:ln>
              <a:solidFill>
                <a:srgbClr val="FFFF00"/>
              </a:solidFill>
              <a:effectLst>
                <a:outerShdw blurRad="53975" dist="22860" dir="5400000" algn="tl" rotWithShape="0">
                  <a:srgbClr val="000000">
                    <a:alpha val="55000"/>
                  </a:srgbClr>
                </a:outerShdw>
              </a:effectLst>
              <a:uLnTx/>
              <a:uFillTx/>
              <a:latin typeface="Times New Roman" panose="02020603050405020304" pitchFamily="18" charset="0"/>
              <a:ea typeface="+mj-ea"/>
              <a:cs typeface="Times New Roman" panose="02020603050405020304" pitchFamily="18" charset="0"/>
            </a:endParaRPr>
          </a:p>
        </p:txBody>
      </p:sp>
      <p:sp>
        <p:nvSpPr>
          <p:cNvPr id="6" name="Заголовок 5"/>
          <p:cNvSpPr txBox="1">
            <a:spLocks/>
          </p:cNvSpPr>
          <p:nvPr/>
        </p:nvSpPr>
        <p:spPr bwMode="auto">
          <a:xfrm>
            <a:off x="1187624" y="3773551"/>
            <a:ext cx="8229600" cy="1527658"/>
          </a:xfrm>
          <a:prstGeom prst="rect">
            <a:avLst/>
          </a:prstGeom>
          <a:noFill/>
          <a:ln w="9525">
            <a:noFill/>
            <a:miter lim="800000"/>
            <a:headEnd/>
            <a:tailEnd/>
          </a:ln>
          <a:effectLst/>
        </p:spPr>
        <p:txBody>
          <a:bodyPr anchor="ctr" anchorCtr="1"/>
          <a:lstStyle/>
          <a:p>
            <a:pPr eaLnBrk="0" hangingPunct="0">
              <a:defRPr/>
            </a:pPr>
            <a:r>
              <a:rPr lang="kk-KZ" sz="3200" b="1" i="1" kern="0" dirty="0" smtClean="0">
                <a:solidFill>
                  <a:schemeClr val="tx2"/>
                </a:solidFill>
                <a:latin typeface="Times New Roman" panose="02020603050405020304" pitchFamily="18" charset="0"/>
                <a:ea typeface="+mj-ea"/>
                <a:cs typeface="Times New Roman" panose="02020603050405020304" pitchFamily="18" charset="0"/>
              </a:rPr>
              <a:t>                  </a:t>
            </a:r>
            <a:r>
              <a:rPr lang="kk-KZ" sz="3200" b="1" i="1" kern="0"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Сыныбы: 4</a:t>
            </a:r>
          </a:p>
          <a:p>
            <a:pPr eaLnBrk="0" hangingPunct="0">
              <a:defRPr/>
            </a:pPr>
            <a:r>
              <a:rPr lang="kk-KZ" sz="3200" b="1" i="1" kern="0"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Мұғалім: Айбасова К.М.</a:t>
            </a:r>
            <a:endParaRPr lang="ru-RU" sz="3200" b="1" i="1" kern="0" dirty="0">
              <a:solidFill>
                <a:srgbClr val="FFFF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Круглая лента лицом вверх 3"/>
          <p:cNvSpPr/>
          <p:nvPr/>
        </p:nvSpPr>
        <p:spPr>
          <a:xfrm>
            <a:off x="928662" y="285728"/>
            <a:ext cx="6929486" cy="1571636"/>
          </a:xfrm>
          <a:prstGeom prst="ellipseRibbon2">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dirty="0" smtClean="0">
                <a:solidFill>
                  <a:srgbClr val="FF0000"/>
                </a:solidFill>
              </a:rPr>
              <a:t>Барыс септік</a:t>
            </a:r>
            <a:endParaRPr lang="ru-RU" sz="3600" dirty="0">
              <a:solidFill>
                <a:srgbClr val="FF0000"/>
              </a:solidFill>
            </a:endParaRPr>
          </a:p>
        </p:txBody>
      </p:sp>
      <p:sp>
        <p:nvSpPr>
          <p:cNvPr id="5" name="Вертикальный свиток 4"/>
          <p:cNvSpPr/>
          <p:nvPr/>
        </p:nvSpPr>
        <p:spPr>
          <a:xfrm>
            <a:off x="214282" y="2071678"/>
            <a:ext cx="3000396" cy="3357586"/>
          </a:xfrm>
          <a:prstGeom prst="verticalScrol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dirty="0" smtClean="0">
                <a:solidFill>
                  <a:srgbClr val="002060"/>
                </a:solidFill>
              </a:rPr>
              <a:t>Кімге?</a:t>
            </a:r>
          </a:p>
          <a:p>
            <a:pPr algn="ctr"/>
            <a:r>
              <a:rPr lang="kk-KZ" sz="4000" dirty="0" smtClean="0">
                <a:solidFill>
                  <a:srgbClr val="002060"/>
                </a:solidFill>
              </a:rPr>
              <a:t>Неге?</a:t>
            </a:r>
          </a:p>
          <a:p>
            <a:pPr algn="ctr"/>
            <a:r>
              <a:rPr lang="kk-KZ" sz="4000" dirty="0" smtClean="0">
                <a:solidFill>
                  <a:srgbClr val="002060"/>
                </a:solidFill>
              </a:rPr>
              <a:t>Қайда?</a:t>
            </a:r>
            <a:endParaRPr lang="ru-RU" sz="4000" dirty="0">
              <a:solidFill>
                <a:srgbClr val="002060"/>
              </a:solidFill>
            </a:endParaRPr>
          </a:p>
        </p:txBody>
      </p:sp>
      <p:sp>
        <p:nvSpPr>
          <p:cNvPr id="6" name="Вертикальный свиток 5"/>
          <p:cNvSpPr/>
          <p:nvPr/>
        </p:nvSpPr>
        <p:spPr>
          <a:xfrm>
            <a:off x="3214678" y="2071678"/>
            <a:ext cx="2725474" cy="3357586"/>
          </a:xfrm>
          <a:prstGeom prst="verticalScrol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dirty="0" smtClean="0">
                <a:solidFill>
                  <a:srgbClr val="002060"/>
                </a:solidFill>
                <a:latin typeface="Times New Roman" pitchFamily="18" charset="0"/>
                <a:cs typeface="Times New Roman" pitchFamily="18" charset="0"/>
              </a:rPr>
              <a:t>-ға, -ге</a:t>
            </a:r>
          </a:p>
          <a:p>
            <a:pPr algn="ctr"/>
            <a:r>
              <a:rPr lang="kk-KZ" sz="4000" dirty="0" smtClean="0">
                <a:solidFill>
                  <a:srgbClr val="002060"/>
                </a:solidFill>
                <a:latin typeface="Times New Roman" pitchFamily="18" charset="0"/>
                <a:cs typeface="Times New Roman" pitchFamily="18" charset="0"/>
              </a:rPr>
              <a:t>-қа, -ке</a:t>
            </a:r>
            <a:endParaRPr lang="ru-RU" sz="4000" dirty="0">
              <a:solidFill>
                <a:srgbClr val="002060"/>
              </a:solidFill>
              <a:latin typeface="Times New Roman" pitchFamily="18" charset="0"/>
              <a:cs typeface="Times New Roman" pitchFamily="18" charset="0"/>
            </a:endParaRPr>
          </a:p>
        </p:txBody>
      </p:sp>
      <p:sp>
        <p:nvSpPr>
          <p:cNvPr id="7" name="Вертикальный свиток 6"/>
          <p:cNvSpPr/>
          <p:nvPr/>
        </p:nvSpPr>
        <p:spPr>
          <a:xfrm>
            <a:off x="5940152" y="2107397"/>
            <a:ext cx="2736304" cy="3286148"/>
          </a:xfrm>
          <a:prstGeom prst="verticalScrol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000" dirty="0" smtClean="0">
                <a:solidFill>
                  <a:srgbClr val="002060"/>
                </a:solidFill>
              </a:rPr>
              <a:t>Ата-ға </a:t>
            </a:r>
          </a:p>
          <a:p>
            <a:pPr algn="ctr"/>
            <a:r>
              <a:rPr lang="kk-KZ" sz="4000" dirty="0" smtClean="0">
                <a:solidFill>
                  <a:srgbClr val="002060"/>
                </a:solidFill>
              </a:rPr>
              <a:t>Әже-ге </a:t>
            </a:r>
          </a:p>
          <a:p>
            <a:pPr algn="ctr"/>
            <a:r>
              <a:rPr lang="kk-KZ" sz="4000" dirty="0" smtClean="0">
                <a:solidFill>
                  <a:srgbClr val="002060"/>
                </a:solidFill>
              </a:rPr>
              <a:t>Тас-қа</a:t>
            </a:r>
          </a:p>
          <a:p>
            <a:pPr algn="ctr"/>
            <a:r>
              <a:rPr lang="kk-KZ" sz="4000" dirty="0" smtClean="0">
                <a:solidFill>
                  <a:srgbClr val="002060"/>
                </a:solidFill>
              </a:rPr>
              <a:t>Бет-</a:t>
            </a:r>
          </a:p>
        </p:txBody>
      </p:sp>
    </p:spTree>
    <p:extLst>
      <p:ext uri="{BB962C8B-B14F-4D97-AF65-F5344CB8AC3E}">
        <p14:creationId xmlns:p14="http://schemas.microsoft.com/office/powerpoint/2010/main" val="5915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blinds(horizontal)">
                                      <p:cBhvr>
                                        <p:cTn id="13" dur="500"/>
                                        <p:tgtEl>
                                          <p:spTgt spid="5">
                                            <p:bg/>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5" grpId="1"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3240360"/>
          </a:xfrm>
          <a:solidFill>
            <a:srgbClr val="00B0F0"/>
          </a:solidFill>
        </p:spPr>
        <p:txBody>
          <a:bodyPr>
            <a:normAutofit fontScale="90000"/>
          </a:bodyPr>
          <a:lstStyle/>
          <a:p>
            <a:r>
              <a:rPr lang="kk-KZ" sz="6000" i="1" dirty="0" smtClean="0">
                <a:solidFill>
                  <a:srgbClr val="FF0000"/>
                </a:solidFill>
                <a:effectLst>
                  <a:outerShdw blurRad="38100" dist="38100" dir="2700000" algn="tl">
                    <a:srgbClr val="000000">
                      <a:alpha val="43137"/>
                    </a:srgbClr>
                  </a:outerShdw>
                </a:effectLst>
                <a:latin typeface="+mn-lt"/>
              </a:rPr>
              <a:t>Операционалдық-орындаушылық кезең</a:t>
            </a:r>
            <a:r>
              <a:rPr lang="kk-KZ" sz="4400" i="1" dirty="0" smtClean="0">
                <a:effectLst/>
                <a:latin typeface="+mn-lt"/>
              </a:rPr>
              <a:t/>
            </a:r>
            <a:br>
              <a:rPr lang="kk-KZ" sz="4400" i="1" dirty="0" smtClean="0">
                <a:effectLst/>
                <a:latin typeface="+mn-lt"/>
              </a:rPr>
            </a:br>
            <a:r>
              <a:rPr lang="kk-KZ" sz="4400" i="1" dirty="0" smtClean="0">
                <a:effectLst/>
                <a:latin typeface="+mn-lt"/>
              </a:rPr>
              <a:t/>
            </a:r>
            <a:br>
              <a:rPr lang="kk-KZ" sz="4400" i="1" dirty="0" smtClean="0">
                <a:effectLst/>
                <a:latin typeface="+mn-lt"/>
              </a:rPr>
            </a:br>
            <a:r>
              <a:rPr lang="kk-KZ" sz="5300" i="1" dirty="0" smtClean="0">
                <a:solidFill>
                  <a:srgbClr val="FFFF00"/>
                </a:solidFill>
                <a:effectLst/>
                <a:latin typeface="+mn-lt"/>
              </a:rPr>
              <a:t>2.1. Оқулықпен жұмыс</a:t>
            </a:r>
            <a:br>
              <a:rPr lang="kk-KZ" sz="5300" i="1" dirty="0" smtClean="0">
                <a:solidFill>
                  <a:srgbClr val="FFFF00"/>
                </a:solidFill>
                <a:effectLst/>
                <a:latin typeface="+mn-lt"/>
              </a:rPr>
            </a:br>
            <a:r>
              <a:rPr lang="kk-KZ" sz="5300" i="1" dirty="0" smtClean="0">
                <a:solidFill>
                  <a:srgbClr val="FFFF00"/>
                </a:solidFill>
                <a:effectLst/>
                <a:latin typeface="+mn-lt"/>
              </a:rPr>
              <a:t>2.2. Мәтінмен жұмыс </a:t>
            </a:r>
            <a:br>
              <a:rPr lang="kk-KZ" sz="5300" i="1" dirty="0" smtClean="0">
                <a:solidFill>
                  <a:srgbClr val="FFFF00"/>
                </a:solidFill>
                <a:effectLst/>
                <a:latin typeface="+mn-lt"/>
              </a:rPr>
            </a:br>
            <a:r>
              <a:rPr lang="kk-KZ" sz="5300" i="1" dirty="0" smtClean="0">
                <a:solidFill>
                  <a:srgbClr val="FFFF00"/>
                </a:solidFill>
                <a:effectLst/>
                <a:latin typeface="+mn-lt"/>
              </a:rPr>
              <a:t>2.3. Топтық жұм</a:t>
            </a:r>
            <a:r>
              <a:rPr lang="kk-KZ" sz="5300" i="1" dirty="0" smtClean="0">
                <a:solidFill>
                  <a:srgbClr val="FFFF00"/>
                </a:solidFill>
                <a:latin typeface="+mn-lt"/>
              </a:rPr>
              <a:t>ыс</a:t>
            </a:r>
            <a:endParaRPr lang="ru-RU" sz="5300" i="1" dirty="0">
              <a:solidFill>
                <a:srgbClr val="FFFF00"/>
              </a:solidFill>
              <a:latin typeface="+mn-lt"/>
            </a:endParaRPr>
          </a:p>
        </p:txBody>
      </p:sp>
    </p:spTree>
    <p:extLst>
      <p:ext uri="{BB962C8B-B14F-4D97-AF65-F5344CB8AC3E}">
        <p14:creationId xmlns:p14="http://schemas.microsoft.com/office/powerpoint/2010/main" val="234886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277813"/>
            <a:ext cx="8229600" cy="1139825"/>
          </a:xfrm>
          <a:prstGeom prst="rect">
            <a:avLst/>
          </a:prstGeom>
          <a:noFill/>
          <a:ln w="9525">
            <a:noFill/>
            <a:miter lim="800000"/>
            <a:headEnd/>
            <a:tailEnd/>
          </a:ln>
        </p:spPr>
        <p:txBody>
          <a:bodyPr anchor="ctr" anchorCtr="1"/>
          <a:lstStyle/>
          <a:p>
            <a:r>
              <a:rPr lang="kk-KZ" sz="5400" b="1" i="1" dirty="0">
                <a:solidFill>
                  <a:srgbClr val="FF0000"/>
                </a:solidFill>
                <a:effectLst>
                  <a:outerShdw blurRad="38100" dist="38100" dir="2700000" algn="tl">
                    <a:srgbClr val="000000"/>
                  </a:outerShdw>
                </a:effectLst>
              </a:rPr>
              <a:t>Менің елім Қазақстан</a:t>
            </a:r>
            <a:endParaRPr lang="ru-RU" sz="5400" b="1" i="1" dirty="0">
              <a:solidFill>
                <a:srgbClr val="FF0000"/>
              </a:solidFill>
              <a:effectLst>
                <a:outerShdw blurRad="38100" dist="38100" dir="2700000" algn="tl">
                  <a:srgbClr val="000000"/>
                </a:outerShdw>
              </a:effectLst>
            </a:endParaRPr>
          </a:p>
        </p:txBody>
      </p:sp>
      <p:pic>
        <p:nvPicPr>
          <p:cNvPr id="5" name="Picture 2" descr="KazContentMapLogo"/>
          <p:cNvPicPr>
            <a:picLocks noChangeAspect="1" noChangeArrowheads="1"/>
          </p:cNvPicPr>
          <p:nvPr/>
        </p:nvPicPr>
        <p:blipFill>
          <a:blip r:embed="rId2" cstate="screen">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p:blipFill>
        <p:spPr bwMode="auto">
          <a:xfrm>
            <a:off x="339725" y="1412875"/>
            <a:ext cx="8804275" cy="4418013"/>
          </a:xfrm>
          <a:prstGeom prst="rect">
            <a:avLst/>
          </a:prstGeom>
          <a:solidFill>
            <a:srgbClr val="00B0F0"/>
          </a:solidFill>
          <a:ln w="9525">
            <a:noFill/>
            <a:miter lim="800000"/>
            <a:headEnd/>
            <a:tailEnd/>
          </a:ln>
        </p:spPr>
      </p:pic>
      <p:pic>
        <p:nvPicPr>
          <p:cNvPr id="6" name="Picture 5" descr="rosen-0147"/>
          <p:cNvPicPr>
            <a:picLocks noChangeAspect="1" noChangeArrowheads="1" noCrop="1"/>
          </p:cNvPicPr>
          <p:nvPr/>
        </p:nvPicPr>
        <p:blipFill>
          <a:blip r:embed="rId4" cstate="screen"/>
          <a:srcRect/>
          <a:stretch>
            <a:fillRect/>
          </a:stretch>
        </p:blipFill>
        <p:spPr bwMode="auto">
          <a:xfrm>
            <a:off x="6357950" y="1643050"/>
            <a:ext cx="949325" cy="776287"/>
          </a:xfrm>
          <a:prstGeom prst="rect">
            <a:avLst/>
          </a:prstGeom>
          <a:noFill/>
          <a:ln w="9525">
            <a:noFill/>
            <a:miter lim="800000"/>
            <a:headEnd/>
            <a:tailEnd/>
          </a:ln>
        </p:spPr>
      </p:pic>
      <p:pic>
        <p:nvPicPr>
          <p:cNvPr id="7" name="Picture 5" descr="rosen-0147"/>
          <p:cNvPicPr>
            <a:picLocks noChangeAspect="1" noChangeArrowheads="1" noCrop="1"/>
          </p:cNvPicPr>
          <p:nvPr/>
        </p:nvPicPr>
        <p:blipFill>
          <a:blip r:embed="rId4" cstate="screen"/>
          <a:srcRect/>
          <a:stretch>
            <a:fillRect/>
          </a:stretch>
        </p:blipFill>
        <p:spPr bwMode="auto">
          <a:xfrm>
            <a:off x="5508625" y="2205038"/>
            <a:ext cx="949325" cy="776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3E37E"/>
        </a:solidFill>
        <a:effectLst/>
      </p:bgPr>
    </p:bg>
    <p:spTree>
      <p:nvGrpSpPr>
        <p:cNvPr id="1" name=""/>
        <p:cNvGrpSpPr/>
        <p:nvPr/>
      </p:nvGrpSpPr>
      <p:grpSpPr>
        <a:xfrm>
          <a:off x="0" y="0"/>
          <a:ext cx="0" cy="0"/>
          <a:chOff x="0" y="0"/>
          <a:chExt cx="0" cy="0"/>
        </a:xfrm>
      </p:grpSpPr>
      <p:sp>
        <p:nvSpPr>
          <p:cNvPr id="2" name="Прямоугольник 1"/>
          <p:cNvSpPr/>
          <p:nvPr/>
        </p:nvSpPr>
        <p:spPr>
          <a:xfrm>
            <a:off x="539552" y="404664"/>
            <a:ext cx="8136904" cy="6001643"/>
          </a:xfrm>
          <a:prstGeom prst="rect">
            <a:avLst/>
          </a:prstGeom>
          <a:solidFill>
            <a:srgbClr val="73E37E"/>
          </a:solidFill>
        </p:spPr>
        <p:txBody>
          <a:bodyPr wrap="square">
            <a:spAutoFit/>
          </a:bodyPr>
          <a:lstStyle/>
          <a:p>
            <a:r>
              <a:rPr lang="kk-KZ" i="1" dirty="0"/>
              <a:t> </a:t>
            </a:r>
            <a:r>
              <a:rPr lang="kk-KZ" sz="2800" b="1" i="1" dirty="0">
                <a:solidFill>
                  <a:srgbClr val="FF0000"/>
                </a:solidFill>
              </a:rPr>
              <a:t>2.2. Мәтінмен </a:t>
            </a:r>
            <a:r>
              <a:rPr lang="kk-KZ" sz="2800" b="1" i="1" dirty="0" smtClean="0">
                <a:solidFill>
                  <a:srgbClr val="FF0000"/>
                </a:solidFill>
              </a:rPr>
              <a:t>жұмыс</a:t>
            </a:r>
          </a:p>
          <a:p>
            <a:r>
              <a:rPr lang="kk-KZ" sz="2800" b="1" i="1" dirty="0" smtClean="0">
                <a:solidFill>
                  <a:srgbClr val="FF0000"/>
                </a:solidFill>
              </a:rPr>
              <a:t>1-тапсырма</a:t>
            </a:r>
            <a:r>
              <a:rPr lang="kk-KZ" sz="2800" b="1" i="1" dirty="0">
                <a:solidFill>
                  <a:srgbClr val="FF0000"/>
                </a:solidFill>
              </a:rPr>
              <a:t>. Мәтінді оқып, қарамен </a:t>
            </a:r>
            <a:r>
              <a:rPr lang="kk-KZ" sz="2800" b="1" i="1" dirty="0" smtClean="0">
                <a:solidFill>
                  <a:srgbClr val="FF0000"/>
                </a:solidFill>
              </a:rPr>
              <a:t>жазылған </a:t>
            </a:r>
            <a:r>
              <a:rPr lang="kk-KZ" sz="2800" b="1" i="1" dirty="0">
                <a:solidFill>
                  <a:srgbClr val="FF0000"/>
                </a:solidFill>
              </a:rPr>
              <a:t>сөздердің септігін </a:t>
            </a:r>
            <a:r>
              <a:rPr lang="kk-KZ" sz="2800" b="1" i="1" dirty="0" smtClean="0">
                <a:solidFill>
                  <a:srgbClr val="FF0000"/>
                </a:solidFill>
              </a:rPr>
              <a:t>анықт</a:t>
            </a:r>
            <a:r>
              <a:rPr lang="kk-KZ" sz="2800" b="1" dirty="0" smtClean="0">
                <a:solidFill>
                  <a:srgbClr val="FF0000"/>
                </a:solidFill>
              </a:rPr>
              <a:t>а </a:t>
            </a:r>
            <a:endParaRPr lang="ru-RU" sz="2800" b="1" dirty="0">
              <a:solidFill>
                <a:srgbClr val="FF0000"/>
              </a:solidFill>
            </a:endParaRPr>
          </a:p>
          <a:p>
            <a:endParaRPr lang="ru-RU" sz="3200" b="1" i="1" dirty="0">
              <a:solidFill>
                <a:schemeClr val="bg1"/>
              </a:solidFill>
            </a:endParaRPr>
          </a:p>
          <a:p>
            <a:r>
              <a:rPr lang="kk-KZ" sz="3200" i="1" dirty="0">
                <a:solidFill>
                  <a:schemeClr val="bg1"/>
                </a:solidFill>
              </a:rPr>
              <a:t>                     </a:t>
            </a:r>
            <a:r>
              <a:rPr lang="kk-KZ" sz="3200" i="1" dirty="0" smtClean="0">
                <a:solidFill>
                  <a:schemeClr val="bg1"/>
                </a:solidFill>
              </a:rPr>
              <a:t>Асқардың </a:t>
            </a:r>
            <a:r>
              <a:rPr lang="kk-KZ" sz="3200" i="1" dirty="0">
                <a:solidFill>
                  <a:schemeClr val="bg1"/>
                </a:solidFill>
              </a:rPr>
              <a:t>күшігі</a:t>
            </a:r>
            <a:endParaRPr lang="ru-RU" sz="3200" i="1" dirty="0">
              <a:solidFill>
                <a:schemeClr val="bg1"/>
              </a:solidFill>
            </a:endParaRPr>
          </a:p>
          <a:p>
            <a:pPr algn="just"/>
            <a:r>
              <a:rPr lang="kk-KZ" sz="3200" i="1" dirty="0">
                <a:solidFill>
                  <a:schemeClr val="bg1"/>
                </a:solidFill>
              </a:rPr>
              <a:t>     </a:t>
            </a:r>
            <a:r>
              <a:rPr lang="kk-KZ" sz="3200" i="1" dirty="0" smtClean="0">
                <a:solidFill>
                  <a:schemeClr val="bg1"/>
                </a:solidFill>
              </a:rPr>
              <a:t>Бір </a:t>
            </a:r>
            <a:r>
              <a:rPr lang="kk-KZ" sz="3200" i="1" dirty="0">
                <a:solidFill>
                  <a:schemeClr val="bg1"/>
                </a:solidFill>
              </a:rPr>
              <a:t>күні көкесі </a:t>
            </a:r>
            <a:r>
              <a:rPr lang="kk-KZ" sz="3200" b="1" i="1" dirty="0">
                <a:solidFill>
                  <a:schemeClr val="bg1"/>
                </a:solidFill>
              </a:rPr>
              <a:t>Асқарға</a:t>
            </a:r>
            <a:r>
              <a:rPr lang="kk-KZ" sz="3200" i="1" dirty="0">
                <a:solidFill>
                  <a:schemeClr val="bg1"/>
                </a:solidFill>
              </a:rPr>
              <a:t> қара ала күшік алып келді. </a:t>
            </a:r>
            <a:r>
              <a:rPr lang="kk-KZ" sz="3200" b="1" i="1" dirty="0">
                <a:solidFill>
                  <a:schemeClr val="bg1"/>
                </a:solidFill>
              </a:rPr>
              <a:t>Асқардың</a:t>
            </a:r>
            <a:r>
              <a:rPr lang="kk-KZ" sz="3200" i="1" dirty="0">
                <a:solidFill>
                  <a:schemeClr val="bg1"/>
                </a:solidFill>
              </a:rPr>
              <a:t> қуанышында шек болмады. Ол </a:t>
            </a:r>
            <a:r>
              <a:rPr lang="kk-KZ" sz="3200" b="1" i="1" dirty="0">
                <a:solidFill>
                  <a:schemeClr val="bg1"/>
                </a:solidFill>
              </a:rPr>
              <a:t>күшікке</a:t>
            </a:r>
            <a:r>
              <a:rPr lang="kk-KZ" sz="3200" i="1" dirty="0">
                <a:solidFill>
                  <a:schemeClr val="bg1"/>
                </a:solidFill>
              </a:rPr>
              <a:t> ат қойғанша асықты. </a:t>
            </a:r>
            <a:r>
              <a:rPr lang="kk-KZ" sz="3200" b="1" i="1" dirty="0">
                <a:solidFill>
                  <a:schemeClr val="bg1"/>
                </a:solidFill>
              </a:rPr>
              <a:t>Асқар</a:t>
            </a:r>
            <a:r>
              <a:rPr lang="kk-KZ" sz="3200" i="1" dirty="0">
                <a:solidFill>
                  <a:schemeClr val="bg1"/>
                </a:solidFill>
              </a:rPr>
              <a:t> күшігін Ақтөс деп атағанды жөн көрді. Күшікке </a:t>
            </a:r>
            <a:r>
              <a:rPr lang="kk-KZ" sz="3200" b="1" i="1" dirty="0">
                <a:solidFill>
                  <a:schemeClr val="bg1"/>
                </a:solidFill>
              </a:rPr>
              <a:t>сүт</a:t>
            </a:r>
            <a:r>
              <a:rPr lang="kk-KZ" sz="3200" i="1" dirty="0">
                <a:solidFill>
                  <a:schemeClr val="bg1"/>
                </a:solidFill>
              </a:rPr>
              <a:t> құйып берді. Күшігі </a:t>
            </a:r>
            <a:r>
              <a:rPr lang="kk-KZ" sz="3200" b="1" i="1" dirty="0">
                <a:solidFill>
                  <a:schemeClr val="bg1"/>
                </a:solidFill>
              </a:rPr>
              <a:t>сүтке</a:t>
            </a:r>
            <a:r>
              <a:rPr lang="kk-KZ" sz="3200" i="1" dirty="0">
                <a:solidFill>
                  <a:schemeClr val="bg1"/>
                </a:solidFill>
              </a:rPr>
              <a:t> тойып алып, </a:t>
            </a:r>
            <a:r>
              <a:rPr lang="kk-KZ" sz="3200" b="1" i="1" dirty="0">
                <a:solidFill>
                  <a:schemeClr val="bg1"/>
                </a:solidFill>
              </a:rPr>
              <a:t>ұйқыға</a:t>
            </a:r>
            <a:r>
              <a:rPr lang="kk-KZ" sz="3200" i="1" dirty="0">
                <a:solidFill>
                  <a:schemeClr val="bg1"/>
                </a:solidFill>
              </a:rPr>
              <a:t> кетті.</a:t>
            </a:r>
            <a:endParaRPr lang="ru-RU" sz="3200" i="1" dirty="0">
              <a:solidFill>
                <a:schemeClr val="bg1"/>
              </a:solidFill>
            </a:endParaRPr>
          </a:p>
          <a:p>
            <a:pPr algn="just"/>
            <a:r>
              <a:rPr lang="kk-KZ" sz="3200" i="1" dirty="0">
                <a:solidFill>
                  <a:schemeClr val="bg1"/>
                </a:solidFill>
              </a:rPr>
              <a:t> </a:t>
            </a:r>
            <a:endParaRPr lang="ru-RU" sz="3200" i="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277813"/>
            <a:ext cx="8229600" cy="1139825"/>
          </a:xfrm>
          <a:prstGeom prst="rect">
            <a:avLst/>
          </a:prstGeom>
          <a:noFill/>
          <a:ln w="9525">
            <a:noFill/>
            <a:miter lim="800000"/>
            <a:headEnd/>
            <a:tailEnd/>
          </a:ln>
        </p:spPr>
        <p:txBody>
          <a:bodyPr anchor="ctr" anchorCtr="1"/>
          <a:lstStyle/>
          <a:p>
            <a:r>
              <a:rPr lang="kk-KZ" sz="5400" b="1" i="1" dirty="0">
                <a:solidFill>
                  <a:srgbClr val="FF0000"/>
                </a:solidFill>
                <a:effectLst>
                  <a:outerShdw blurRad="38100" dist="38100" dir="2700000" algn="tl">
                    <a:srgbClr val="000000"/>
                  </a:outerShdw>
                </a:effectLst>
              </a:rPr>
              <a:t>Менің елім Қазақстан</a:t>
            </a:r>
            <a:endParaRPr lang="ru-RU" sz="5400" b="1" i="1" dirty="0">
              <a:solidFill>
                <a:srgbClr val="FF0000"/>
              </a:solidFill>
              <a:effectLst>
                <a:outerShdw blurRad="38100" dist="38100" dir="2700000" algn="tl">
                  <a:srgbClr val="000000"/>
                </a:outerShdw>
              </a:effectLst>
            </a:endParaRPr>
          </a:p>
        </p:txBody>
      </p:sp>
      <p:pic>
        <p:nvPicPr>
          <p:cNvPr id="5" name="Picture 2" descr="KazContentMapLogo"/>
          <p:cNvPicPr>
            <a:picLocks noChangeAspect="1" noChangeArrowheads="1"/>
          </p:cNvPicPr>
          <p:nvPr/>
        </p:nvPicPr>
        <p:blipFill>
          <a:blip r:embed="rId2" cstate="screen">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p:blipFill>
        <p:spPr bwMode="auto">
          <a:xfrm>
            <a:off x="339725" y="1412875"/>
            <a:ext cx="8804275" cy="4418013"/>
          </a:xfrm>
          <a:prstGeom prst="rect">
            <a:avLst/>
          </a:prstGeom>
          <a:noFill/>
          <a:ln w="9525">
            <a:noFill/>
            <a:miter lim="800000"/>
            <a:headEnd/>
            <a:tailEnd/>
          </a:ln>
        </p:spPr>
      </p:pic>
      <p:pic>
        <p:nvPicPr>
          <p:cNvPr id="6" name="Picture 5" descr="rosen-0147"/>
          <p:cNvPicPr>
            <a:picLocks noChangeAspect="1" noChangeArrowheads="1" noCrop="1"/>
          </p:cNvPicPr>
          <p:nvPr/>
        </p:nvPicPr>
        <p:blipFill>
          <a:blip r:embed="rId4" cstate="screen"/>
          <a:srcRect/>
          <a:stretch>
            <a:fillRect/>
          </a:stretch>
        </p:blipFill>
        <p:spPr bwMode="auto">
          <a:xfrm>
            <a:off x="5508625" y="2205038"/>
            <a:ext cx="949325" cy="776287"/>
          </a:xfrm>
          <a:prstGeom prst="rect">
            <a:avLst/>
          </a:prstGeom>
          <a:noFill/>
          <a:ln w="9525">
            <a:noFill/>
            <a:miter lim="800000"/>
            <a:headEnd/>
            <a:tailEnd/>
          </a:ln>
        </p:spPr>
      </p:pic>
      <p:pic>
        <p:nvPicPr>
          <p:cNvPr id="7" name="Picture 5" descr="rosen-0147"/>
          <p:cNvPicPr>
            <a:picLocks noChangeAspect="1" noChangeArrowheads="1" noCrop="1"/>
          </p:cNvPicPr>
          <p:nvPr/>
        </p:nvPicPr>
        <p:blipFill>
          <a:blip r:embed="rId4" cstate="screen"/>
          <a:srcRect/>
          <a:stretch>
            <a:fillRect/>
          </a:stretch>
        </p:blipFill>
        <p:spPr bwMode="auto">
          <a:xfrm>
            <a:off x="6786578" y="3786190"/>
            <a:ext cx="949325" cy="776287"/>
          </a:xfrm>
          <a:prstGeom prst="rect">
            <a:avLst/>
          </a:prstGeom>
          <a:noFill/>
          <a:ln w="9525">
            <a:noFill/>
            <a:miter lim="800000"/>
            <a:headEnd/>
            <a:tailEnd/>
          </a:ln>
        </p:spPr>
      </p:pic>
      <p:pic>
        <p:nvPicPr>
          <p:cNvPr id="8" name="Picture 5" descr="rosen-0147"/>
          <p:cNvPicPr>
            <a:picLocks noChangeAspect="1" noChangeArrowheads="1" noCrop="1"/>
          </p:cNvPicPr>
          <p:nvPr/>
        </p:nvPicPr>
        <p:blipFill>
          <a:blip r:embed="rId4" cstate="screen"/>
          <a:srcRect/>
          <a:stretch>
            <a:fillRect/>
          </a:stretch>
        </p:blipFill>
        <p:spPr bwMode="auto">
          <a:xfrm>
            <a:off x="6429388" y="1643050"/>
            <a:ext cx="949325" cy="776287"/>
          </a:xfrm>
          <a:prstGeom prst="rect">
            <a:avLst/>
          </a:prstGeom>
          <a:noFill/>
          <a:ln w="9525">
            <a:noFill/>
            <a:miter lim="800000"/>
            <a:headEnd/>
            <a:tailEnd/>
          </a:ln>
        </p:spPr>
      </p:pic>
      <p:pic>
        <p:nvPicPr>
          <p:cNvPr id="9" name="Picture 5" descr="rosen-0147"/>
          <p:cNvPicPr>
            <a:picLocks noChangeAspect="1" noChangeArrowheads="1" noCrop="1"/>
          </p:cNvPicPr>
          <p:nvPr/>
        </p:nvPicPr>
        <p:blipFill>
          <a:blip r:embed="rId4" cstate="screen"/>
          <a:srcRect/>
          <a:stretch>
            <a:fillRect/>
          </a:stretch>
        </p:blipFill>
        <p:spPr bwMode="auto">
          <a:xfrm>
            <a:off x="4357686" y="2714620"/>
            <a:ext cx="949325" cy="77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3E37E"/>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8229600" cy="1143000"/>
          </a:xfrm>
        </p:spPr>
        <p:txBody>
          <a:bodyPr>
            <a:normAutofit fontScale="90000"/>
          </a:bodyPr>
          <a:lstStyle/>
          <a:p>
            <a:pPr algn="l"/>
            <a:r>
              <a:rPr lang="kk-KZ" sz="3100" dirty="0" smtClean="0">
                <a:latin typeface="+mn-lt"/>
              </a:rPr>
              <a:t/>
            </a:r>
            <a:br>
              <a:rPr lang="kk-KZ" sz="3100" dirty="0" smtClean="0">
                <a:latin typeface="+mn-lt"/>
              </a:rPr>
            </a:br>
            <a:r>
              <a:rPr lang="kk-KZ" sz="3100" dirty="0">
                <a:latin typeface="+mn-lt"/>
              </a:rPr>
              <a:t/>
            </a:r>
            <a:br>
              <a:rPr lang="kk-KZ" sz="3100" dirty="0">
                <a:latin typeface="+mn-lt"/>
              </a:rPr>
            </a:br>
            <a:r>
              <a:rPr lang="kk-KZ" sz="3100" dirty="0" smtClean="0">
                <a:latin typeface="+mn-lt"/>
              </a:rPr>
              <a:t/>
            </a:r>
            <a:br>
              <a:rPr lang="kk-KZ" sz="3100" dirty="0" smtClean="0">
                <a:latin typeface="+mn-lt"/>
              </a:rPr>
            </a:br>
            <a:r>
              <a:rPr lang="kk-KZ" sz="3100" dirty="0">
                <a:latin typeface="+mn-lt"/>
              </a:rPr>
              <a:t/>
            </a:r>
            <a:br>
              <a:rPr lang="kk-KZ" sz="3100" dirty="0">
                <a:latin typeface="+mn-lt"/>
              </a:rPr>
            </a:br>
            <a:r>
              <a:rPr lang="kk-KZ" sz="3100" dirty="0" smtClean="0">
                <a:latin typeface="+mn-lt"/>
              </a:rPr>
              <a:t/>
            </a:r>
            <a:br>
              <a:rPr lang="kk-KZ" sz="3100" dirty="0" smtClean="0">
                <a:latin typeface="+mn-lt"/>
              </a:rPr>
            </a:br>
            <a:r>
              <a:rPr lang="kk-KZ" sz="3100" dirty="0">
                <a:latin typeface="+mn-lt"/>
              </a:rPr>
              <a:t/>
            </a:r>
            <a:br>
              <a:rPr lang="kk-KZ" sz="3100" dirty="0">
                <a:latin typeface="+mn-lt"/>
              </a:rPr>
            </a:br>
            <a:r>
              <a:rPr lang="kk-KZ" sz="3100" i="1" dirty="0" smtClean="0">
                <a:solidFill>
                  <a:srgbClr val="FF0000"/>
                </a:solidFill>
                <a:effectLst/>
                <a:latin typeface="+mn-lt"/>
              </a:rPr>
              <a:t>2.2. </a:t>
            </a:r>
            <a:r>
              <a:rPr lang="kk-KZ" sz="3100" i="1" dirty="0">
                <a:solidFill>
                  <a:srgbClr val="FF0000"/>
                </a:solidFill>
                <a:effectLst/>
                <a:latin typeface="+mn-lt"/>
              </a:rPr>
              <a:t>М</a:t>
            </a:r>
            <a:r>
              <a:rPr lang="kk-KZ" sz="3100" i="1" dirty="0" smtClean="0">
                <a:solidFill>
                  <a:srgbClr val="FF0000"/>
                </a:solidFill>
                <a:effectLst/>
                <a:latin typeface="+mn-lt"/>
              </a:rPr>
              <a:t>әтінмен жұмыс</a:t>
            </a:r>
            <a:r>
              <a:rPr lang="kk-KZ" sz="3100" i="1" dirty="0">
                <a:solidFill>
                  <a:srgbClr val="FF0000"/>
                </a:solidFill>
                <a:latin typeface="+mn-lt"/>
              </a:rPr>
              <a:t/>
            </a:r>
            <a:br>
              <a:rPr lang="kk-KZ" sz="3100" i="1" dirty="0">
                <a:solidFill>
                  <a:srgbClr val="FF0000"/>
                </a:solidFill>
                <a:latin typeface="+mn-lt"/>
              </a:rPr>
            </a:br>
            <a:r>
              <a:rPr lang="kk-KZ" sz="3100" i="1" dirty="0" smtClean="0">
                <a:solidFill>
                  <a:srgbClr val="FF0000"/>
                </a:solidFill>
                <a:effectLst/>
                <a:latin typeface="+mn-lt"/>
              </a:rPr>
              <a:t>2-тапсырма</a:t>
            </a:r>
            <a:r>
              <a:rPr lang="kk-KZ" sz="3100" i="1" dirty="0">
                <a:solidFill>
                  <a:srgbClr val="FF0000"/>
                </a:solidFill>
                <a:effectLst/>
                <a:latin typeface="+mn-lt"/>
              </a:rPr>
              <a:t>. Көп нүктенің орнына тиісті сөздерді қойып </a:t>
            </a:r>
            <a:r>
              <a:rPr lang="kk-KZ" sz="3100" i="1" dirty="0" smtClean="0">
                <a:solidFill>
                  <a:srgbClr val="FF0000"/>
                </a:solidFill>
                <a:effectLst/>
                <a:latin typeface="+mn-lt"/>
              </a:rPr>
              <a:t>жаз, </a:t>
            </a:r>
            <a:r>
              <a:rPr lang="kk-KZ" sz="3100" i="1" dirty="0">
                <a:solidFill>
                  <a:srgbClr val="FF0000"/>
                </a:solidFill>
                <a:effectLst/>
                <a:latin typeface="+mn-lt"/>
              </a:rPr>
              <a:t>сол </a:t>
            </a:r>
            <a:r>
              <a:rPr lang="kk-KZ" sz="3100" i="1" dirty="0" smtClean="0">
                <a:solidFill>
                  <a:srgbClr val="FF0000"/>
                </a:solidFill>
                <a:effectLst/>
                <a:latin typeface="+mn-lt"/>
              </a:rPr>
              <a:t>сөздердің </a:t>
            </a:r>
            <a:r>
              <a:rPr lang="kk-KZ" sz="3100" i="1" dirty="0">
                <a:solidFill>
                  <a:srgbClr val="FF0000"/>
                </a:solidFill>
                <a:effectLst/>
                <a:latin typeface="+mn-lt"/>
              </a:rPr>
              <a:t>түбірі мен жалғауын </a:t>
            </a:r>
            <a:r>
              <a:rPr lang="kk-KZ" sz="3100" i="1" dirty="0" smtClean="0">
                <a:solidFill>
                  <a:srgbClr val="FF0000"/>
                </a:solidFill>
                <a:effectLst/>
                <a:latin typeface="+mn-lt"/>
              </a:rPr>
              <a:t>ажырат</a:t>
            </a:r>
            <a:r>
              <a:rPr lang="ru-RU" sz="3100" i="1" dirty="0">
                <a:solidFill>
                  <a:srgbClr val="FF0000"/>
                </a:solidFill>
                <a:effectLst/>
                <a:latin typeface="+mn-lt"/>
              </a:rPr>
              <a:t/>
            </a:r>
            <a:br>
              <a:rPr lang="ru-RU" sz="3100" i="1" dirty="0">
                <a:solidFill>
                  <a:srgbClr val="FF0000"/>
                </a:solidFill>
                <a:effectLst/>
                <a:latin typeface="+mn-lt"/>
              </a:rPr>
            </a:br>
            <a:r>
              <a:rPr lang="kk-KZ" sz="3100" dirty="0">
                <a:effectLst/>
                <a:latin typeface="+mn-lt"/>
              </a:rPr>
              <a:t>        </a:t>
            </a:r>
            <a:r>
              <a:rPr lang="kk-KZ" sz="3100" dirty="0" smtClean="0">
                <a:effectLst/>
                <a:latin typeface="+mn-lt"/>
              </a:rPr>
              <a:t/>
            </a:r>
            <a:br>
              <a:rPr lang="kk-KZ" sz="3100" dirty="0" smtClean="0">
                <a:effectLst/>
                <a:latin typeface="+mn-lt"/>
              </a:rPr>
            </a:br>
            <a:r>
              <a:rPr lang="kk-KZ" sz="3600" i="1" dirty="0" smtClean="0">
                <a:solidFill>
                  <a:schemeClr val="bg1"/>
                </a:solidFill>
                <a:effectLst/>
                <a:latin typeface="+mn-lt"/>
              </a:rPr>
              <a:t>1.Көкесі </a:t>
            </a:r>
            <a:r>
              <a:rPr lang="kk-KZ" sz="3600" i="1" dirty="0">
                <a:solidFill>
                  <a:schemeClr val="bg1"/>
                </a:solidFill>
                <a:effectLst/>
                <a:latin typeface="+mn-lt"/>
              </a:rPr>
              <a:t>Асқарға ...  алып келді. 2.  ... қуанышында шек болмады. 3. ...  сүт құйып берді. 4.Күшігі сүтке тойып алып, ... кетті.</a:t>
            </a:r>
            <a:r>
              <a:rPr lang="ru-RU" sz="3600" dirty="0">
                <a:solidFill>
                  <a:schemeClr val="bg1"/>
                </a:solidFill>
                <a:effectLst/>
                <a:latin typeface="+mn-lt"/>
              </a:rPr>
              <a:t/>
            </a:r>
            <a:br>
              <a:rPr lang="ru-RU" sz="3600" dirty="0">
                <a:solidFill>
                  <a:schemeClr val="bg1"/>
                </a:solidFill>
                <a:effectLst/>
                <a:latin typeface="+mn-lt"/>
              </a:rPr>
            </a:br>
            <a:r>
              <a:rPr lang="kk-KZ" sz="3100" dirty="0" smtClean="0">
                <a:latin typeface="+mn-lt"/>
              </a:rPr>
              <a:t/>
            </a:r>
            <a:br>
              <a:rPr lang="kk-KZ" sz="3100" dirty="0" smtClean="0">
                <a:latin typeface="+mn-lt"/>
              </a:rPr>
            </a:br>
            <a:r>
              <a:rPr lang="kk-KZ" dirty="0"/>
              <a:t/>
            </a:r>
            <a:br>
              <a:rPr lang="kk-KZ" dirty="0"/>
            </a:br>
            <a:endParaRPr lang="ru-RU" dirty="0"/>
          </a:p>
        </p:txBody>
      </p:sp>
    </p:spTree>
    <p:extLst>
      <p:ext uri="{BB962C8B-B14F-4D97-AF65-F5344CB8AC3E}">
        <p14:creationId xmlns:p14="http://schemas.microsoft.com/office/powerpoint/2010/main" val="397156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457200" y="277813"/>
            <a:ext cx="8229600" cy="1139825"/>
          </a:xfrm>
          <a:prstGeom prst="rect">
            <a:avLst/>
          </a:prstGeom>
          <a:noFill/>
          <a:ln w="9525">
            <a:noFill/>
            <a:miter lim="800000"/>
            <a:headEnd/>
            <a:tailEnd/>
          </a:ln>
        </p:spPr>
        <p:txBody>
          <a:bodyPr anchor="ctr" anchorCtr="1"/>
          <a:lstStyle/>
          <a:p>
            <a:r>
              <a:rPr lang="kk-KZ" sz="5400" b="1" i="1" dirty="0">
                <a:solidFill>
                  <a:srgbClr val="FF0000"/>
                </a:solidFill>
                <a:effectLst>
                  <a:outerShdw blurRad="38100" dist="38100" dir="2700000" algn="tl">
                    <a:srgbClr val="000000"/>
                  </a:outerShdw>
                </a:effectLst>
              </a:rPr>
              <a:t>Менің елім Қазақстан</a:t>
            </a:r>
            <a:endParaRPr lang="ru-RU" sz="5400" b="1" i="1" dirty="0">
              <a:solidFill>
                <a:srgbClr val="FF0000"/>
              </a:solidFill>
              <a:effectLst>
                <a:outerShdw blurRad="38100" dist="38100" dir="2700000" algn="tl">
                  <a:srgbClr val="000000"/>
                </a:outerShdw>
              </a:effectLst>
            </a:endParaRPr>
          </a:p>
        </p:txBody>
      </p:sp>
      <p:pic>
        <p:nvPicPr>
          <p:cNvPr id="6" name="Picture 2" descr="KazContentMapLogo"/>
          <p:cNvPicPr>
            <a:picLocks noChangeAspect="1" noChangeArrowheads="1"/>
          </p:cNvPicPr>
          <p:nvPr/>
        </p:nvPicPr>
        <p:blipFill>
          <a:blip r:embed="rId2" cstate="screen">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p:blipFill>
        <p:spPr bwMode="auto">
          <a:xfrm>
            <a:off x="339725" y="1412875"/>
            <a:ext cx="8804275" cy="4418013"/>
          </a:xfrm>
          <a:prstGeom prst="rect">
            <a:avLst/>
          </a:prstGeom>
          <a:solidFill>
            <a:srgbClr val="00B0F0"/>
          </a:solidFill>
          <a:ln w="9525">
            <a:noFill/>
            <a:miter lim="800000"/>
            <a:headEnd/>
            <a:tailEnd/>
          </a:ln>
        </p:spPr>
      </p:pic>
      <p:pic>
        <p:nvPicPr>
          <p:cNvPr id="7" name="Picture 5" descr="rosen-0147"/>
          <p:cNvPicPr>
            <a:picLocks noChangeAspect="1" noChangeArrowheads="1" noCrop="1"/>
          </p:cNvPicPr>
          <p:nvPr/>
        </p:nvPicPr>
        <p:blipFill>
          <a:blip r:embed="rId4" cstate="screen"/>
          <a:srcRect/>
          <a:stretch>
            <a:fillRect/>
          </a:stretch>
        </p:blipFill>
        <p:spPr bwMode="auto">
          <a:xfrm>
            <a:off x="5500694" y="2285992"/>
            <a:ext cx="949325" cy="776287"/>
          </a:xfrm>
          <a:prstGeom prst="rect">
            <a:avLst/>
          </a:prstGeom>
          <a:noFill/>
          <a:ln w="9525">
            <a:noFill/>
            <a:miter lim="800000"/>
            <a:headEnd/>
            <a:tailEnd/>
          </a:ln>
        </p:spPr>
      </p:pic>
      <p:pic>
        <p:nvPicPr>
          <p:cNvPr id="9" name="Picture 5" descr="rosen-0147"/>
          <p:cNvPicPr>
            <a:picLocks noChangeAspect="1" noChangeArrowheads="1" noCrop="1"/>
          </p:cNvPicPr>
          <p:nvPr/>
        </p:nvPicPr>
        <p:blipFill>
          <a:blip r:embed="rId4" cstate="screen"/>
          <a:srcRect/>
          <a:stretch>
            <a:fillRect/>
          </a:stretch>
        </p:blipFill>
        <p:spPr bwMode="auto">
          <a:xfrm>
            <a:off x="6286512" y="1785926"/>
            <a:ext cx="949325" cy="776287"/>
          </a:xfrm>
          <a:prstGeom prst="rect">
            <a:avLst/>
          </a:prstGeom>
          <a:noFill/>
          <a:ln w="9525">
            <a:noFill/>
            <a:miter lim="800000"/>
            <a:headEnd/>
            <a:tailEnd/>
          </a:ln>
        </p:spPr>
      </p:pic>
      <p:pic>
        <p:nvPicPr>
          <p:cNvPr id="10" name="Picture 5" descr="rosen-0147"/>
          <p:cNvPicPr>
            <a:picLocks noChangeAspect="1" noChangeArrowheads="1" noCrop="1"/>
          </p:cNvPicPr>
          <p:nvPr/>
        </p:nvPicPr>
        <p:blipFill>
          <a:blip r:embed="rId4" cstate="screen"/>
          <a:srcRect/>
          <a:stretch>
            <a:fillRect/>
          </a:stretch>
        </p:blipFill>
        <p:spPr bwMode="auto">
          <a:xfrm>
            <a:off x="2214546" y="2285992"/>
            <a:ext cx="949325" cy="776287"/>
          </a:xfrm>
          <a:prstGeom prst="rect">
            <a:avLst/>
          </a:prstGeom>
          <a:noFill/>
          <a:ln w="9525">
            <a:noFill/>
            <a:miter lim="800000"/>
            <a:headEnd/>
            <a:tailEnd/>
          </a:ln>
        </p:spPr>
      </p:pic>
      <p:pic>
        <p:nvPicPr>
          <p:cNvPr id="11" name="Picture 5" descr="rosen-0147"/>
          <p:cNvPicPr>
            <a:picLocks noChangeAspect="1" noChangeArrowheads="1" noCrop="1"/>
          </p:cNvPicPr>
          <p:nvPr/>
        </p:nvPicPr>
        <p:blipFill>
          <a:blip r:embed="rId4" cstate="screen"/>
          <a:srcRect/>
          <a:stretch>
            <a:fillRect/>
          </a:stretch>
        </p:blipFill>
        <p:spPr bwMode="auto">
          <a:xfrm>
            <a:off x="1785918" y="3429000"/>
            <a:ext cx="949325" cy="776287"/>
          </a:xfrm>
          <a:prstGeom prst="rect">
            <a:avLst/>
          </a:prstGeom>
          <a:noFill/>
          <a:ln w="9525">
            <a:noFill/>
            <a:miter lim="800000"/>
            <a:headEnd/>
            <a:tailEnd/>
          </a:ln>
        </p:spPr>
      </p:pic>
      <p:pic>
        <p:nvPicPr>
          <p:cNvPr id="12" name="Picture 5" descr="rosen-0147"/>
          <p:cNvPicPr>
            <a:picLocks noChangeAspect="1" noChangeArrowheads="1" noCrop="1"/>
          </p:cNvPicPr>
          <p:nvPr/>
        </p:nvPicPr>
        <p:blipFill>
          <a:blip r:embed="rId4" cstate="screen"/>
          <a:srcRect/>
          <a:stretch>
            <a:fillRect/>
          </a:stretch>
        </p:blipFill>
        <p:spPr bwMode="auto">
          <a:xfrm>
            <a:off x="6643702" y="4071942"/>
            <a:ext cx="949325" cy="776287"/>
          </a:xfrm>
          <a:prstGeom prst="rect">
            <a:avLst/>
          </a:prstGeom>
          <a:noFill/>
          <a:ln w="9525">
            <a:noFill/>
            <a:miter lim="800000"/>
            <a:headEnd/>
            <a:tailEnd/>
          </a:ln>
        </p:spPr>
      </p:pic>
      <p:pic>
        <p:nvPicPr>
          <p:cNvPr id="13" name="Picture 5" descr="rosen-0147"/>
          <p:cNvPicPr>
            <a:picLocks noChangeAspect="1" noChangeArrowheads="1" noCrop="1"/>
          </p:cNvPicPr>
          <p:nvPr/>
        </p:nvPicPr>
        <p:blipFill>
          <a:blip r:embed="rId4" cstate="screen"/>
          <a:srcRect/>
          <a:stretch>
            <a:fillRect/>
          </a:stretch>
        </p:blipFill>
        <p:spPr bwMode="auto">
          <a:xfrm>
            <a:off x="4786314" y="4500570"/>
            <a:ext cx="949325" cy="77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857364"/>
            <a:ext cx="7851648" cy="1828800"/>
          </a:xfrm>
        </p:spPr>
        <p:txBody>
          <a:bodyPr>
            <a:normAutofit/>
          </a:bodyPr>
          <a:lstStyle/>
          <a:p>
            <a:pPr algn="ctr"/>
            <a:r>
              <a:rPr lang="kk-KZ" sz="8000" dirty="0" smtClean="0">
                <a:solidFill>
                  <a:srgbClr val="FFFF00"/>
                </a:solidFill>
                <a:latin typeface="Times New Roman" pitchFamily="18" charset="0"/>
                <a:cs typeface="Times New Roman" pitchFamily="18" charset="0"/>
              </a:rPr>
              <a:t>Сергіту сәті</a:t>
            </a:r>
            <a:endParaRPr lang="ru-RU" sz="8000" dirty="0">
              <a:solidFill>
                <a:srgbClr val="FFFF00"/>
              </a:solidFill>
              <a:latin typeface="Times New Roman" pitchFamily="18" charset="0"/>
              <a:cs typeface="Times New Roman" pitchFamily="18" charset="0"/>
            </a:endParaRPr>
          </a:p>
        </p:txBody>
      </p:sp>
      <p:pic>
        <p:nvPicPr>
          <p:cNvPr id="2050" name="Picture 2" descr="D:\Картинки\смайлоки\blanche02.gif"/>
          <p:cNvPicPr>
            <a:picLocks noChangeAspect="1" noChangeArrowheads="1" noCrop="1"/>
          </p:cNvPicPr>
          <p:nvPr/>
        </p:nvPicPr>
        <p:blipFill>
          <a:blip r:embed="rId2"/>
          <a:srcRect/>
          <a:stretch>
            <a:fillRect/>
          </a:stretch>
        </p:blipFill>
        <p:spPr bwMode="auto">
          <a:xfrm>
            <a:off x="857224" y="3643314"/>
            <a:ext cx="1914525" cy="2190750"/>
          </a:xfrm>
          <a:prstGeom prst="rect">
            <a:avLst/>
          </a:prstGeom>
          <a:noFill/>
        </p:spPr>
      </p:pic>
      <p:pic>
        <p:nvPicPr>
          <p:cNvPr id="2051" name="Picture 3" descr="D:\Картинки\смайлоки\bird2-15.gif"/>
          <p:cNvPicPr>
            <a:picLocks noChangeAspect="1" noChangeArrowheads="1" noCrop="1"/>
          </p:cNvPicPr>
          <p:nvPr/>
        </p:nvPicPr>
        <p:blipFill>
          <a:blip r:embed="rId3"/>
          <a:srcRect/>
          <a:stretch>
            <a:fillRect/>
          </a:stretch>
        </p:blipFill>
        <p:spPr bwMode="auto">
          <a:xfrm>
            <a:off x="5715007" y="571480"/>
            <a:ext cx="2865827" cy="1785950"/>
          </a:xfrm>
          <a:prstGeom prst="rect">
            <a:avLst/>
          </a:prstGeom>
          <a:noFill/>
        </p:spPr>
      </p:pic>
      <p:pic>
        <p:nvPicPr>
          <p:cNvPr id="2052" name="Picture 4" descr="D:\Картинки\смайлоки\e0576d1520f2974ce085816701dc3f9d.gif"/>
          <p:cNvPicPr>
            <a:picLocks noChangeAspect="1" noChangeArrowheads="1" noCrop="1"/>
          </p:cNvPicPr>
          <p:nvPr/>
        </p:nvPicPr>
        <p:blipFill>
          <a:blip r:embed="rId4"/>
          <a:srcRect/>
          <a:stretch>
            <a:fillRect/>
          </a:stretch>
        </p:blipFill>
        <p:spPr bwMode="auto">
          <a:xfrm>
            <a:off x="785785" y="428604"/>
            <a:ext cx="1997191" cy="1857388"/>
          </a:xfrm>
          <a:prstGeom prst="rect">
            <a:avLst/>
          </a:prstGeom>
          <a:noFill/>
        </p:spPr>
      </p:pic>
      <p:pic>
        <p:nvPicPr>
          <p:cNvPr id="2053" name="Picture 5" descr="D:\Картинки\смайлоки\a5929bfa4f31d8b250ace406aff60625.gif"/>
          <p:cNvPicPr>
            <a:picLocks noChangeAspect="1" noChangeArrowheads="1" noCrop="1"/>
          </p:cNvPicPr>
          <p:nvPr/>
        </p:nvPicPr>
        <p:blipFill>
          <a:blip r:embed="rId5"/>
          <a:srcRect/>
          <a:stretch>
            <a:fillRect/>
          </a:stretch>
        </p:blipFill>
        <p:spPr bwMode="auto">
          <a:xfrm>
            <a:off x="4500562" y="4000504"/>
            <a:ext cx="3362325" cy="1428750"/>
          </a:xfrm>
          <a:prstGeom prst="rect">
            <a:avLst/>
          </a:prstGeom>
          <a:noFill/>
        </p:spPr>
      </p:pic>
    </p:spTree>
    <p:extLst>
      <p:ext uri="{BB962C8B-B14F-4D97-AF65-F5344CB8AC3E}">
        <p14:creationId xmlns:p14="http://schemas.microsoft.com/office/powerpoint/2010/main" val="1117116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3E37E"/>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sz="5400" i="1" dirty="0" smtClean="0">
                <a:solidFill>
                  <a:srgbClr val="FF0000"/>
                </a:solidFill>
                <a:effectLst/>
                <a:latin typeface="+mn-lt"/>
              </a:rPr>
              <a:t>Топтық жұмыс</a:t>
            </a:r>
            <a:r>
              <a:rPr lang="kk-KZ" dirty="0" smtClean="0"/>
              <a:t> </a:t>
            </a:r>
            <a:endParaRPr lang="ru-RU" dirty="0"/>
          </a:p>
        </p:txBody>
      </p:sp>
      <p:sp>
        <p:nvSpPr>
          <p:cNvPr id="3" name="Текст 2"/>
          <p:cNvSpPr>
            <a:spLocks noGrp="1"/>
          </p:cNvSpPr>
          <p:nvPr>
            <p:ph type="body" idx="1"/>
          </p:nvPr>
        </p:nvSpPr>
        <p:spPr>
          <a:solidFill>
            <a:srgbClr val="F9DDE9"/>
          </a:solidFill>
        </p:spPr>
        <p:txBody>
          <a:bodyPr>
            <a:noAutofit/>
          </a:bodyPr>
          <a:lstStyle/>
          <a:p>
            <a:r>
              <a:rPr lang="kk-KZ" sz="2000" dirty="0" smtClean="0">
                <a:solidFill>
                  <a:srgbClr val="FF0000"/>
                </a:solidFill>
              </a:rPr>
              <a:t>Тұрақты сөз тіркестерін қатыстырып сөйлем құрау</a:t>
            </a:r>
            <a:endParaRPr lang="ru-RU" sz="2000" dirty="0">
              <a:solidFill>
                <a:srgbClr val="FF0000"/>
              </a:solidFill>
            </a:endParaRPr>
          </a:p>
        </p:txBody>
      </p:sp>
      <p:sp>
        <p:nvSpPr>
          <p:cNvPr id="4" name="Текст 3"/>
          <p:cNvSpPr>
            <a:spLocks noGrp="1"/>
          </p:cNvSpPr>
          <p:nvPr>
            <p:ph type="body" sz="half" idx="3"/>
          </p:nvPr>
        </p:nvSpPr>
        <p:spPr>
          <a:solidFill>
            <a:srgbClr val="F9DDE9"/>
          </a:solidFill>
        </p:spPr>
        <p:txBody>
          <a:bodyPr>
            <a:normAutofit fontScale="85000" lnSpcReduction="10000"/>
          </a:bodyPr>
          <a:lstStyle/>
          <a:p>
            <a:r>
              <a:rPr lang="kk-KZ" dirty="0" smtClean="0">
                <a:solidFill>
                  <a:srgbClr val="FF0000"/>
                </a:solidFill>
              </a:rPr>
              <a:t>Суреттердегі  зат есімдермен сөйлем құра</a:t>
            </a:r>
            <a:endParaRPr lang="ru-RU" dirty="0">
              <a:solidFill>
                <a:srgbClr val="FF0000"/>
              </a:solidFill>
            </a:endParaRPr>
          </a:p>
        </p:txBody>
      </p:sp>
      <p:sp>
        <p:nvSpPr>
          <p:cNvPr id="5" name="Объект 4"/>
          <p:cNvSpPr>
            <a:spLocks noGrp="1"/>
          </p:cNvSpPr>
          <p:nvPr>
            <p:ph sz="quarter" idx="2"/>
          </p:nvPr>
        </p:nvSpPr>
        <p:spPr>
          <a:solidFill>
            <a:srgbClr val="F9DDE9"/>
          </a:solidFill>
        </p:spPr>
        <p:txBody>
          <a:bodyPr>
            <a:normAutofit/>
          </a:bodyPr>
          <a:lstStyle/>
          <a:p>
            <a:r>
              <a:rPr lang="kk-KZ" sz="3200" i="1" dirty="0" smtClean="0">
                <a:solidFill>
                  <a:schemeClr val="bg1"/>
                </a:solidFill>
              </a:rPr>
              <a:t>Аяғы жерге тимеді </a:t>
            </a:r>
          </a:p>
          <a:p>
            <a:r>
              <a:rPr lang="kk-KZ" sz="3200" i="1" dirty="0" smtClean="0">
                <a:solidFill>
                  <a:schemeClr val="bg1"/>
                </a:solidFill>
              </a:rPr>
              <a:t>Көзге түртсе көргісіз</a:t>
            </a:r>
          </a:p>
          <a:p>
            <a:r>
              <a:rPr lang="kk-KZ" sz="3200" i="1" dirty="0" smtClean="0">
                <a:solidFill>
                  <a:schemeClr val="bg1"/>
                </a:solidFill>
              </a:rPr>
              <a:t>Шаттыққа бөленді</a:t>
            </a:r>
            <a:endParaRPr lang="ru-RU" sz="3200" i="1" dirty="0">
              <a:solidFill>
                <a:schemeClr val="bg1"/>
              </a:solidFill>
            </a:endParaRPr>
          </a:p>
        </p:txBody>
      </p:sp>
      <p:pic>
        <p:nvPicPr>
          <p:cNvPr id="2053" name="Picture 5" descr="C:\Program Files\Microsoft Office\MEDIA\CAGCAT10\j02819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348880"/>
            <a:ext cx="1825142" cy="17254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Documents and Settings\User\Мои документы\рисунки\дом.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660232" y="2348880"/>
            <a:ext cx="2016224" cy="17254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Documents and Settings\User\Мои документы\фото2\Фото06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293096"/>
            <a:ext cx="3713126"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888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277813"/>
            <a:ext cx="8229600" cy="1139825"/>
          </a:xfrm>
          <a:prstGeom prst="rect">
            <a:avLst/>
          </a:prstGeom>
          <a:noFill/>
          <a:ln w="9525">
            <a:noFill/>
            <a:miter lim="800000"/>
            <a:headEnd/>
            <a:tailEnd/>
          </a:ln>
        </p:spPr>
        <p:txBody>
          <a:bodyPr anchor="ctr" anchorCtr="1"/>
          <a:lstStyle/>
          <a:p>
            <a:r>
              <a:rPr lang="kk-KZ" sz="5400" b="1" i="1" dirty="0">
                <a:solidFill>
                  <a:srgbClr val="FF0000"/>
                </a:solidFill>
              </a:rPr>
              <a:t>Менің елім Қазақстан</a:t>
            </a:r>
            <a:endParaRPr lang="ru-RU" sz="5400" b="1" i="1" dirty="0">
              <a:solidFill>
                <a:srgbClr val="FF0000"/>
              </a:solidFill>
            </a:endParaRPr>
          </a:p>
        </p:txBody>
      </p:sp>
      <p:pic>
        <p:nvPicPr>
          <p:cNvPr id="5" name="Picture 2" descr="KazContentMapLogo"/>
          <p:cNvPicPr>
            <a:picLocks noChangeAspect="1" noChangeArrowheads="1"/>
          </p:cNvPicPr>
          <p:nvPr/>
        </p:nvPicPr>
        <p:blipFill>
          <a:blip r:embed="rId2" cstate="screen">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p:blipFill>
        <p:spPr bwMode="auto">
          <a:xfrm>
            <a:off x="339725" y="1412875"/>
            <a:ext cx="8804275" cy="4418013"/>
          </a:xfrm>
          <a:prstGeom prst="rect">
            <a:avLst/>
          </a:prstGeom>
          <a:solidFill>
            <a:srgbClr val="00B0F0"/>
          </a:solidFill>
          <a:ln w="9525">
            <a:noFill/>
            <a:miter lim="800000"/>
            <a:headEnd/>
            <a:tailEnd/>
          </a:ln>
        </p:spPr>
      </p:pic>
      <p:pic>
        <p:nvPicPr>
          <p:cNvPr id="6" name="Picture 5" descr="rosen-0147"/>
          <p:cNvPicPr>
            <a:picLocks noChangeAspect="1" noChangeArrowheads="1" noCrop="1"/>
          </p:cNvPicPr>
          <p:nvPr/>
        </p:nvPicPr>
        <p:blipFill>
          <a:blip r:embed="rId4" cstate="screen"/>
          <a:srcRect/>
          <a:stretch>
            <a:fillRect/>
          </a:stretch>
        </p:blipFill>
        <p:spPr bwMode="auto">
          <a:xfrm>
            <a:off x="5214942" y="2143116"/>
            <a:ext cx="949325" cy="776287"/>
          </a:xfrm>
          <a:prstGeom prst="rect">
            <a:avLst/>
          </a:prstGeom>
          <a:noFill/>
          <a:ln w="9525">
            <a:noFill/>
            <a:miter lim="800000"/>
            <a:headEnd/>
            <a:tailEnd/>
          </a:ln>
        </p:spPr>
      </p:pic>
      <p:pic>
        <p:nvPicPr>
          <p:cNvPr id="7" name="Picture 5" descr="rosen-0147"/>
          <p:cNvPicPr>
            <a:picLocks noChangeAspect="1" noChangeArrowheads="1" noCrop="1"/>
          </p:cNvPicPr>
          <p:nvPr/>
        </p:nvPicPr>
        <p:blipFill>
          <a:blip r:embed="rId4" cstate="screen"/>
          <a:srcRect/>
          <a:stretch>
            <a:fillRect/>
          </a:stretch>
        </p:blipFill>
        <p:spPr bwMode="auto">
          <a:xfrm>
            <a:off x="6357950" y="1785926"/>
            <a:ext cx="949325" cy="776287"/>
          </a:xfrm>
          <a:prstGeom prst="rect">
            <a:avLst/>
          </a:prstGeom>
          <a:noFill/>
          <a:ln w="9525">
            <a:noFill/>
            <a:miter lim="800000"/>
            <a:headEnd/>
            <a:tailEnd/>
          </a:ln>
        </p:spPr>
      </p:pic>
      <p:pic>
        <p:nvPicPr>
          <p:cNvPr id="8" name="Picture 5" descr="rosen-0147"/>
          <p:cNvPicPr>
            <a:picLocks noChangeAspect="1" noChangeArrowheads="1" noCrop="1"/>
          </p:cNvPicPr>
          <p:nvPr/>
        </p:nvPicPr>
        <p:blipFill>
          <a:blip r:embed="rId4" cstate="screen"/>
          <a:srcRect/>
          <a:stretch>
            <a:fillRect/>
          </a:stretch>
        </p:blipFill>
        <p:spPr bwMode="auto">
          <a:xfrm>
            <a:off x="4071934" y="2643182"/>
            <a:ext cx="949325" cy="776287"/>
          </a:xfrm>
          <a:prstGeom prst="rect">
            <a:avLst/>
          </a:prstGeom>
          <a:noFill/>
          <a:ln w="9525">
            <a:noFill/>
            <a:miter lim="800000"/>
            <a:headEnd/>
            <a:tailEnd/>
          </a:ln>
        </p:spPr>
      </p:pic>
      <p:pic>
        <p:nvPicPr>
          <p:cNvPr id="9" name="Picture 5" descr="rosen-0147"/>
          <p:cNvPicPr>
            <a:picLocks noChangeAspect="1" noChangeArrowheads="1" noCrop="1"/>
          </p:cNvPicPr>
          <p:nvPr/>
        </p:nvPicPr>
        <p:blipFill>
          <a:blip r:embed="rId4" cstate="screen"/>
          <a:srcRect/>
          <a:stretch>
            <a:fillRect/>
          </a:stretch>
        </p:blipFill>
        <p:spPr bwMode="auto">
          <a:xfrm>
            <a:off x="4000496" y="3786190"/>
            <a:ext cx="949325" cy="776287"/>
          </a:xfrm>
          <a:prstGeom prst="rect">
            <a:avLst/>
          </a:prstGeom>
          <a:noFill/>
          <a:ln w="9525">
            <a:noFill/>
            <a:miter lim="800000"/>
            <a:headEnd/>
            <a:tailEnd/>
          </a:ln>
        </p:spPr>
      </p:pic>
      <p:pic>
        <p:nvPicPr>
          <p:cNvPr id="10" name="Picture 5" descr="rosen-0147"/>
          <p:cNvPicPr>
            <a:picLocks noChangeAspect="1" noChangeArrowheads="1" noCrop="1"/>
          </p:cNvPicPr>
          <p:nvPr/>
        </p:nvPicPr>
        <p:blipFill>
          <a:blip r:embed="rId4" cstate="screen"/>
          <a:srcRect/>
          <a:stretch>
            <a:fillRect/>
          </a:stretch>
        </p:blipFill>
        <p:spPr bwMode="auto">
          <a:xfrm>
            <a:off x="4786314" y="4643446"/>
            <a:ext cx="949325" cy="776287"/>
          </a:xfrm>
          <a:prstGeom prst="rect">
            <a:avLst/>
          </a:prstGeom>
          <a:noFill/>
          <a:ln w="9525">
            <a:noFill/>
            <a:miter lim="800000"/>
            <a:headEnd/>
            <a:tailEnd/>
          </a:ln>
        </p:spPr>
      </p:pic>
      <p:pic>
        <p:nvPicPr>
          <p:cNvPr id="11" name="Picture 5" descr="rosen-0147"/>
          <p:cNvPicPr>
            <a:picLocks noChangeAspect="1" noChangeArrowheads="1" noCrop="1"/>
          </p:cNvPicPr>
          <p:nvPr/>
        </p:nvPicPr>
        <p:blipFill>
          <a:blip r:embed="rId4" cstate="screen"/>
          <a:srcRect/>
          <a:stretch>
            <a:fillRect/>
          </a:stretch>
        </p:blipFill>
        <p:spPr bwMode="auto">
          <a:xfrm>
            <a:off x="6429388" y="4214818"/>
            <a:ext cx="949325" cy="776287"/>
          </a:xfrm>
          <a:prstGeom prst="rect">
            <a:avLst/>
          </a:prstGeom>
          <a:noFill/>
          <a:ln w="9525">
            <a:noFill/>
            <a:miter lim="800000"/>
            <a:headEnd/>
            <a:tailEnd/>
          </a:ln>
        </p:spPr>
      </p:pic>
      <p:pic>
        <p:nvPicPr>
          <p:cNvPr id="12" name="Picture 5" descr="rosen-0147"/>
          <p:cNvPicPr>
            <a:picLocks noChangeAspect="1" noChangeArrowheads="1" noCrop="1"/>
          </p:cNvPicPr>
          <p:nvPr/>
        </p:nvPicPr>
        <p:blipFill>
          <a:blip r:embed="rId4" cstate="screen"/>
          <a:srcRect/>
          <a:stretch>
            <a:fillRect/>
          </a:stretch>
        </p:blipFill>
        <p:spPr bwMode="auto">
          <a:xfrm>
            <a:off x="2357422" y="2357430"/>
            <a:ext cx="949325" cy="776287"/>
          </a:xfrm>
          <a:prstGeom prst="rect">
            <a:avLst/>
          </a:prstGeom>
          <a:noFill/>
          <a:ln w="9525">
            <a:noFill/>
            <a:miter lim="800000"/>
            <a:headEnd/>
            <a:tailEnd/>
          </a:ln>
        </p:spPr>
      </p:pic>
      <p:pic>
        <p:nvPicPr>
          <p:cNvPr id="13" name="Picture 5" descr="rosen-0147"/>
          <p:cNvPicPr>
            <a:picLocks noChangeAspect="1" noChangeArrowheads="1" noCrop="1"/>
          </p:cNvPicPr>
          <p:nvPr/>
        </p:nvPicPr>
        <p:blipFill>
          <a:blip r:embed="rId4" cstate="screen"/>
          <a:srcRect/>
          <a:stretch>
            <a:fillRect/>
          </a:stretch>
        </p:blipFill>
        <p:spPr bwMode="auto">
          <a:xfrm>
            <a:off x="1500166" y="3286124"/>
            <a:ext cx="949325" cy="77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962674"/>
          </a:xfrm>
        </p:spPr>
        <p:txBody>
          <a:bodyPr>
            <a:normAutofit/>
          </a:bodyPr>
          <a:lstStyle/>
          <a:p>
            <a:pPr algn="l"/>
            <a:r>
              <a:rPr lang="kk-KZ" sz="3200" i="1" dirty="0" smtClean="0">
                <a:solidFill>
                  <a:schemeClr val="bg1"/>
                </a:solidFill>
                <a:effectLst/>
                <a:latin typeface="+mn-lt"/>
              </a:rPr>
              <a:t>                      Сабақтың </a:t>
            </a:r>
            <a:r>
              <a:rPr lang="kk-KZ" sz="3200" i="1" dirty="0">
                <a:solidFill>
                  <a:schemeClr val="bg1"/>
                </a:solidFill>
                <a:effectLst/>
                <a:latin typeface="+mn-lt"/>
              </a:rPr>
              <a:t>мақсаты: </a:t>
            </a:r>
            <a:r>
              <a:rPr lang="ru-RU" sz="3200" i="1" dirty="0">
                <a:solidFill>
                  <a:schemeClr val="bg1"/>
                </a:solidFill>
                <a:effectLst/>
                <a:latin typeface="+mn-lt"/>
              </a:rPr>
              <a:t/>
            </a:r>
            <a:br>
              <a:rPr lang="ru-RU" sz="3200" i="1" dirty="0">
                <a:solidFill>
                  <a:schemeClr val="bg1"/>
                </a:solidFill>
                <a:effectLst/>
                <a:latin typeface="+mn-lt"/>
              </a:rPr>
            </a:br>
            <a:r>
              <a:rPr lang="kk-KZ" sz="2700" i="1" dirty="0">
                <a:solidFill>
                  <a:schemeClr val="bg1"/>
                </a:solidFill>
                <a:effectLst/>
                <a:latin typeface="+mn-lt"/>
              </a:rPr>
              <a:t>Білімділік: </a:t>
            </a:r>
            <a:r>
              <a:rPr lang="kk-KZ" sz="2700" b="0" i="1" dirty="0">
                <a:solidFill>
                  <a:schemeClr val="bg1"/>
                </a:solidFill>
                <a:effectLst/>
                <a:latin typeface="+mn-lt"/>
              </a:rPr>
              <a:t>Барыс септігі туралы (сұрақтары, </a:t>
            </a:r>
            <a:r>
              <a:rPr lang="kk-KZ" sz="2700" b="0" i="1" dirty="0" smtClean="0">
                <a:solidFill>
                  <a:schemeClr val="bg1"/>
                </a:solidFill>
                <a:effectLst/>
                <a:latin typeface="+mn-lt"/>
              </a:rPr>
              <a:t>жалғаула-ры</a:t>
            </a:r>
            <a:r>
              <a:rPr lang="kk-KZ" sz="2700" b="0" i="1" dirty="0">
                <a:solidFill>
                  <a:schemeClr val="bg1"/>
                </a:solidFill>
                <a:effectLst/>
                <a:latin typeface="+mn-lt"/>
              </a:rPr>
              <a:t>) мағлұмат беру, сөйлемде етістіктен болған мүшемен тікелей байланысатынын, толықтауыш, пысықтауыш қызметтерін атқаратынын түсіндіру, зат есімнің </a:t>
            </a:r>
            <a:r>
              <a:rPr lang="kk-KZ" sz="2700" b="0" i="1" dirty="0" smtClean="0">
                <a:solidFill>
                  <a:schemeClr val="bg1"/>
                </a:solidFill>
                <a:effectLst/>
                <a:latin typeface="+mn-lt"/>
              </a:rPr>
              <a:t>септе-луі </a:t>
            </a:r>
            <a:r>
              <a:rPr lang="kk-KZ" sz="2700" b="0" i="1" dirty="0">
                <a:solidFill>
                  <a:schemeClr val="bg1"/>
                </a:solidFill>
                <a:effectLst/>
                <a:latin typeface="+mn-lt"/>
              </a:rPr>
              <a:t>туралы білімдерін жетілдіру.</a:t>
            </a:r>
            <a:r>
              <a:rPr lang="ru-RU" sz="2700" b="0" i="1" dirty="0">
                <a:solidFill>
                  <a:schemeClr val="bg1"/>
                </a:solidFill>
                <a:effectLst/>
                <a:latin typeface="+mn-lt"/>
              </a:rPr>
              <a:t/>
            </a:r>
            <a:br>
              <a:rPr lang="ru-RU" sz="2700" b="0" i="1" dirty="0">
                <a:solidFill>
                  <a:schemeClr val="bg1"/>
                </a:solidFill>
                <a:effectLst/>
                <a:latin typeface="+mn-lt"/>
              </a:rPr>
            </a:br>
            <a:r>
              <a:rPr lang="kk-KZ" sz="2700" i="1" dirty="0">
                <a:solidFill>
                  <a:schemeClr val="bg1"/>
                </a:solidFill>
                <a:effectLst/>
                <a:latin typeface="+mn-lt"/>
              </a:rPr>
              <a:t>Дамытушылық</a:t>
            </a:r>
            <a:r>
              <a:rPr lang="kk-KZ" sz="2700" b="0" i="1" dirty="0">
                <a:solidFill>
                  <a:schemeClr val="bg1"/>
                </a:solidFill>
                <a:effectLst/>
                <a:latin typeface="+mn-lt"/>
              </a:rPr>
              <a:t>:  Оқушылардың ойлау, сөйлеу </a:t>
            </a:r>
            <a:r>
              <a:rPr lang="kk-KZ" sz="2700" b="0" i="1" dirty="0" smtClean="0">
                <a:solidFill>
                  <a:schemeClr val="bg1"/>
                </a:solidFill>
                <a:effectLst/>
                <a:latin typeface="+mn-lt"/>
              </a:rPr>
              <a:t>қабілетте-рін </a:t>
            </a:r>
            <a:r>
              <a:rPr lang="kk-KZ" sz="2700" b="0" i="1" dirty="0">
                <a:solidFill>
                  <a:schemeClr val="bg1"/>
                </a:solidFill>
                <a:effectLst/>
                <a:latin typeface="+mn-lt"/>
              </a:rPr>
              <a:t>дамыту, сауаттылықтарын арттыру.</a:t>
            </a:r>
            <a:r>
              <a:rPr lang="ru-RU" sz="2700" b="0" i="1" dirty="0">
                <a:solidFill>
                  <a:schemeClr val="bg1"/>
                </a:solidFill>
                <a:effectLst/>
                <a:latin typeface="+mn-lt"/>
              </a:rPr>
              <a:t/>
            </a:r>
            <a:br>
              <a:rPr lang="ru-RU" sz="2700" b="0" i="1" dirty="0">
                <a:solidFill>
                  <a:schemeClr val="bg1"/>
                </a:solidFill>
                <a:effectLst/>
                <a:latin typeface="+mn-lt"/>
              </a:rPr>
            </a:br>
            <a:r>
              <a:rPr lang="kk-KZ" sz="2700" i="1" dirty="0">
                <a:solidFill>
                  <a:schemeClr val="bg1"/>
                </a:solidFill>
                <a:effectLst/>
                <a:latin typeface="+mn-lt"/>
              </a:rPr>
              <a:t>Тәрбиелік</a:t>
            </a:r>
            <a:r>
              <a:rPr lang="kk-KZ" sz="2700" b="0" i="1" dirty="0">
                <a:solidFill>
                  <a:schemeClr val="bg1"/>
                </a:solidFill>
                <a:effectLst/>
                <a:latin typeface="+mn-lt"/>
              </a:rPr>
              <a:t>: Адамгершілікке, мейірімділікке, отансүйгіштікке тәрбиелеу, білім алуға деген құштарлықтарын арттыру, жауапкершілікті сезінуге баулу.</a:t>
            </a:r>
            <a:r>
              <a:rPr lang="ru-RU" sz="2700" b="0" i="1" dirty="0">
                <a:solidFill>
                  <a:schemeClr val="bg1"/>
                </a:solidFill>
                <a:effectLst/>
                <a:latin typeface="+mn-lt"/>
              </a:rPr>
              <a:t/>
            </a:r>
            <a:br>
              <a:rPr lang="ru-RU" sz="2700" b="0" i="1" dirty="0">
                <a:solidFill>
                  <a:schemeClr val="bg1"/>
                </a:solidFill>
                <a:effectLst/>
                <a:latin typeface="+mn-lt"/>
              </a:rPr>
            </a:br>
            <a:endParaRPr lang="ru-RU" sz="2700" b="0" i="1" dirty="0">
              <a:solidFill>
                <a:schemeClr val="bg1"/>
              </a:solidFill>
              <a:latin typeface="+mn-lt"/>
            </a:endParaRPr>
          </a:p>
        </p:txBody>
      </p:sp>
    </p:spTree>
    <p:extLst>
      <p:ext uri="{BB962C8B-B14F-4D97-AF65-F5344CB8AC3E}">
        <p14:creationId xmlns:p14="http://schemas.microsoft.com/office/powerpoint/2010/main" val="230655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3E37E"/>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73E37E"/>
          </a:solidFill>
        </p:spPr>
        <p:txBody>
          <a:bodyPr>
            <a:normAutofit/>
          </a:bodyPr>
          <a:lstStyle/>
          <a:p>
            <a:r>
              <a:rPr lang="kk-KZ" sz="5400" i="1" dirty="0" smtClean="0">
                <a:solidFill>
                  <a:srgbClr val="FF0000"/>
                </a:solidFill>
                <a:latin typeface="+mn-lt"/>
              </a:rPr>
              <a:t>Тыйым сөздер</a:t>
            </a:r>
            <a:endParaRPr lang="ru-RU" sz="5400" i="1" dirty="0">
              <a:solidFill>
                <a:srgbClr val="FF0000"/>
              </a:solidFill>
              <a:latin typeface="+mn-lt"/>
            </a:endParaRPr>
          </a:p>
        </p:txBody>
      </p:sp>
      <p:sp>
        <p:nvSpPr>
          <p:cNvPr id="3" name="Объект 2"/>
          <p:cNvSpPr>
            <a:spLocks noGrp="1"/>
          </p:cNvSpPr>
          <p:nvPr>
            <p:ph idx="1"/>
          </p:nvPr>
        </p:nvSpPr>
        <p:spPr/>
        <p:txBody>
          <a:bodyPr>
            <a:normAutofit/>
          </a:bodyPr>
          <a:lstStyle/>
          <a:p>
            <a:pPr algn="just"/>
            <a:r>
              <a:rPr lang="kk-KZ" sz="5400" b="1" i="1" dirty="0" smtClean="0">
                <a:solidFill>
                  <a:schemeClr val="bg1"/>
                </a:solidFill>
              </a:rPr>
              <a:t>Нанды жерге тастама. Атқа теріс мінбе. Суға түкірме. Үйге қарай жүгірме.</a:t>
            </a:r>
            <a:endParaRPr lang="ru-RU" sz="5400" b="1" i="1" dirty="0">
              <a:solidFill>
                <a:schemeClr val="bg1"/>
              </a:solidFill>
            </a:endParaRPr>
          </a:p>
        </p:txBody>
      </p:sp>
    </p:spTree>
    <p:extLst>
      <p:ext uri="{BB962C8B-B14F-4D97-AF65-F5344CB8AC3E}">
        <p14:creationId xmlns:p14="http://schemas.microsoft.com/office/powerpoint/2010/main" val="279889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457200" y="277813"/>
            <a:ext cx="8229600" cy="1139825"/>
          </a:xfrm>
          <a:prstGeom prst="rect">
            <a:avLst/>
          </a:prstGeom>
          <a:noFill/>
          <a:ln w="9525">
            <a:noFill/>
            <a:miter lim="800000"/>
            <a:headEnd/>
            <a:tailEnd/>
          </a:ln>
        </p:spPr>
        <p:txBody>
          <a:bodyPr anchor="ctr" anchorCtr="1"/>
          <a:lstStyle/>
          <a:p>
            <a:r>
              <a:rPr lang="kk-KZ" sz="5400" b="1" i="1" dirty="0">
                <a:solidFill>
                  <a:srgbClr val="FF0000"/>
                </a:solidFill>
              </a:rPr>
              <a:t>Менің елім Қазақстан</a:t>
            </a:r>
            <a:endParaRPr lang="ru-RU" sz="5400" b="1" i="1" dirty="0">
              <a:solidFill>
                <a:srgbClr val="FF0000"/>
              </a:solidFill>
            </a:endParaRPr>
          </a:p>
        </p:txBody>
      </p:sp>
      <p:pic>
        <p:nvPicPr>
          <p:cNvPr id="6" name="Picture 2" descr="KazContentMapLogo"/>
          <p:cNvPicPr>
            <a:picLocks noChangeAspect="1" noChangeArrowheads="1"/>
          </p:cNvPicPr>
          <p:nvPr/>
        </p:nvPicPr>
        <p:blipFill>
          <a:blip r:embed="rId2" cstate="screen">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p:blipFill>
        <p:spPr bwMode="auto">
          <a:xfrm>
            <a:off x="339725" y="1412875"/>
            <a:ext cx="8804275" cy="4418013"/>
          </a:xfrm>
          <a:prstGeom prst="rect">
            <a:avLst/>
          </a:prstGeom>
          <a:noFill/>
          <a:ln w="9525">
            <a:noFill/>
            <a:miter lim="800000"/>
            <a:headEnd/>
            <a:tailEnd/>
          </a:ln>
        </p:spPr>
      </p:pic>
      <p:pic>
        <p:nvPicPr>
          <p:cNvPr id="7" name="Picture 5" descr="rosen-0147"/>
          <p:cNvPicPr>
            <a:picLocks noChangeAspect="1" noChangeArrowheads="1" noCrop="1"/>
          </p:cNvPicPr>
          <p:nvPr/>
        </p:nvPicPr>
        <p:blipFill>
          <a:blip r:embed="rId4" cstate="screen"/>
          <a:srcRect/>
          <a:stretch>
            <a:fillRect/>
          </a:stretch>
        </p:blipFill>
        <p:spPr bwMode="auto">
          <a:xfrm>
            <a:off x="5214942" y="2214554"/>
            <a:ext cx="949325" cy="776287"/>
          </a:xfrm>
          <a:prstGeom prst="rect">
            <a:avLst/>
          </a:prstGeom>
          <a:noFill/>
          <a:ln w="9525">
            <a:noFill/>
            <a:miter lim="800000"/>
            <a:headEnd/>
            <a:tailEnd/>
          </a:ln>
        </p:spPr>
      </p:pic>
      <p:pic>
        <p:nvPicPr>
          <p:cNvPr id="8" name="Picture 5" descr="rosen-0147"/>
          <p:cNvPicPr>
            <a:picLocks noChangeAspect="1" noChangeArrowheads="1" noCrop="1"/>
          </p:cNvPicPr>
          <p:nvPr/>
        </p:nvPicPr>
        <p:blipFill>
          <a:blip r:embed="rId4" cstate="screen"/>
          <a:srcRect/>
          <a:stretch>
            <a:fillRect/>
          </a:stretch>
        </p:blipFill>
        <p:spPr bwMode="auto">
          <a:xfrm>
            <a:off x="6215074" y="1785926"/>
            <a:ext cx="949325" cy="776287"/>
          </a:xfrm>
          <a:prstGeom prst="rect">
            <a:avLst/>
          </a:prstGeom>
          <a:noFill/>
          <a:ln w="9525">
            <a:noFill/>
            <a:miter lim="800000"/>
            <a:headEnd/>
            <a:tailEnd/>
          </a:ln>
        </p:spPr>
      </p:pic>
      <p:pic>
        <p:nvPicPr>
          <p:cNvPr id="9" name="Picture 5" descr="rosen-0147"/>
          <p:cNvPicPr>
            <a:picLocks noChangeAspect="1" noChangeArrowheads="1" noCrop="1"/>
          </p:cNvPicPr>
          <p:nvPr/>
        </p:nvPicPr>
        <p:blipFill>
          <a:blip r:embed="rId4" cstate="screen"/>
          <a:srcRect/>
          <a:stretch>
            <a:fillRect/>
          </a:stretch>
        </p:blipFill>
        <p:spPr bwMode="auto">
          <a:xfrm>
            <a:off x="7500958" y="2214554"/>
            <a:ext cx="949325" cy="776287"/>
          </a:xfrm>
          <a:prstGeom prst="rect">
            <a:avLst/>
          </a:prstGeom>
          <a:noFill/>
          <a:ln w="9525">
            <a:noFill/>
            <a:miter lim="800000"/>
            <a:headEnd/>
            <a:tailEnd/>
          </a:ln>
        </p:spPr>
      </p:pic>
      <p:pic>
        <p:nvPicPr>
          <p:cNvPr id="10" name="Picture 5" descr="rosen-0147"/>
          <p:cNvPicPr>
            <a:picLocks noChangeAspect="1" noChangeArrowheads="1" noCrop="1"/>
          </p:cNvPicPr>
          <p:nvPr/>
        </p:nvPicPr>
        <p:blipFill>
          <a:blip r:embed="rId4" cstate="screen"/>
          <a:srcRect/>
          <a:stretch>
            <a:fillRect/>
          </a:stretch>
        </p:blipFill>
        <p:spPr bwMode="auto">
          <a:xfrm>
            <a:off x="6858016" y="3786190"/>
            <a:ext cx="949325" cy="776287"/>
          </a:xfrm>
          <a:prstGeom prst="rect">
            <a:avLst/>
          </a:prstGeom>
          <a:noFill/>
          <a:ln w="9525">
            <a:noFill/>
            <a:miter lim="800000"/>
            <a:headEnd/>
            <a:tailEnd/>
          </a:ln>
        </p:spPr>
      </p:pic>
      <p:pic>
        <p:nvPicPr>
          <p:cNvPr id="11" name="Picture 5" descr="rosen-0147"/>
          <p:cNvPicPr>
            <a:picLocks noChangeAspect="1" noChangeArrowheads="1" noCrop="1"/>
          </p:cNvPicPr>
          <p:nvPr/>
        </p:nvPicPr>
        <p:blipFill>
          <a:blip r:embed="rId4" cstate="screen"/>
          <a:srcRect/>
          <a:stretch>
            <a:fillRect/>
          </a:stretch>
        </p:blipFill>
        <p:spPr bwMode="auto">
          <a:xfrm>
            <a:off x="5500694" y="4286256"/>
            <a:ext cx="949325" cy="776287"/>
          </a:xfrm>
          <a:prstGeom prst="rect">
            <a:avLst/>
          </a:prstGeom>
          <a:noFill/>
          <a:ln w="9525">
            <a:noFill/>
            <a:miter lim="800000"/>
            <a:headEnd/>
            <a:tailEnd/>
          </a:ln>
        </p:spPr>
      </p:pic>
      <p:pic>
        <p:nvPicPr>
          <p:cNvPr id="12" name="Picture 5" descr="rosen-0147"/>
          <p:cNvPicPr>
            <a:picLocks noChangeAspect="1" noChangeArrowheads="1" noCrop="1"/>
          </p:cNvPicPr>
          <p:nvPr/>
        </p:nvPicPr>
        <p:blipFill>
          <a:blip r:embed="rId4" cstate="screen"/>
          <a:srcRect/>
          <a:stretch>
            <a:fillRect/>
          </a:stretch>
        </p:blipFill>
        <p:spPr bwMode="auto">
          <a:xfrm>
            <a:off x="4714876" y="4643446"/>
            <a:ext cx="949325" cy="776287"/>
          </a:xfrm>
          <a:prstGeom prst="rect">
            <a:avLst/>
          </a:prstGeom>
          <a:noFill/>
          <a:ln w="9525">
            <a:noFill/>
            <a:miter lim="800000"/>
            <a:headEnd/>
            <a:tailEnd/>
          </a:ln>
        </p:spPr>
      </p:pic>
      <p:pic>
        <p:nvPicPr>
          <p:cNvPr id="13" name="Picture 5" descr="rosen-0147"/>
          <p:cNvPicPr>
            <a:picLocks noChangeAspect="1" noChangeArrowheads="1" noCrop="1"/>
          </p:cNvPicPr>
          <p:nvPr/>
        </p:nvPicPr>
        <p:blipFill>
          <a:blip r:embed="rId4" cstate="screen"/>
          <a:srcRect/>
          <a:stretch>
            <a:fillRect/>
          </a:stretch>
        </p:blipFill>
        <p:spPr bwMode="auto">
          <a:xfrm>
            <a:off x="4000496" y="3857628"/>
            <a:ext cx="949325" cy="776287"/>
          </a:xfrm>
          <a:prstGeom prst="rect">
            <a:avLst/>
          </a:prstGeom>
          <a:noFill/>
          <a:ln w="9525">
            <a:noFill/>
            <a:miter lim="800000"/>
            <a:headEnd/>
            <a:tailEnd/>
          </a:ln>
        </p:spPr>
      </p:pic>
      <p:pic>
        <p:nvPicPr>
          <p:cNvPr id="14" name="Picture 5" descr="rosen-0147"/>
          <p:cNvPicPr>
            <a:picLocks noChangeAspect="1" noChangeArrowheads="1" noCrop="1"/>
          </p:cNvPicPr>
          <p:nvPr/>
        </p:nvPicPr>
        <p:blipFill>
          <a:blip r:embed="rId4" cstate="screen"/>
          <a:srcRect/>
          <a:stretch>
            <a:fillRect/>
          </a:stretch>
        </p:blipFill>
        <p:spPr bwMode="auto">
          <a:xfrm>
            <a:off x="2357422" y="2143116"/>
            <a:ext cx="949325" cy="776287"/>
          </a:xfrm>
          <a:prstGeom prst="rect">
            <a:avLst/>
          </a:prstGeom>
          <a:noFill/>
          <a:ln w="9525">
            <a:noFill/>
            <a:miter lim="800000"/>
            <a:headEnd/>
            <a:tailEnd/>
          </a:ln>
        </p:spPr>
      </p:pic>
      <p:pic>
        <p:nvPicPr>
          <p:cNvPr id="15" name="Picture 5" descr="rosen-0147"/>
          <p:cNvPicPr>
            <a:picLocks noChangeAspect="1" noChangeArrowheads="1" noCrop="1"/>
          </p:cNvPicPr>
          <p:nvPr/>
        </p:nvPicPr>
        <p:blipFill>
          <a:blip r:embed="rId4" cstate="screen"/>
          <a:srcRect/>
          <a:stretch>
            <a:fillRect/>
          </a:stretch>
        </p:blipFill>
        <p:spPr bwMode="auto">
          <a:xfrm>
            <a:off x="1214414" y="1857364"/>
            <a:ext cx="949325" cy="776287"/>
          </a:xfrm>
          <a:prstGeom prst="rect">
            <a:avLst/>
          </a:prstGeom>
          <a:noFill/>
          <a:ln w="9525">
            <a:noFill/>
            <a:miter lim="800000"/>
            <a:headEnd/>
            <a:tailEnd/>
          </a:ln>
        </p:spPr>
      </p:pic>
      <p:pic>
        <p:nvPicPr>
          <p:cNvPr id="16" name="Picture 5" descr="rosen-0147"/>
          <p:cNvPicPr>
            <a:picLocks noChangeAspect="1" noChangeArrowheads="1" noCrop="1"/>
          </p:cNvPicPr>
          <p:nvPr/>
        </p:nvPicPr>
        <p:blipFill>
          <a:blip r:embed="rId4" cstate="screen"/>
          <a:srcRect/>
          <a:stretch>
            <a:fillRect/>
          </a:stretch>
        </p:blipFill>
        <p:spPr bwMode="auto">
          <a:xfrm>
            <a:off x="1071538" y="2928934"/>
            <a:ext cx="949325" cy="77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t/>
            </a:r>
            <a:br>
              <a:rPr lang="kk-KZ" dirty="0" smtClean="0"/>
            </a:br>
            <a:r>
              <a:rPr lang="kk-KZ" dirty="0"/>
              <a:t/>
            </a:r>
            <a:br>
              <a:rPr lang="kk-KZ" dirty="0"/>
            </a:br>
            <a:r>
              <a:rPr lang="kk-KZ" dirty="0" smtClean="0"/>
              <a:t/>
            </a:r>
            <a:br>
              <a:rPr lang="kk-KZ" dirty="0" smtClean="0"/>
            </a:br>
            <a:r>
              <a:rPr lang="kk-KZ" dirty="0" smtClean="0"/>
              <a:t/>
            </a:r>
            <a:br>
              <a:rPr lang="kk-KZ" dirty="0" smtClean="0"/>
            </a:br>
            <a:r>
              <a:rPr lang="kk-KZ" dirty="0"/>
              <a:t/>
            </a:r>
            <a:br>
              <a:rPr lang="kk-KZ" dirty="0"/>
            </a:br>
            <a:r>
              <a:rPr lang="kk-KZ" dirty="0" smtClean="0"/>
              <a:t/>
            </a:r>
            <a:br>
              <a:rPr lang="kk-KZ" dirty="0" smtClean="0"/>
            </a:br>
            <a:r>
              <a:rPr lang="kk-KZ" sz="6000" i="1" dirty="0" smtClean="0">
                <a:solidFill>
                  <a:srgbClr val="FF0000"/>
                </a:solidFill>
                <a:latin typeface="+mn-lt"/>
              </a:rPr>
              <a:t>ІІІ  Рефлексиялық-бағалау кезеңі</a:t>
            </a:r>
            <a:r>
              <a:rPr lang="kk-KZ" dirty="0" smtClean="0"/>
              <a:t/>
            </a:r>
            <a:br>
              <a:rPr lang="kk-KZ" dirty="0" smtClean="0"/>
            </a:br>
            <a:r>
              <a:rPr lang="kk-KZ" dirty="0"/>
              <a:t/>
            </a:r>
            <a:br>
              <a:rPr lang="kk-KZ" dirty="0"/>
            </a:br>
            <a:r>
              <a:rPr lang="kk-KZ" sz="4400" i="1" dirty="0" smtClean="0">
                <a:solidFill>
                  <a:srgbClr val="FFFF00"/>
                </a:solidFill>
                <a:effectLst>
                  <a:outerShdw blurRad="38100" dist="38100" dir="2700000" algn="tl">
                    <a:srgbClr val="000000">
                      <a:alpha val="43137"/>
                    </a:srgbClr>
                  </a:outerShdw>
                </a:effectLst>
                <a:latin typeface="+mn-lt"/>
              </a:rPr>
              <a:t>3.1.  «Сақ бол, жаңылма» ойыны</a:t>
            </a:r>
            <a:br>
              <a:rPr lang="kk-KZ" sz="4400" i="1" dirty="0" smtClean="0">
                <a:solidFill>
                  <a:srgbClr val="FFFF00"/>
                </a:solidFill>
                <a:effectLst>
                  <a:outerShdw blurRad="38100" dist="38100" dir="2700000" algn="tl">
                    <a:srgbClr val="000000">
                      <a:alpha val="43137"/>
                    </a:srgbClr>
                  </a:outerShdw>
                </a:effectLst>
                <a:latin typeface="+mn-lt"/>
              </a:rPr>
            </a:br>
            <a:r>
              <a:rPr lang="kk-KZ" sz="4400" i="1" dirty="0" smtClean="0">
                <a:solidFill>
                  <a:srgbClr val="FFFF00"/>
                </a:solidFill>
                <a:effectLst>
                  <a:outerShdw blurRad="38100" dist="38100" dir="2700000" algn="tl">
                    <a:srgbClr val="000000">
                      <a:alpha val="43137"/>
                    </a:srgbClr>
                  </a:outerShdw>
                </a:effectLst>
                <a:latin typeface="+mn-lt"/>
              </a:rPr>
              <a:t/>
            </a:r>
            <a:br>
              <a:rPr lang="kk-KZ" sz="4400" i="1" dirty="0" smtClean="0">
                <a:solidFill>
                  <a:srgbClr val="FFFF00"/>
                </a:solidFill>
                <a:effectLst>
                  <a:outerShdw blurRad="38100" dist="38100" dir="2700000" algn="tl">
                    <a:srgbClr val="000000">
                      <a:alpha val="43137"/>
                    </a:srgbClr>
                  </a:outerShdw>
                </a:effectLst>
                <a:latin typeface="+mn-lt"/>
              </a:rPr>
            </a:br>
            <a:r>
              <a:rPr lang="kk-KZ" sz="4400" i="1" dirty="0" smtClean="0">
                <a:solidFill>
                  <a:srgbClr val="FFFF00"/>
                </a:solidFill>
                <a:effectLst>
                  <a:outerShdw blurRad="38100" dist="38100" dir="2700000" algn="tl">
                    <a:srgbClr val="000000">
                      <a:alpha val="43137"/>
                    </a:srgbClr>
                  </a:outerShdw>
                </a:effectLst>
                <a:latin typeface="+mn-lt"/>
              </a:rPr>
              <a:t>3.2. </a:t>
            </a:r>
            <a:r>
              <a:rPr lang="kk-KZ" sz="4400" i="1" dirty="0">
                <a:solidFill>
                  <a:srgbClr val="FFFF00"/>
                </a:solidFill>
                <a:effectLst>
                  <a:outerShdw blurRad="38100" dist="38100" dir="2700000" algn="tl">
                    <a:srgbClr val="000000">
                      <a:alpha val="43137"/>
                    </a:srgbClr>
                  </a:outerShdw>
                </a:effectLst>
                <a:latin typeface="+mn-lt"/>
              </a:rPr>
              <a:t>Ө</a:t>
            </a:r>
            <a:r>
              <a:rPr lang="kk-KZ" sz="4400" i="1" dirty="0" smtClean="0">
                <a:solidFill>
                  <a:srgbClr val="FFFF00"/>
                </a:solidFill>
                <a:effectLst>
                  <a:outerShdw blurRad="38100" dist="38100" dir="2700000" algn="tl">
                    <a:srgbClr val="000000">
                      <a:alpha val="43137"/>
                    </a:srgbClr>
                  </a:outerShdw>
                </a:effectLst>
                <a:latin typeface="+mn-lt"/>
              </a:rPr>
              <a:t>зін-өзі бағалау</a:t>
            </a:r>
            <a:endParaRPr lang="ru-RU" sz="4400" i="1"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08419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277813"/>
            <a:ext cx="8229600" cy="1139825"/>
          </a:xfrm>
          <a:prstGeom prst="rect">
            <a:avLst/>
          </a:prstGeom>
          <a:noFill/>
          <a:ln w="9525">
            <a:noFill/>
            <a:miter lim="800000"/>
            <a:headEnd/>
            <a:tailEnd/>
          </a:ln>
        </p:spPr>
        <p:txBody>
          <a:bodyPr anchor="ctr" anchorCtr="1"/>
          <a:lstStyle/>
          <a:p>
            <a:r>
              <a:rPr lang="kk-KZ" sz="5400" b="1" i="1" dirty="0">
                <a:solidFill>
                  <a:srgbClr val="FF0000"/>
                </a:solidFill>
              </a:rPr>
              <a:t>Менің елім Қазақстан</a:t>
            </a:r>
            <a:endParaRPr lang="ru-RU" sz="5400" b="1" i="1" dirty="0">
              <a:solidFill>
                <a:srgbClr val="FF0000"/>
              </a:solidFill>
            </a:endParaRPr>
          </a:p>
        </p:txBody>
      </p:sp>
      <p:pic>
        <p:nvPicPr>
          <p:cNvPr id="6" name="Picture 2" descr="KazContentMapLogo"/>
          <p:cNvPicPr>
            <a:picLocks noChangeAspect="1" noChangeArrowheads="1"/>
          </p:cNvPicPr>
          <p:nvPr/>
        </p:nvPicPr>
        <p:blipFill>
          <a:blip r:embed="rId2" cstate="screen">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p:blipFill>
        <p:spPr bwMode="auto">
          <a:xfrm>
            <a:off x="339725" y="1142984"/>
            <a:ext cx="8804275" cy="4418013"/>
          </a:xfrm>
          <a:prstGeom prst="rect">
            <a:avLst/>
          </a:prstGeom>
          <a:noFill/>
          <a:ln w="9525">
            <a:noFill/>
            <a:miter lim="800000"/>
            <a:headEnd/>
            <a:tailEnd/>
          </a:ln>
        </p:spPr>
      </p:pic>
      <p:pic>
        <p:nvPicPr>
          <p:cNvPr id="7" name="Picture 5" descr="rosen-0147"/>
          <p:cNvPicPr>
            <a:picLocks noChangeAspect="1" noChangeArrowheads="1" noCrop="1"/>
          </p:cNvPicPr>
          <p:nvPr/>
        </p:nvPicPr>
        <p:blipFill>
          <a:blip r:embed="rId4" cstate="screen"/>
          <a:srcRect/>
          <a:stretch>
            <a:fillRect/>
          </a:stretch>
        </p:blipFill>
        <p:spPr bwMode="auto">
          <a:xfrm>
            <a:off x="539750" y="2349500"/>
            <a:ext cx="1223963" cy="706438"/>
          </a:xfrm>
          <a:prstGeom prst="rect">
            <a:avLst/>
          </a:prstGeom>
          <a:noFill/>
          <a:ln w="9525">
            <a:noFill/>
            <a:miter lim="800000"/>
            <a:headEnd/>
            <a:tailEnd/>
          </a:ln>
        </p:spPr>
      </p:pic>
      <p:pic>
        <p:nvPicPr>
          <p:cNvPr id="8" name="Picture 5" descr="rosen-0147"/>
          <p:cNvPicPr>
            <a:picLocks noChangeAspect="1" noChangeArrowheads="1" noCrop="1"/>
          </p:cNvPicPr>
          <p:nvPr/>
        </p:nvPicPr>
        <p:blipFill>
          <a:blip r:embed="rId4" cstate="screen"/>
          <a:srcRect/>
          <a:stretch>
            <a:fillRect/>
          </a:stretch>
        </p:blipFill>
        <p:spPr bwMode="auto">
          <a:xfrm>
            <a:off x="1403350" y="2997200"/>
            <a:ext cx="863600" cy="706438"/>
          </a:xfrm>
          <a:prstGeom prst="rect">
            <a:avLst/>
          </a:prstGeom>
          <a:noFill/>
          <a:ln w="9525">
            <a:noFill/>
            <a:miter lim="800000"/>
            <a:headEnd/>
            <a:tailEnd/>
          </a:ln>
        </p:spPr>
      </p:pic>
      <p:pic>
        <p:nvPicPr>
          <p:cNvPr id="9" name="Picture 5" descr="rosen-0147"/>
          <p:cNvPicPr>
            <a:picLocks noChangeAspect="1" noChangeArrowheads="1" noCrop="1"/>
          </p:cNvPicPr>
          <p:nvPr/>
        </p:nvPicPr>
        <p:blipFill>
          <a:blip r:embed="rId4" cstate="screen"/>
          <a:srcRect/>
          <a:stretch>
            <a:fillRect/>
          </a:stretch>
        </p:blipFill>
        <p:spPr bwMode="auto">
          <a:xfrm>
            <a:off x="1258888" y="3789363"/>
            <a:ext cx="792162" cy="647700"/>
          </a:xfrm>
          <a:prstGeom prst="rect">
            <a:avLst/>
          </a:prstGeom>
          <a:noFill/>
          <a:ln w="9525">
            <a:noFill/>
            <a:miter lim="800000"/>
            <a:headEnd/>
            <a:tailEnd/>
          </a:ln>
        </p:spPr>
      </p:pic>
      <p:pic>
        <p:nvPicPr>
          <p:cNvPr id="10" name="Picture 5" descr="rosen-0147"/>
          <p:cNvPicPr>
            <a:picLocks noChangeAspect="1" noChangeArrowheads="1" noCrop="1"/>
          </p:cNvPicPr>
          <p:nvPr/>
        </p:nvPicPr>
        <p:blipFill>
          <a:blip r:embed="rId4" cstate="screen"/>
          <a:srcRect/>
          <a:stretch>
            <a:fillRect/>
          </a:stretch>
        </p:blipFill>
        <p:spPr bwMode="auto">
          <a:xfrm>
            <a:off x="2051050" y="2333625"/>
            <a:ext cx="792163" cy="647700"/>
          </a:xfrm>
          <a:prstGeom prst="rect">
            <a:avLst/>
          </a:prstGeom>
          <a:noFill/>
          <a:ln w="9525">
            <a:noFill/>
            <a:miter lim="800000"/>
            <a:headEnd/>
            <a:tailEnd/>
          </a:ln>
        </p:spPr>
      </p:pic>
      <p:pic>
        <p:nvPicPr>
          <p:cNvPr id="11" name="Picture 5" descr="rosen-0147"/>
          <p:cNvPicPr>
            <a:picLocks noChangeAspect="1" noChangeArrowheads="1" noCrop="1"/>
          </p:cNvPicPr>
          <p:nvPr/>
        </p:nvPicPr>
        <p:blipFill>
          <a:blip r:embed="rId4" cstate="screen"/>
          <a:srcRect/>
          <a:stretch>
            <a:fillRect/>
          </a:stretch>
        </p:blipFill>
        <p:spPr bwMode="auto">
          <a:xfrm>
            <a:off x="2339975" y="3141663"/>
            <a:ext cx="863600" cy="706437"/>
          </a:xfrm>
          <a:prstGeom prst="rect">
            <a:avLst/>
          </a:prstGeom>
          <a:noFill/>
          <a:ln w="9525">
            <a:noFill/>
            <a:miter lim="800000"/>
            <a:headEnd/>
            <a:tailEnd/>
          </a:ln>
        </p:spPr>
      </p:pic>
      <p:pic>
        <p:nvPicPr>
          <p:cNvPr id="12" name="Picture 5" descr="rosen-0147"/>
          <p:cNvPicPr>
            <a:picLocks noChangeAspect="1" noChangeArrowheads="1" noCrop="1"/>
          </p:cNvPicPr>
          <p:nvPr/>
        </p:nvPicPr>
        <p:blipFill>
          <a:blip r:embed="rId4" cstate="screen"/>
          <a:srcRect/>
          <a:stretch>
            <a:fillRect/>
          </a:stretch>
        </p:blipFill>
        <p:spPr bwMode="auto">
          <a:xfrm>
            <a:off x="3348038" y="3068638"/>
            <a:ext cx="863600" cy="706437"/>
          </a:xfrm>
          <a:prstGeom prst="rect">
            <a:avLst/>
          </a:prstGeom>
          <a:noFill/>
          <a:ln w="9525">
            <a:noFill/>
            <a:miter lim="800000"/>
            <a:headEnd/>
            <a:tailEnd/>
          </a:ln>
        </p:spPr>
      </p:pic>
      <p:pic>
        <p:nvPicPr>
          <p:cNvPr id="13" name="Picture 5" descr="rosen-0147"/>
          <p:cNvPicPr>
            <a:picLocks noChangeAspect="1" noChangeArrowheads="1" noCrop="1"/>
          </p:cNvPicPr>
          <p:nvPr/>
        </p:nvPicPr>
        <p:blipFill>
          <a:blip r:embed="rId4" cstate="screen"/>
          <a:srcRect/>
          <a:stretch>
            <a:fillRect/>
          </a:stretch>
        </p:blipFill>
        <p:spPr bwMode="auto">
          <a:xfrm>
            <a:off x="3924300" y="3789363"/>
            <a:ext cx="863600" cy="706437"/>
          </a:xfrm>
          <a:prstGeom prst="rect">
            <a:avLst/>
          </a:prstGeom>
          <a:noFill/>
          <a:ln w="9525">
            <a:noFill/>
            <a:miter lim="800000"/>
            <a:headEnd/>
            <a:tailEnd/>
          </a:ln>
        </p:spPr>
      </p:pic>
      <p:pic>
        <p:nvPicPr>
          <p:cNvPr id="14" name="Picture 5" descr="rosen-0147"/>
          <p:cNvPicPr>
            <a:picLocks noChangeAspect="1" noChangeArrowheads="1" noCrop="1"/>
          </p:cNvPicPr>
          <p:nvPr/>
        </p:nvPicPr>
        <p:blipFill>
          <a:blip r:embed="rId4" cstate="screen"/>
          <a:srcRect/>
          <a:stretch>
            <a:fillRect/>
          </a:stretch>
        </p:blipFill>
        <p:spPr bwMode="auto">
          <a:xfrm>
            <a:off x="4500563" y="4781550"/>
            <a:ext cx="792162" cy="647700"/>
          </a:xfrm>
          <a:prstGeom prst="rect">
            <a:avLst/>
          </a:prstGeom>
          <a:noFill/>
          <a:ln w="9525">
            <a:noFill/>
            <a:miter lim="800000"/>
            <a:headEnd/>
            <a:tailEnd/>
          </a:ln>
        </p:spPr>
      </p:pic>
      <p:pic>
        <p:nvPicPr>
          <p:cNvPr id="15" name="Picture 5" descr="rosen-0147"/>
          <p:cNvPicPr>
            <a:picLocks noChangeAspect="1" noChangeArrowheads="1" noCrop="1"/>
          </p:cNvPicPr>
          <p:nvPr/>
        </p:nvPicPr>
        <p:blipFill>
          <a:blip r:embed="rId4" cstate="screen"/>
          <a:srcRect/>
          <a:stretch>
            <a:fillRect/>
          </a:stretch>
        </p:blipFill>
        <p:spPr bwMode="auto">
          <a:xfrm>
            <a:off x="5508625" y="4221163"/>
            <a:ext cx="863600" cy="706437"/>
          </a:xfrm>
          <a:prstGeom prst="rect">
            <a:avLst/>
          </a:prstGeom>
          <a:noFill/>
          <a:ln w="9525">
            <a:noFill/>
            <a:miter lim="800000"/>
            <a:headEnd/>
            <a:tailEnd/>
          </a:ln>
        </p:spPr>
      </p:pic>
      <p:pic>
        <p:nvPicPr>
          <p:cNvPr id="16" name="Picture 5" descr="rosen-0147"/>
          <p:cNvPicPr>
            <a:picLocks noChangeAspect="1" noChangeArrowheads="1" noCrop="1"/>
          </p:cNvPicPr>
          <p:nvPr/>
        </p:nvPicPr>
        <p:blipFill>
          <a:blip r:embed="rId4" cstate="screen"/>
          <a:srcRect/>
          <a:stretch>
            <a:fillRect/>
          </a:stretch>
        </p:blipFill>
        <p:spPr bwMode="auto">
          <a:xfrm>
            <a:off x="5148263" y="3429000"/>
            <a:ext cx="792162" cy="647700"/>
          </a:xfrm>
          <a:prstGeom prst="rect">
            <a:avLst/>
          </a:prstGeom>
          <a:noFill/>
          <a:ln w="9525">
            <a:noFill/>
            <a:miter lim="800000"/>
            <a:headEnd/>
            <a:tailEnd/>
          </a:ln>
        </p:spPr>
      </p:pic>
      <p:pic>
        <p:nvPicPr>
          <p:cNvPr id="17" name="Picture 5" descr="rosen-0147"/>
          <p:cNvPicPr>
            <a:picLocks noChangeAspect="1" noChangeArrowheads="1" noCrop="1"/>
          </p:cNvPicPr>
          <p:nvPr/>
        </p:nvPicPr>
        <p:blipFill>
          <a:blip r:embed="rId4" cstate="screen"/>
          <a:srcRect/>
          <a:stretch>
            <a:fillRect/>
          </a:stretch>
        </p:blipFill>
        <p:spPr bwMode="auto">
          <a:xfrm>
            <a:off x="4140200" y="2565400"/>
            <a:ext cx="863600" cy="706438"/>
          </a:xfrm>
          <a:prstGeom prst="rect">
            <a:avLst/>
          </a:prstGeom>
          <a:noFill/>
          <a:ln w="9525">
            <a:noFill/>
            <a:miter lim="800000"/>
            <a:headEnd/>
            <a:tailEnd/>
          </a:ln>
        </p:spPr>
      </p:pic>
      <p:pic>
        <p:nvPicPr>
          <p:cNvPr id="18" name="Picture 5" descr="rosen-0147"/>
          <p:cNvPicPr>
            <a:picLocks noChangeAspect="1" noChangeArrowheads="1" noCrop="1"/>
          </p:cNvPicPr>
          <p:nvPr/>
        </p:nvPicPr>
        <p:blipFill>
          <a:blip r:embed="rId4" cstate="screen"/>
          <a:srcRect/>
          <a:stretch>
            <a:fillRect/>
          </a:stretch>
        </p:blipFill>
        <p:spPr bwMode="auto">
          <a:xfrm>
            <a:off x="4284663" y="1484313"/>
            <a:ext cx="863600" cy="706437"/>
          </a:xfrm>
          <a:prstGeom prst="rect">
            <a:avLst/>
          </a:prstGeom>
          <a:noFill/>
          <a:ln w="9525">
            <a:noFill/>
            <a:miter lim="800000"/>
            <a:headEnd/>
            <a:tailEnd/>
          </a:ln>
        </p:spPr>
      </p:pic>
      <p:pic>
        <p:nvPicPr>
          <p:cNvPr id="19" name="Picture 5" descr="rosen-0147"/>
          <p:cNvPicPr>
            <a:picLocks noChangeAspect="1" noChangeArrowheads="1" noCrop="1"/>
          </p:cNvPicPr>
          <p:nvPr/>
        </p:nvPicPr>
        <p:blipFill>
          <a:blip r:embed="rId4" cstate="screen"/>
          <a:srcRect/>
          <a:stretch>
            <a:fillRect/>
          </a:stretch>
        </p:blipFill>
        <p:spPr bwMode="auto">
          <a:xfrm>
            <a:off x="5508625" y="2205038"/>
            <a:ext cx="792163" cy="647700"/>
          </a:xfrm>
          <a:prstGeom prst="rect">
            <a:avLst/>
          </a:prstGeom>
          <a:noFill/>
          <a:ln w="9525">
            <a:noFill/>
            <a:miter lim="800000"/>
            <a:headEnd/>
            <a:tailEnd/>
          </a:ln>
        </p:spPr>
      </p:pic>
      <p:pic>
        <p:nvPicPr>
          <p:cNvPr id="20" name="Picture 5" descr="rosen-0147"/>
          <p:cNvPicPr>
            <a:picLocks noChangeAspect="1" noChangeArrowheads="1" noCrop="1"/>
          </p:cNvPicPr>
          <p:nvPr/>
        </p:nvPicPr>
        <p:blipFill>
          <a:blip r:embed="rId4" cstate="screen"/>
          <a:srcRect/>
          <a:stretch>
            <a:fillRect/>
          </a:stretch>
        </p:blipFill>
        <p:spPr bwMode="auto">
          <a:xfrm>
            <a:off x="6357950" y="1571612"/>
            <a:ext cx="863600" cy="706438"/>
          </a:xfrm>
          <a:prstGeom prst="rect">
            <a:avLst/>
          </a:prstGeom>
          <a:noFill/>
          <a:ln w="9525">
            <a:noFill/>
            <a:miter lim="800000"/>
            <a:headEnd/>
            <a:tailEnd/>
          </a:ln>
        </p:spPr>
      </p:pic>
      <p:pic>
        <p:nvPicPr>
          <p:cNvPr id="21" name="Picture 5" descr="rosen-0147"/>
          <p:cNvPicPr>
            <a:picLocks noChangeAspect="1" noChangeArrowheads="1" noCrop="1"/>
          </p:cNvPicPr>
          <p:nvPr/>
        </p:nvPicPr>
        <p:blipFill>
          <a:blip r:embed="rId4" cstate="screen"/>
          <a:srcRect/>
          <a:stretch>
            <a:fillRect/>
          </a:stretch>
        </p:blipFill>
        <p:spPr bwMode="auto">
          <a:xfrm>
            <a:off x="6948488" y="3989388"/>
            <a:ext cx="792162" cy="647700"/>
          </a:xfrm>
          <a:prstGeom prst="rect">
            <a:avLst/>
          </a:prstGeom>
          <a:noFill/>
          <a:ln w="9525">
            <a:noFill/>
            <a:miter lim="800000"/>
            <a:headEnd/>
            <a:tailEnd/>
          </a:ln>
        </p:spPr>
      </p:pic>
      <p:pic>
        <p:nvPicPr>
          <p:cNvPr id="22" name="Picture 5" descr="rosen-0147"/>
          <p:cNvPicPr>
            <a:picLocks noChangeAspect="1" noChangeArrowheads="1" noCrop="1"/>
          </p:cNvPicPr>
          <p:nvPr/>
        </p:nvPicPr>
        <p:blipFill>
          <a:blip r:embed="rId4" cstate="screen"/>
          <a:srcRect/>
          <a:stretch>
            <a:fillRect/>
          </a:stretch>
        </p:blipFill>
        <p:spPr bwMode="auto">
          <a:xfrm>
            <a:off x="7380288" y="2549525"/>
            <a:ext cx="792162" cy="647700"/>
          </a:xfrm>
          <a:prstGeom prst="rect">
            <a:avLst/>
          </a:prstGeom>
          <a:noFill/>
          <a:ln w="9525">
            <a:noFill/>
            <a:miter lim="800000"/>
            <a:headEnd/>
            <a:tailEnd/>
          </a:ln>
        </p:spPr>
      </p:pic>
      <p:sp>
        <p:nvSpPr>
          <p:cNvPr id="23" name="Rectangle 3"/>
          <p:cNvSpPr>
            <a:spLocks noChangeArrowheads="1"/>
          </p:cNvSpPr>
          <p:nvPr/>
        </p:nvSpPr>
        <p:spPr bwMode="auto">
          <a:xfrm>
            <a:off x="395288" y="5286389"/>
            <a:ext cx="8320116" cy="1571612"/>
          </a:xfrm>
          <a:prstGeom prst="rect">
            <a:avLst/>
          </a:prstGeom>
          <a:noFill/>
          <a:ln w="9525">
            <a:noFill/>
            <a:miter lim="800000"/>
            <a:headEnd/>
            <a:tailEnd/>
          </a:ln>
        </p:spPr>
        <p:txBody>
          <a:bodyPr anchor="ctr" anchorCtr="1"/>
          <a:lstStyle/>
          <a:p>
            <a:pPr algn="ctr" eaLnBrk="0" hangingPunct="0"/>
            <a:r>
              <a:rPr lang="kk-KZ" sz="4400" b="1" i="1" dirty="0">
                <a:solidFill>
                  <a:srgbClr val="A50021"/>
                </a:solidFill>
              </a:rPr>
              <a:t>Біз еліміздің гүлденуіне өз үлесімізді қосамыз!</a:t>
            </a:r>
            <a:endParaRPr lang="ru-RU" sz="4400" b="1" i="1" dirty="0">
              <a:solidFill>
                <a:srgbClr val="A50021"/>
              </a:solidFill>
            </a:endParaRPr>
          </a:p>
        </p:txBody>
      </p:sp>
    </p:spTree>
    <p:extLst>
      <p:ext uri="{BB962C8B-B14F-4D97-AF65-F5344CB8AC3E}">
        <p14:creationId xmlns:p14="http://schemas.microsoft.com/office/powerpoint/2010/main" val="2919175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ru-RU" altLang="ru-RU"/>
          </a:p>
        </p:txBody>
      </p:sp>
      <p:pic>
        <p:nvPicPr>
          <p:cNvPr id="7" name="Picture 15" descr="каранда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50165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 descr="C:\Documents and Settings\Администратор\Рабочий стол\Картинки\смайлоки\574a61436c4d46c39fe790e129042249.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16650" y="399"/>
            <a:ext cx="29273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descr="C:\Documents and Settings\Администратор\Рабочий стол\Картинки\смайлоки\c63dcfd08fc6d892949c2552112390ff.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03675" y="4653136"/>
            <a:ext cx="240347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323528" y="188640"/>
            <a:ext cx="7776864" cy="1287586"/>
          </a:xfrm>
        </p:spPr>
        <p:txBody>
          <a:bodyPr>
            <a:normAutofit fontScale="90000"/>
          </a:bodyPr>
          <a:lstStyle/>
          <a:p>
            <a:pPr algn="l"/>
            <a:r>
              <a:rPr lang="kk-KZ" sz="5400" dirty="0">
                <a:solidFill>
                  <a:srgbClr val="FF0000"/>
                </a:solidFill>
                <a:latin typeface="+mn-lt"/>
              </a:rPr>
              <a:t/>
            </a:r>
            <a:br>
              <a:rPr lang="kk-KZ" sz="5400" dirty="0">
                <a:solidFill>
                  <a:srgbClr val="FF0000"/>
                </a:solidFill>
                <a:latin typeface="+mn-lt"/>
              </a:rPr>
            </a:br>
            <a:r>
              <a:rPr lang="kk-KZ" sz="4800" dirty="0">
                <a:effectLst/>
              </a:rPr>
              <a:t> </a:t>
            </a:r>
            <a:r>
              <a:rPr lang="kk-KZ" sz="4800" dirty="0" smtClean="0">
                <a:effectLst/>
              </a:rPr>
              <a:t/>
            </a:r>
            <a:br>
              <a:rPr lang="kk-KZ" sz="4800" dirty="0" smtClean="0">
                <a:effectLst/>
              </a:rPr>
            </a:br>
            <a:r>
              <a:rPr lang="kk-KZ" sz="4800" dirty="0">
                <a:effectLst/>
              </a:rPr>
              <a:t/>
            </a:r>
            <a:br>
              <a:rPr lang="kk-KZ" sz="4800" dirty="0">
                <a:effectLst/>
              </a:rPr>
            </a:br>
            <a:r>
              <a:rPr lang="kk-KZ" sz="4800" dirty="0" smtClean="0">
                <a:effectLst/>
              </a:rPr>
              <a:t/>
            </a:r>
            <a:br>
              <a:rPr lang="kk-KZ" sz="4800" dirty="0" smtClean="0">
                <a:effectLst/>
              </a:rPr>
            </a:br>
            <a:r>
              <a:rPr lang="kk-KZ" sz="4800" dirty="0" smtClean="0">
                <a:effectLst/>
              </a:rPr>
              <a:t>       </a:t>
            </a:r>
            <a:br>
              <a:rPr lang="kk-KZ" sz="4800" dirty="0" smtClean="0">
                <a:effectLst/>
              </a:rPr>
            </a:br>
            <a:r>
              <a:rPr lang="kk-KZ" sz="4800" dirty="0">
                <a:effectLst/>
              </a:rPr>
              <a:t> </a:t>
            </a:r>
            <a:r>
              <a:rPr lang="kk-KZ" sz="4800" dirty="0" smtClean="0">
                <a:effectLst/>
              </a:rPr>
              <a:t>      </a:t>
            </a:r>
            <a:br>
              <a:rPr lang="kk-KZ" sz="4800" dirty="0" smtClean="0">
                <a:effectLst/>
              </a:rPr>
            </a:br>
            <a:r>
              <a:rPr lang="kk-KZ" sz="4800" dirty="0">
                <a:effectLst/>
              </a:rPr>
              <a:t> </a:t>
            </a:r>
            <a:r>
              <a:rPr lang="kk-KZ" sz="4800" dirty="0" smtClean="0">
                <a:effectLst/>
              </a:rPr>
              <a:t>      </a:t>
            </a:r>
            <a:r>
              <a:rPr lang="kk-KZ" sz="4400" i="1" dirty="0" smtClean="0">
                <a:solidFill>
                  <a:srgbClr val="FF0000"/>
                </a:solidFill>
                <a:effectLst/>
                <a:latin typeface="+mn-lt"/>
              </a:rPr>
              <a:t>ІҮ  </a:t>
            </a:r>
            <a:r>
              <a:rPr lang="kk-KZ" sz="4400" i="1" dirty="0">
                <a:solidFill>
                  <a:srgbClr val="FF0000"/>
                </a:solidFill>
                <a:effectLst/>
                <a:latin typeface="+mn-lt"/>
              </a:rPr>
              <a:t>Үйге тапсырма:  </a:t>
            </a:r>
            <a:r>
              <a:rPr lang="ru-RU" sz="4400" i="1" dirty="0">
                <a:effectLst/>
                <a:latin typeface="+mn-lt"/>
              </a:rPr>
              <a:t/>
            </a:r>
            <a:br>
              <a:rPr lang="ru-RU" sz="4400" i="1" dirty="0">
                <a:effectLst/>
                <a:latin typeface="+mn-lt"/>
              </a:rPr>
            </a:br>
            <a:r>
              <a:rPr lang="ru-RU" sz="4400" i="1" dirty="0" smtClean="0">
                <a:effectLst/>
                <a:latin typeface="+mn-lt"/>
              </a:rPr>
              <a:t/>
            </a:r>
            <a:br>
              <a:rPr lang="ru-RU" sz="4400" i="1" dirty="0" smtClean="0">
                <a:effectLst/>
                <a:latin typeface="+mn-lt"/>
              </a:rPr>
            </a:br>
            <a:r>
              <a:rPr lang="ru-RU" sz="3600" i="1" dirty="0" smtClean="0">
                <a:solidFill>
                  <a:srgbClr val="FF0000"/>
                </a:solidFill>
                <a:effectLst/>
                <a:latin typeface="+mn-lt"/>
              </a:rPr>
              <a:t>1. </a:t>
            </a:r>
            <a:r>
              <a:rPr lang="kk-KZ" sz="3600" i="1" dirty="0" smtClean="0">
                <a:solidFill>
                  <a:srgbClr val="FFFF00"/>
                </a:solidFill>
                <a:effectLst/>
                <a:latin typeface="+mn-lt"/>
              </a:rPr>
              <a:t>5-жаттығу</a:t>
            </a:r>
            <a:r>
              <a:rPr lang="kk-KZ" sz="3600" i="1" dirty="0">
                <a:solidFill>
                  <a:srgbClr val="FFFF00"/>
                </a:solidFill>
                <a:effectLst/>
                <a:latin typeface="+mn-lt"/>
              </a:rPr>
              <a:t>. 93 бет (міндетті </a:t>
            </a:r>
            <a:r>
              <a:rPr lang="kk-KZ" sz="3600" i="1" dirty="0" smtClean="0">
                <a:solidFill>
                  <a:srgbClr val="FFFF00"/>
                </a:solidFill>
                <a:effectLst/>
                <a:latin typeface="+mn-lt"/>
              </a:rPr>
              <a:t>     </a:t>
            </a:r>
            <a:br>
              <a:rPr lang="kk-KZ" sz="3600" i="1" dirty="0" smtClean="0">
                <a:solidFill>
                  <a:srgbClr val="FFFF00"/>
                </a:solidFill>
                <a:effectLst/>
                <a:latin typeface="+mn-lt"/>
              </a:rPr>
            </a:br>
            <a:r>
              <a:rPr lang="kk-KZ" sz="3600" i="1" dirty="0">
                <a:solidFill>
                  <a:srgbClr val="FFFF00"/>
                </a:solidFill>
                <a:effectLst/>
                <a:latin typeface="+mn-lt"/>
              </a:rPr>
              <a:t> </a:t>
            </a:r>
            <a:r>
              <a:rPr lang="kk-KZ" sz="3600" i="1" dirty="0" smtClean="0">
                <a:solidFill>
                  <a:srgbClr val="FFFF00"/>
                </a:solidFill>
                <a:effectLst/>
                <a:latin typeface="+mn-lt"/>
              </a:rPr>
              <a:t>                                      тапсырма</a:t>
            </a:r>
            <a:r>
              <a:rPr lang="kk-KZ" sz="3600" i="1" dirty="0">
                <a:solidFill>
                  <a:srgbClr val="FFFF00"/>
                </a:solidFill>
                <a:effectLst/>
                <a:latin typeface="+mn-lt"/>
              </a:rPr>
              <a:t>)</a:t>
            </a:r>
            <a:r>
              <a:rPr lang="ru-RU" sz="3600" i="1" dirty="0">
                <a:solidFill>
                  <a:srgbClr val="FFFF00"/>
                </a:solidFill>
                <a:effectLst/>
                <a:latin typeface="+mn-lt"/>
              </a:rPr>
              <a:t/>
            </a:r>
            <a:br>
              <a:rPr lang="ru-RU" sz="3600" i="1" dirty="0">
                <a:solidFill>
                  <a:srgbClr val="FFFF00"/>
                </a:solidFill>
                <a:effectLst/>
                <a:latin typeface="+mn-lt"/>
              </a:rPr>
            </a:br>
            <a:r>
              <a:rPr lang="ru-RU" sz="3600" i="1" dirty="0" smtClean="0">
                <a:solidFill>
                  <a:srgbClr val="FF0000"/>
                </a:solidFill>
                <a:effectLst/>
                <a:latin typeface="+mn-lt"/>
              </a:rPr>
              <a:t>2. </a:t>
            </a:r>
            <a:r>
              <a:rPr lang="kk-KZ" sz="3600" i="1" dirty="0" smtClean="0">
                <a:solidFill>
                  <a:srgbClr val="FFFF00"/>
                </a:solidFill>
                <a:effectLst/>
                <a:latin typeface="+mn-lt"/>
              </a:rPr>
              <a:t>Барыс </a:t>
            </a:r>
            <a:r>
              <a:rPr lang="kk-KZ" sz="3600" i="1" dirty="0">
                <a:solidFill>
                  <a:srgbClr val="FFFF00"/>
                </a:solidFill>
                <a:effectLst/>
                <a:latin typeface="+mn-lt"/>
              </a:rPr>
              <a:t>септіктегі сөздері бар </a:t>
            </a:r>
            <a:r>
              <a:rPr lang="kk-KZ" sz="3600" i="1" dirty="0" smtClean="0">
                <a:solidFill>
                  <a:srgbClr val="FFFF00"/>
                </a:solidFill>
                <a:effectLst/>
                <a:latin typeface="+mn-lt"/>
              </a:rPr>
              <a:t/>
            </a:r>
            <a:br>
              <a:rPr lang="kk-KZ" sz="3600" i="1" dirty="0" smtClean="0">
                <a:solidFill>
                  <a:srgbClr val="FFFF00"/>
                </a:solidFill>
                <a:effectLst/>
                <a:latin typeface="+mn-lt"/>
              </a:rPr>
            </a:br>
            <a:r>
              <a:rPr lang="kk-KZ" sz="3600" i="1" dirty="0">
                <a:solidFill>
                  <a:srgbClr val="FFFF00"/>
                </a:solidFill>
                <a:effectLst/>
                <a:latin typeface="+mn-lt"/>
              </a:rPr>
              <a:t> </a:t>
            </a:r>
            <a:r>
              <a:rPr lang="kk-KZ" sz="3600" i="1" dirty="0" smtClean="0">
                <a:solidFill>
                  <a:srgbClr val="FFFF00"/>
                </a:solidFill>
                <a:effectLst/>
                <a:latin typeface="+mn-lt"/>
              </a:rPr>
              <a:t>                          мақалдар </a:t>
            </a:r>
            <a:r>
              <a:rPr lang="kk-KZ" sz="3600" i="1" dirty="0">
                <a:solidFill>
                  <a:srgbClr val="FFFF00"/>
                </a:solidFill>
                <a:effectLst/>
                <a:latin typeface="+mn-lt"/>
              </a:rPr>
              <a:t>жазу.      </a:t>
            </a:r>
            <a:r>
              <a:rPr lang="ru-RU" sz="3600" i="1" dirty="0">
                <a:solidFill>
                  <a:srgbClr val="FFFF00"/>
                </a:solidFill>
                <a:effectLst/>
                <a:latin typeface="+mn-lt"/>
              </a:rPr>
              <a:t/>
            </a:r>
            <a:br>
              <a:rPr lang="ru-RU" sz="3600" i="1" dirty="0">
                <a:solidFill>
                  <a:srgbClr val="FFFF00"/>
                </a:solidFill>
                <a:effectLst/>
                <a:latin typeface="+mn-lt"/>
              </a:rPr>
            </a:br>
            <a:r>
              <a:rPr lang="ru-RU" sz="3600" i="1" dirty="0" smtClean="0">
                <a:solidFill>
                  <a:srgbClr val="FF0000"/>
                </a:solidFill>
                <a:effectLst/>
                <a:latin typeface="+mn-lt"/>
              </a:rPr>
              <a:t>3. </a:t>
            </a:r>
            <a:r>
              <a:rPr lang="kk-KZ" sz="3600" i="1" dirty="0" smtClean="0">
                <a:solidFill>
                  <a:srgbClr val="FFFF00"/>
                </a:solidFill>
                <a:effectLst/>
                <a:latin typeface="+mn-lt"/>
              </a:rPr>
              <a:t>Барыс </a:t>
            </a:r>
            <a:r>
              <a:rPr lang="kk-KZ" sz="3600" i="1" dirty="0">
                <a:solidFill>
                  <a:srgbClr val="FFFF00"/>
                </a:solidFill>
                <a:effectLst/>
                <a:latin typeface="+mn-lt"/>
              </a:rPr>
              <a:t>септік туралы ертегі жазу.                        </a:t>
            </a:r>
            <a:r>
              <a:rPr lang="kk-KZ" sz="3600" i="1" dirty="0" smtClean="0">
                <a:solidFill>
                  <a:srgbClr val="FFFF00"/>
                </a:solidFill>
                <a:effectLst/>
                <a:latin typeface="+mn-lt"/>
              </a:rPr>
              <a:t>   </a:t>
            </a:r>
            <a:br>
              <a:rPr lang="kk-KZ" sz="3600" i="1" dirty="0" smtClean="0">
                <a:solidFill>
                  <a:srgbClr val="FFFF00"/>
                </a:solidFill>
                <a:effectLst/>
                <a:latin typeface="+mn-lt"/>
              </a:rPr>
            </a:br>
            <a:r>
              <a:rPr lang="kk-KZ" sz="3600" i="1" dirty="0">
                <a:solidFill>
                  <a:srgbClr val="FFFF00"/>
                </a:solidFill>
                <a:effectLst/>
                <a:latin typeface="+mn-lt"/>
              </a:rPr>
              <a:t> </a:t>
            </a:r>
            <a:r>
              <a:rPr lang="kk-KZ" sz="3600" i="1" dirty="0" smtClean="0">
                <a:solidFill>
                  <a:srgbClr val="FFFF00"/>
                </a:solidFill>
                <a:effectLst/>
                <a:latin typeface="+mn-lt"/>
              </a:rPr>
              <a:t>   (</a:t>
            </a:r>
            <a:r>
              <a:rPr lang="kk-KZ" sz="3600" i="1" dirty="0" smtClean="0">
                <a:solidFill>
                  <a:srgbClr val="FF0000"/>
                </a:solidFill>
                <a:effectLst/>
                <a:latin typeface="+mn-lt"/>
              </a:rPr>
              <a:t>2,3 </a:t>
            </a:r>
            <a:r>
              <a:rPr lang="kk-KZ" sz="3600" i="1" dirty="0" smtClean="0">
                <a:solidFill>
                  <a:srgbClr val="FFFF00"/>
                </a:solidFill>
                <a:effectLst/>
                <a:latin typeface="+mn-lt"/>
              </a:rPr>
              <a:t>- өз қалуымен </a:t>
            </a:r>
            <a:r>
              <a:rPr lang="kk-KZ" sz="3600" i="1" dirty="0">
                <a:solidFill>
                  <a:srgbClr val="FFFF00"/>
                </a:solidFill>
                <a:effectLst/>
                <a:latin typeface="+mn-lt"/>
              </a:rPr>
              <a:t>орындайтын </a:t>
            </a:r>
            <a:r>
              <a:rPr lang="kk-KZ" sz="3600" i="1" dirty="0" smtClean="0">
                <a:solidFill>
                  <a:srgbClr val="FFFF00"/>
                </a:solidFill>
                <a:effectLst/>
                <a:latin typeface="+mn-lt"/>
              </a:rPr>
              <a:t>     </a:t>
            </a:r>
            <a:br>
              <a:rPr lang="kk-KZ" sz="3600" i="1" dirty="0" smtClean="0">
                <a:solidFill>
                  <a:srgbClr val="FFFF00"/>
                </a:solidFill>
                <a:effectLst/>
                <a:latin typeface="+mn-lt"/>
              </a:rPr>
            </a:br>
            <a:r>
              <a:rPr lang="kk-KZ" sz="3600" i="1" dirty="0">
                <a:solidFill>
                  <a:srgbClr val="FFFF00"/>
                </a:solidFill>
                <a:effectLst/>
                <a:latin typeface="+mn-lt"/>
              </a:rPr>
              <a:t> </a:t>
            </a:r>
            <a:r>
              <a:rPr lang="kk-KZ" sz="3600" i="1" dirty="0" smtClean="0">
                <a:solidFill>
                  <a:srgbClr val="FFFF00"/>
                </a:solidFill>
                <a:effectLst/>
                <a:latin typeface="+mn-lt"/>
              </a:rPr>
              <a:t>                                  тапсырмалар</a:t>
            </a:r>
            <a:r>
              <a:rPr lang="kk-KZ" sz="3600" i="1" dirty="0">
                <a:solidFill>
                  <a:srgbClr val="FFFF00"/>
                </a:solidFill>
                <a:effectLst/>
                <a:latin typeface="+mn-lt"/>
              </a:rPr>
              <a:t>)</a:t>
            </a:r>
            <a:r>
              <a:rPr lang="ru-RU" sz="3600" i="1" dirty="0">
                <a:solidFill>
                  <a:srgbClr val="FFFF00"/>
                </a:solidFill>
                <a:effectLst/>
                <a:latin typeface="+mn-lt"/>
              </a:rPr>
              <a:t/>
            </a:r>
            <a:br>
              <a:rPr lang="ru-RU" sz="3600" i="1" dirty="0">
                <a:solidFill>
                  <a:srgbClr val="FFFF00"/>
                </a:solidFill>
                <a:effectLst/>
                <a:latin typeface="+mn-lt"/>
              </a:rPr>
            </a:br>
            <a:r>
              <a:rPr lang="kk-KZ" sz="3600" i="1" dirty="0">
                <a:solidFill>
                  <a:srgbClr val="FFFF00"/>
                </a:solidFill>
                <a:effectLst/>
                <a:latin typeface="+mn-lt"/>
              </a:rPr>
              <a:t>            </a:t>
            </a:r>
            <a:endParaRPr lang="ru-RU" sz="3600" i="1" dirty="0">
              <a:solidFill>
                <a:srgbClr val="FFFF00"/>
              </a:solidFill>
              <a:latin typeface="+mn-lt"/>
            </a:endParaRPr>
          </a:p>
        </p:txBody>
      </p:sp>
    </p:spTree>
    <p:extLst>
      <p:ext uri="{BB962C8B-B14F-4D97-AF65-F5344CB8AC3E}">
        <p14:creationId xmlns:p14="http://schemas.microsoft.com/office/powerpoint/2010/main" val="249872660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8" presetClass="emph" presetSubtype="0" fill="hold" nodeType="clickEffect">
                                  <p:stCondLst>
                                    <p:cond delay="0"/>
                                  </p:stCondLst>
                                  <p:childTnLst>
                                    <p:animRot by="21600000">
                                      <p:cBhvr>
                                        <p:cTn id="15" dur="2000" fill="hold"/>
                                        <p:tgtEl>
                                          <p:spTgt spid="7"/>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7"/>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648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Заголовок 6"/>
          <p:cNvSpPr>
            <a:spLocks noGrp="1"/>
          </p:cNvSpPr>
          <p:nvPr>
            <p:ph type="title"/>
          </p:nvPr>
        </p:nvSpPr>
        <p:spPr>
          <a:xfrm>
            <a:off x="1071538" y="1428736"/>
            <a:ext cx="7072362" cy="4714908"/>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kk-KZ"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Сабақ аяқталды</a:t>
            </a:r>
            <a:br>
              <a:rPr lang="kk-KZ"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kk-KZ"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Сау болыңдар!</a:t>
            </a:r>
            <a:br>
              <a:rPr lang="kk-KZ"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4820" name="Рисунок 7" descr="Смайлы_стандарт_немелкие (41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143000"/>
            <a:ext cx="185737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Рисунок 9" descr="13.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2188" y="4429125"/>
            <a:ext cx="192881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 descr="C:\Documents and Settings\AkmaralI\Рабочий стол\Картинки\блес. анимашки\0_4fade_a4d28d87_S.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14438" y="4379913"/>
            <a:ext cx="1500187"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3" descr="C:\Documents and Settings\AkmaralI\Рабочий стол\Картинки\блес. анимашки\0_4fade_a4d28d87_S.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00750" y="1071563"/>
            <a:ext cx="15906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4" descr="C:\Documents and Settings\AkmaralI\Рабочий стол\Картинки\блес. анимашки\0_4fade_a4d28d87_S.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29125" y="4214813"/>
            <a:ext cx="2000250"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276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pic>
        <p:nvPicPr>
          <p:cNvPr id="4" name="Picture 48" descr="컴퓨터아이콘"/>
          <p:cNvPicPr>
            <a:picLocks noChangeAspect="1" noChangeArrowheads="1"/>
          </p:cNvPicPr>
          <p:nvPr/>
        </p:nvPicPr>
        <p:blipFill>
          <a:blip r:embed="rId2" cstate="screen"/>
          <a:srcRect/>
          <a:stretch>
            <a:fillRect/>
          </a:stretch>
        </p:blipFill>
        <p:spPr bwMode="auto">
          <a:xfrm>
            <a:off x="428596" y="214290"/>
            <a:ext cx="992772" cy="1238237"/>
          </a:xfrm>
          <a:prstGeom prst="rect">
            <a:avLst/>
          </a:prstGeom>
          <a:noFill/>
          <a:ln w="9525">
            <a:noFill/>
            <a:miter lim="800000"/>
            <a:headEnd/>
            <a:tailEnd/>
          </a:ln>
        </p:spPr>
      </p:pic>
      <p:grpSp>
        <p:nvGrpSpPr>
          <p:cNvPr id="6" name="Group 107"/>
          <p:cNvGrpSpPr>
            <a:grpSpLocks/>
          </p:cNvGrpSpPr>
          <p:nvPr/>
        </p:nvGrpSpPr>
        <p:grpSpPr bwMode="auto">
          <a:xfrm>
            <a:off x="638149" y="1452528"/>
            <a:ext cx="2297120" cy="2587067"/>
            <a:chOff x="654" y="2022"/>
            <a:chExt cx="997" cy="997"/>
          </a:xfrm>
        </p:grpSpPr>
        <p:grpSp>
          <p:nvGrpSpPr>
            <p:cNvPr id="7" name="Group 78"/>
            <p:cNvGrpSpPr>
              <a:grpSpLocks/>
            </p:cNvGrpSpPr>
            <p:nvPr/>
          </p:nvGrpSpPr>
          <p:grpSpPr bwMode="auto">
            <a:xfrm>
              <a:off x="654" y="2022"/>
              <a:ext cx="997" cy="997"/>
              <a:chOff x="3720" y="2717"/>
              <a:chExt cx="1212" cy="1212"/>
            </a:xfrm>
          </p:grpSpPr>
          <p:sp>
            <p:nvSpPr>
              <p:cNvPr id="9" name="Oval 79"/>
              <p:cNvSpPr>
                <a:spLocks noChangeArrowheads="1"/>
              </p:cNvSpPr>
              <p:nvPr/>
            </p:nvSpPr>
            <p:spPr bwMode="auto">
              <a:xfrm>
                <a:off x="3848" y="2752"/>
                <a:ext cx="870" cy="870"/>
              </a:xfrm>
              <a:prstGeom prst="ellipse">
                <a:avLst/>
              </a:prstGeom>
              <a:gradFill rotWithShape="1">
                <a:gsLst>
                  <a:gs pos="0">
                    <a:srgbClr val="CCFFCC">
                      <a:alpha val="60001"/>
                    </a:srgbClr>
                  </a:gs>
                  <a:gs pos="100000">
                    <a:schemeClr val="bg1">
                      <a:alpha val="0"/>
                    </a:schemeClr>
                  </a:gs>
                </a:gsLst>
                <a:lin ang="2700000" scaled="1"/>
              </a:gradFill>
              <a:ln w="9525">
                <a:noFill/>
                <a:round/>
                <a:headEnd/>
                <a:tailEnd/>
              </a:ln>
            </p:spPr>
            <p:txBody>
              <a:bodyPr wrap="none" anchor="ctr"/>
              <a:lstStyle/>
              <a:p>
                <a:endParaRPr lang="ru-RU"/>
              </a:p>
            </p:txBody>
          </p:sp>
          <p:sp>
            <p:nvSpPr>
              <p:cNvPr id="10" name="Oval 80"/>
              <p:cNvSpPr>
                <a:spLocks noChangeArrowheads="1"/>
              </p:cNvSpPr>
              <p:nvPr/>
            </p:nvSpPr>
            <p:spPr bwMode="auto">
              <a:xfrm>
                <a:off x="3720" y="2717"/>
                <a:ext cx="1212" cy="1212"/>
              </a:xfrm>
              <a:prstGeom prst="ellipse">
                <a:avLst/>
              </a:prstGeom>
              <a:gradFill rotWithShape="1">
                <a:gsLst>
                  <a:gs pos="0">
                    <a:srgbClr val="7FAC00"/>
                  </a:gs>
                  <a:gs pos="100000">
                    <a:srgbClr val="BBFE00"/>
                  </a:gs>
                </a:gsLst>
                <a:lin ang="2700000" scaled="1"/>
              </a:gradFill>
              <a:ln w="9525" algn="ctr">
                <a:noFill/>
                <a:round/>
                <a:headEnd/>
                <a:tailEnd/>
              </a:ln>
              <a:effectLst>
                <a:outerShdw dist="35921" dir="2700000" algn="ctr" rotWithShape="0">
                  <a:schemeClr val="bg2"/>
                </a:outerShdw>
              </a:effectLst>
            </p:spPr>
            <p:txBody>
              <a:bodyPr wrap="none" anchor="ctr"/>
              <a:lstStyle/>
              <a:p>
                <a:pPr>
                  <a:defRPr/>
                </a:pPr>
                <a:endParaRPr lang="ru-RU">
                  <a:latin typeface="Arial" charset="0"/>
                </a:endParaRPr>
              </a:p>
            </p:txBody>
          </p:sp>
          <p:sp>
            <p:nvSpPr>
              <p:cNvPr id="11" name="Oval 81"/>
              <p:cNvSpPr>
                <a:spLocks noChangeArrowheads="1"/>
              </p:cNvSpPr>
              <p:nvPr/>
            </p:nvSpPr>
            <p:spPr bwMode="auto">
              <a:xfrm>
                <a:off x="3720" y="2717"/>
                <a:ext cx="1212" cy="1212"/>
              </a:xfrm>
              <a:prstGeom prst="ellipse">
                <a:avLst/>
              </a:prstGeom>
              <a:gradFill rotWithShape="1">
                <a:gsLst>
                  <a:gs pos="0">
                    <a:srgbClr val="FFFFCC"/>
                  </a:gs>
                  <a:gs pos="100000">
                    <a:srgbClr val="FFCC66">
                      <a:alpha val="20000"/>
                    </a:srgbClr>
                  </a:gs>
                </a:gsLst>
                <a:path path="shape">
                  <a:fillToRect l="50000" t="50000" r="50000" b="50000"/>
                </a:path>
              </a:gradFill>
              <a:ln w="9525">
                <a:noFill/>
                <a:round/>
                <a:headEnd/>
                <a:tailEnd/>
              </a:ln>
            </p:spPr>
            <p:txBody>
              <a:bodyPr wrap="none" anchor="ctr"/>
              <a:lstStyle/>
              <a:p>
                <a:endParaRPr lang="ru-RU"/>
              </a:p>
            </p:txBody>
          </p:sp>
          <p:sp>
            <p:nvSpPr>
              <p:cNvPr id="12" name="Oval 82"/>
              <p:cNvSpPr>
                <a:spLocks noChangeArrowheads="1"/>
              </p:cNvSpPr>
              <p:nvPr/>
            </p:nvSpPr>
            <p:spPr bwMode="auto">
              <a:xfrm>
                <a:off x="3857" y="2752"/>
                <a:ext cx="870" cy="870"/>
              </a:xfrm>
              <a:prstGeom prst="ellipse">
                <a:avLst/>
              </a:prstGeom>
              <a:gradFill rotWithShape="1">
                <a:gsLst>
                  <a:gs pos="0">
                    <a:srgbClr val="FFFFCC">
                      <a:alpha val="60001"/>
                    </a:srgbClr>
                  </a:gs>
                  <a:gs pos="100000">
                    <a:srgbClr val="FFFFFF">
                      <a:alpha val="0"/>
                    </a:srgbClr>
                  </a:gs>
                </a:gsLst>
                <a:lin ang="2700000" scaled="1"/>
              </a:gradFill>
              <a:ln w="9525">
                <a:noFill/>
                <a:round/>
                <a:headEnd/>
                <a:tailEnd/>
              </a:ln>
            </p:spPr>
            <p:txBody>
              <a:bodyPr wrap="none" anchor="ctr"/>
              <a:lstStyle/>
              <a:p>
                <a:endParaRPr lang="ru-RU"/>
              </a:p>
            </p:txBody>
          </p:sp>
        </p:grpSp>
        <p:sp>
          <p:nvSpPr>
            <p:cNvPr id="8" name="Text Box 83"/>
            <p:cNvSpPr txBox="1">
              <a:spLocks noChangeArrowheads="1"/>
            </p:cNvSpPr>
            <p:nvPr/>
          </p:nvSpPr>
          <p:spPr bwMode="auto">
            <a:xfrm>
              <a:off x="654" y="2145"/>
              <a:ext cx="997" cy="427"/>
            </a:xfrm>
            <a:prstGeom prst="rect">
              <a:avLst/>
            </a:prstGeom>
            <a:noFill/>
            <a:ln w="9525" algn="ctr">
              <a:noFill/>
              <a:miter lim="800000"/>
              <a:headEnd/>
              <a:tailEnd/>
            </a:ln>
            <a:effectLst/>
          </p:spPr>
          <p:txBody>
            <a:bodyPr wrap="square">
              <a:spAutoFit/>
            </a:bodyPr>
            <a:lstStyle/>
            <a:p>
              <a:pPr algn="ctr">
                <a:defRPr/>
              </a:pPr>
              <a:endParaRPr lang="kk-KZ" b="1" i="1" dirty="0">
                <a:solidFill>
                  <a:srgbClr val="0000FF"/>
                </a:solidFill>
                <a:effectLst>
                  <a:outerShdw blurRad="38100" dist="38100" dir="2700000" algn="tl">
                    <a:srgbClr val="000000"/>
                  </a:outerShdw>
                </a:effectLst>
                <a:latin typeface="Arial" charset="0"/>
              </a:endParaRPr>
            </a:p>
            <a:p>
              <a:pPr algn="ctr">
                <a:defRPr/>
              </a:pPr>
              <a:r>
                <a:rPr lang="kk-KZ" sz="2400" b="1" i="1" dirty="0" smtClean="0">
                  <a:solidFill>
                    <a:srgbClr val="0000FF"/>
                  </a:solidFill>
                </a:rPr>
                <a:t>Б</a:t>
              </a:r>
              <a:r>
                <a:rPr lang="kk-KZ" sz="2400" b="1" i="1" dirty="0" smtClean="0">
                  <a:solidFill>
                    <a:srgbClr val="0000FF"/>
                  </a:solidFill>
                </a:rPr>
                <a:t>ағдарлау -мотивациялық </a:t>
              </a:r>
              <a:endParaRPr lang="ru-RU" sz="2400" b="1" i="1" dirty="0">
                <a:solidFill>
                  <a:srgbClr val="0000FF"/>
                </a:solidFill>
              </a:endParaRPr>
            </a:p>
          </p:txBody>
        </p:sp>
      </p:grpSp>
      <p:sp>
        <p:nvSpPr>
          <p:cNvPr id="13" name="Круглая лента лицом вниз 12"/>
          <p:cNvSpPr/>
          <p:nvPr/>
        </p:nvSpPr>
        <p:spPr>
          <a:xfrm>
            <a:off x="2214546" y="0"/>
            <a:ext cx="5143536" cy="1142984"/>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rgbClr val="FF0000"/>
                </a:solidFill>
              </a:rPr>
              <a:t>Са</a:t>
            </a:r>
            <a:r>
              <a:rPr lang="kk-KZ" sz="2400" dirty="0" smtClean="0">
                <a:solidFill>
                  <a:srgbClr val="FF0000"/>
                </a:solidFill>
              </a:rPr>
              <a:t>бақтың өтілу барысы</a:t>
            </a:r>
            <a:endParaRPr lang="ru-RU" sz="2400" dirty="0">
              <a:solidFill>
                <a:srgbClr val="FF0000"/>
              </a:solidFill>
            </a:endParaRPr>
          </a:p>
        </p:txBody>
      </p:sp>
      <p:grpSp>
        <p:nvGrpSpPr>
          <p:cNvPr id="15" name="Group 90"/>
          <p:cNvGrpSpPr>
            <a:grpSpLocks/>
          </p:cNvGrpSpPr>
          <p:nvPr/>
        </p:nvGrpSpPr>
        <p:grpSpPr bwMode="auto">
          <a:xfrm>
            <a:off x="3852859" y="1282686"/>
            <a:ext cx="2571768" cy="2498113"/>
            <a:chOff x="3557" y="1795"/>
            <a:chExt cx="997" cy="997"/>
          </a:xfrm>
        </p:grpSpPr>
        <p:grpSp>
          <p:nvGrpSpPr>
            <p:cNvPr id="16" name="Group 91"/>
            <p:cNvGrpSpPr>
              <a:grpSpLocks/>
            </p:cNvGrpSpPr>
            <p:nvPr/>
          </p:nvGrpSpPr>
          <p:grpSpPr bwMode="auto">
            <a:xfrm>
              <a:off x="3557" y="1795"/>
              <a:ext cx="997" cy="997"/>
              <a:chOff x="3720" y="2717"/>
              <a:chExt cx="1212" cy="1212"/>
            </a:xfrm>
          </p:grpSpPr>
          <p:sp>
            <p:nvSpPr>
              <p:cNvPr id="18" name="Oval 92"/>
              <p:cNvSpPr>
                <a:spLocks noChangeArrowheads="1"/>
              </p:cNvSpPr>
              <p:nvPr/>
            </p:nvSpPr>
            <p:spPr bwMode="auto">
              <a:xfrm>
                <a:off x="3848" y="2752"/>
                <a:ext cx="870" cy="870"/>
              </a:xfrm>
              <a:prstGeom prst="ellipse">
                <a:avLst/>
              </a:prstGeom>
              <a:gradFill rotWithShape="1">
                <a:gsLst>
                  <a:gs pos="0">
                    <a:srgbClr val="CCFFCC">
                      <a:alpha val="60001"/>
                    </a:srgbClr>
                  </a:gs>
                  <a:gs pos="100000">
                    <a:schemeClr val="bg1">
                      <a:alpha val="0"/>
                    </a:schemeClr>
                  </a:gs>
                </a:gsLst>
                <a:lin ang="2700000" scaled="1"/>
              </a:gradFill>
              <a:ln w="9525">
                <a:noFill/>
                <a:round/>
                <a:headEnd/>
                <a:tailEnd/>
              </a:ln>
            </p:spPr>
            <p:txBody>
              <a:bodyPr wrap="none" anchor="ctr"/>
              <a:lstStyle/>
              <a:p>
                <a:endParaRPr lang="ru-RU"/>
              </a:p>
            </p:txBody>
          </p:sp>
          <p:sp>
            <p:nvSpPr>
              <p:cNvPr id="19" name="Oval 93"/>
              <p:cNvSpPr>
                <a:spLocks noChangeArrowheads="1"/>
              </p:cNvSpPr>
              <p:nvPr/>
            </p:nvSpPr>
            <p:spPr bwMode="auto">
              <a:xfrm>
                <a:off x="3720" y="2717"/>
                <a:ext cx="1212" cy="1212"/>
              </a:xfrm>
              <a:prstGeom prst="ellipse">
                <a:avLst/>
              </a:prstGeom>
              <a:gradFill rotWithShape="1">
                <a:gsLst>
                  <a:gs pos="0">
                    <a:srgbClr val="7FAC00"/>
                  </a:gs>
                  <a:gs pos="100000">
                    <a:srgbClr val="BBFE00"/>
                  </a:gs>
                </a:gsLst>
                <a:lin ang="2700000" scaled="1"/>
              </a:gradFill>
              <a:ln w="9525" algn="ctr">
                <a:noFill/>
                <a:round/>
                <a:headEnd/>
                <a:tailEnd/>
              </a:ln>
              <a:effectLst>
                <a:outerShdw dist="35921" dir="2700000" algn="ctr" rotWithShape="0">
                  <a:schemeClr val="bg2"/>
                </a:outerShdw>
              </a:effectLst>
            </p:spPr>
            <p:txBody>
              <a:bodyPr wrap="none" anchor="ctr"/>
              <a:lstStyle/>
              <a:p>
                <a:pPr>
                  <a:defRPr/>
                </a:pPr>
                <a:endParaRPr lang="ru-RU">
                  <a:latin typeface="Arial" charset="0"/>
                </a:endParaRPr>
              </a:p>
            </p:txBody>
          </p:sp>
          <p:sp>
            <p:nvSpPr>
              <p:cNvPr id="20" name="Oval 94"/>
              <p:cNvSpPr>
                <a:spLocks noChangeArrowheads="1"/>
              </p:cNvSpPr>
              <p:nvPr/>
            </p:nvSpPr>
            <p:spPr bwMode="auto">
              <a:xfrm>
                <a:off x="3720" y="2717"/>
                <a:ext cx="1212" cy="1212"/>
              </a:xfrm>
              <a:prstGeom prst="ellipse">
                <a:avLst/>
              </a:prstGeom>
              <a:gradFill rotWithShape="1">
                <a:gsLst>
                  <a:gs pos="0">
                    <a:srgbClr val="FFFFCC"/>
                  </a:gs>
                  <a:gs pos="100000">
                    <a:srgbClr val="FFCC66">
                      <a:alpha val="20000"/>
                    </a:srgbClr>
                  </a:gs>
                </a:gsLst>
                <a:path path="shape">
                  <a:fillToRect l="50000" t="50000" r="50000" b="50000"/>
                </a:path>
              </a:gradFill>
              <a:ln w="9525">
                <a:noFill/>
                <a:round/>
                <a:headEnd/>
                <a:tailEnd/>
              </a:ln>
            </p:spPr>
            <p:txBody>
              <a:bodyPr wrap="none" anchor="ctr"/>
              <a:lstStyle/>
              <a:p>
                <a:endParaRPr lang="ru-RU"/>
              </a:p>
            </p:txBody>
          </p:sp>
          <p:sp>
            <p:nvSpPr>
              <p:cNvPr id="21" name="Oval 95"/>
              <p:cNvSpPr>
                <a:spLocks noChangeArrowheads="1"/>
              </p:cNvSpPr>
              <p:nvPr/>
            </p:nvSpPr>
            <p:spPr bwMode="auto">
              <a:xfrm>
                <a:off x="3857" y="2752"/>
                <a:ext cx="870" cy="870"/>
              </a:xfrm>
              <a:prstGeom prst="ellipse">
                <a:avLst/>
              </a:prstGeom>
              <a:gradFill rotWithShape="1">
                <a:gsLst>
                  <a:gs pos="0">
                    <a:srgbClr val="FFFFCC">
                      <a:alpha val="60001"/>
                    </a:srgbClr>
                  </a:gs>
                  <a:gs pos="100000">
                    <a:srgbClr val="FFFFFF">
                      <a:alpha val="0"/>
                    </a:srgbClr>
                  </a:gs>
                </a:gsLst>
                <a:lin ang="2700000" scaled="1"/>
              </a:gradFill>
              <a:ln w="9525">
                <a:noFill/>
                <a:round/>
                <a:headEnd/>
                <a:tailEnd/>
              </a:ln>
            </p:spPr>
            <p:txBody>
              <a:bodyPr wrap="none" anchor="ctr"/>
              <a:lstStyle/>
              <a:p>
                <a:endParaRPr lang="ru-RU"/>
              </a:p>
            </p:txBody>
          </p:sp>
        </p:grpSp>
        <p:sp>
          <p:nvSpPr>
            <p:cNvPr id="17" name="Text Box 96"/>
            <p:cNvSpPr txBox="1">
              <a:spLocks noChangeArrowheads="1"/>
            </p:cNvSpPr>
            <p:nvPr/>
          </p:nvSpPr>
          <p:spPr bwMode="auto">
            <a:xfrm>
              <a:off x="3557" y="1842"/>
              <a:ext cx="997" cy="700"/>
            </a:xfrm>
            <a:prstGeom prst="rect">
              <a:avLst/>
            </a:prstGeom>
            <a:noFill/>
            <a:ln w="9525" algn="ctr">
              <a:noFill/>
              <a:miter lim="800000"/>
              <a:headEnd/>
              <a:tailEnd/>
            </a:ln>
            <a:effectLst/>
          </p:spPr>
          <p:txBody>
            <a:bodyPr wrap="square">
              <a:spAutoFit/>
            </a:bodyPr>
            <a:lstStyle/>
            <a:p>
              <a:pPr algn="ctr">
                <a:defRPr/>
              </a:pPr>
              <a:endParaRPr lang="kk-KZ" b="1" i="1" dirty="0">
                <a:solidFill>
                  <a:srgbClr val="0000FF"/>
                </a:solidFill>
                <a:effectLst>
                  <a:outerShdw blurRad="38100" dist="38100" dir="2700000" algn="tl">
                    <a:srgbClr val="000000"/>
                  </a:outerShdw>
                </a:effectLst>
                <a:latin typeface="Arial" charset="0"/>
              </a:endParaRPr>
            </a:p>
            <a:p>
              <a:pPr algn="ctr">
                <a:defRPr/>
              </a:pPr>
              <a:endParaRPr lang="kk-KZ" b="1" i="1" dirty="0">
                <a:solidFill>
                  <a:srgbClr val="0000FF"/>
                </a:solidFill>
                <a:effectLst>
                  <a:outerShdw blurRad="38100" dist="38100" dir="2700000" algn="tl">
                    <a:srgbClr val="000000"/>
                  </a:outerShdw>
                </a:effectLst>
                <a:latin typeface="Arial" charset="0"/>
              </a:endParaRPr>
            </a:p>
            <a:p>
              <a:pPr algn="ctr">
                <a:defRPr/>
              </a:pPr>
              <a:r>
                <a:rPr lang="kk-KZ" sz="2400" b="1" i="1" dirty="0" smtClean="0">
                  <a:solidFill>
                    <a:srgbClr val="0000FF"/>
                  </a:solidFill>
                </a:rPr>
                <a:t>Операционал</a:t>
              </a:r>
            </a:p>
            <a:p>
              <a:pPr algn="ctr">
                <a:defRPr/>
              </a:pPr>
              <a:r>
                <a:rPr lang="kk-KZ" sz="2400" b="1" i="1" dirty="0" smtClean="0">
                  <a:solidFill>
                    <a:srgbClr val="0000FF"/>
                  </a:solidFill>
                </a:rPr>
                <a:t>дық-орындаушы</a:t>
              </a:r>
            </a:p>
            <a:p>
              <a:pPr algn="ctr">
                <a:defRPr/>
              </a:pPr>
              <a:r>
                <a:rPr lang="kk-KZ" sz="2400" b="1" i="1" dirty="0" smtClean="0">
                  <a:solidFill>
                    <a:srgbClr val="0000FF"/>
                  </a:solidFill>
                </a:rPr>
                <a:t>лық</a:t>
              </a:r>
              <a:endParaRPr lang="kk-KZ" sz="2400" b="1" i="1" dirty="0">
                <a:solidFill>
                  <a:srgbClr val="0000FF"/>
                </a:solidFill>
              </a:endParaRPr>
            </a:p>
          </p:txBody>
        </p:sp>
      </p:grpSp>
      <p:grpSp>
        <p:nvGrpSpPr>
          <p:cNvPr id="22" name="Group 97"/>
          <p:cNvGrpSpPr>
            <a:grpSpLocks/>
          </p:cNvGrpSpPr>
          <p:nvPr/>
        </p:nvGrpSpPr>
        <p:grpSpPr bwMode="auto">
          <a:xfrm>
            <a:off x="2339753" y="3645023"/>
            <a:ext cx="2471340" cy="2493687"/>
            <a:chOff x="3557" y="1795"/>
            <a:chExt cx="997" cy="997"/>
          </a:xfrm>
        </p:grpSpPr>
        <p:grpSp>
          <p:nvGrpSpPr>
            <p:cNvPr id="23" name="Group 98"/>
            <p:cNvGrpSpPr>
              <a:grpSpLocks/>
            </p:cNvGrpSpPr>
            <p:nvPr/>
          </p:nvGrpSpPr>
          <p:grpSpPr bwMode="auto">
            <a:xfrm>
              <a:off x="3557" y="1795"/>
              <a:ext cx="997" cy="997"/>
              <a:chOff x="3720" y="2717"/>
              <a:chExt cx="1212" cy="1212"/>
            </a:xfrm>
          </p:grpSpPr>
          <p:sp>
            <p:nvSpPr>
              <p:cNvPr id="25" name="Oval 99"/>
              <p:cNvSpPr>
                <a:spLocks noChangeArrowheads="1"/>
              </p:cNvSpPr>
              <p:nvPr/>
            </p:nvSpPr>
            <p:spPr bwMode="auto">
              <a:xfrm>
                <a:off x="3848" y="2752"/>
                <a:ext cx="870" cy="870"/>
              </a:xfrm>
              <a:prstGeom prst="ellipse">
                <a:avLst/>
              </a:prstGeom>
              <a:gradFill rotWithShape="1">
                <a:gsLst>
                  <a:gs pos="0">
                    <a:srgbClr val="CCFFCC">
                      <a:alpha val="60001"/>
                    </a:srgbClr>
                  </a:gs>
                  <a:gs pos="100000">
                    <a:schemeClr val="bg1">
                      <a:alpha val="0"/>
                    </a:schemeClr>
                  </a:gs>
                </a:gsLst>
                <a:lin ang="2700000" scaled="1"/>
              </a:gradFill>
              <a:ln w="9525">
                <a:noFill/>
                <a:round/>
                <a:headEnd/>
                <a:tailEnd/>
              </a:ln>
            </p:spPr>
            <p:txBody>
              <a:bodyPr wrap="none" anchor="ctr"/>
              <a:lstStyle/>
              <a:p>
                <a:endParaRPr lang="ru-RU"/>
              </a:p>
            </p:txBody>
          </p:sp>
          <p:sp>
            <p:nvSpPr>
              <p:cNvPr id="26" name="Oval 100"/>
              <p:cNvSpPr>
                <a:spLocks noChangeArrowheads="1"/>
              </p:cNvSpPr>
              <p:nvPr/>
            </p:nvSpPr>
            <p:spPr bwMode="auto">
              <a:xfrm>
                <a:off x="3720" y="2717"/>
                <a:ext cx="1212" cy="1212"/>
              </a:xfrm>
              <a:prstGeom prst="ellipse">
                <a:avLst/>
              </a:prstGeom>
              <a:gradFill rotWithShape="1">
                <a:gsLst>
                  <a:gs pos="0">
                    <a:srgbClr val="7FAC00"/>
                  </a:gs>
                  <a:gs pos="100000">
                    <a:srgbClr val="BBFE00"/>
                  </a:gs>
                </a:gsLst>
                <a:lin ang="2700000" scaled="1"/>
              </a:gradFill>
              <a:ln w="9525" algn="ctr">
                <a:noFill/>
                <a:round/>
                <a:headEnd/>
                <a:tailEnd/>
              </a:ln>
              <a:effectLst>
                <a:outerShdw dist="35921" dir="2700000" algn="ctr" rotWithShape="0">
                  <a:schemeClr val="bg2"/>
                </a:outerShdw>
              </a:effectLst>
            </p:spPr>
            <p:txBody>
              <a:bodyPr wrap="none" anchor="ctr"/>
              <a:lstStyle/>
              <a:p>
                <a:pPr>
                  <a:defRPr/>
                </a:pPr>
                <a:endParaRPr lang="ru-RU">
                  <a:latin typeface="Arial" charset="0"/>
                </a:endParaRPr>
              </a:p>
            </p:txBody>
          </p:sp>
          <p:sp>
            <p:nvSpPr>
              <p:cNvPr id="27" name="Oval 101"/>
              <p:cNvSpPr>
                <a:spLocks noChangeArrowheads="1"/>
              </p:cNvSpPr>
              <p:nvPr/>
            </p:nvSpPr>
            <p:spPr bwMode="auto">
              <a:xfrm>
                <a:off x="3720" y="2717"/>
                <a:ext cx="1212" cy="1212"/>
              </a:xfrm>
              <a:prstGeom prst="ellipse">
                <a:avLst/>
              </a:prstGeom>
              <a:gradFill rotWithShape="1">
                <a:gsLst>
                  <a:gs pos="0">
                    <a:srgbClr val="FFFFCC"/>
                  </a:gs>
                  <a:gs pos="100000">
                    <a:srgbClr val="FFCC66">
                      <a:alpha val="20000"/>
                    </a:srgbClr>
                  </a:gs>
                </a:gsLst>
                <a:path path="shape">
                  <a:fillToRect l="50000" t="50000" r="50000" b="50000"/>
                </a:path>
              </a:gradFill>
              <a:ln w="9525">
                <a:noFill/>
                <a:round/>
                <a:headEnd/>
                <a:tailEnd/>
              </a:ln>
            </p:spPr>
            <p:txBody>
              <a:bodyPr wrap="none" anchor="ctr"/>
              <a:lstStyle/>
              <a:p>
                <a:endParaRPr lang="ru-RU"/>
              </a:p>
            </p:txBody>
          </p:sp>
          <p:sp>
            <p:nvSpPr>
              <p:cNvPr id="28" name="Oval 102"/>
              <p:cNvSpPr>
                <a:spLocks noChangeArrowheads="1"/>
              </p:cNvSpPr>
              <p:nvPr/>
            </p:nvSpPr>
            <p:spPr bwMode="auto">
              <a:xfrm>
                <a:off x="3857" y="2752"/>
                <a:ext cx="870" cy="870"/>
              </a:xfrm>
              <a:prstGeom prst="ellipse">
                <a:avLst/>
              </a:prstGeom>
              <a:gradFill rotWithShape="1">
                <a:gsLst>
                  <a:gs pos="0">
                    <a:srgbClr val="FFFFCC">
                      <a:alpha val="60001"/>
                    </a:srgbClr>
                  </a:gs>
                  <a:gs pos="100000">
                    <a:srgbClr val="FFFFFF">
                      <a:alpha val="0"/>
                    </a:srgbClr>
                  </a:gs>
                </a:gsLst>
                <a:lin ang="2700000" scaled="1"/>
              </a:gradFill>
              <a:ln w="9525">
                <a:noFill/>
                <a:round/>
                <a:headEnd/>
                <a:tailEnd/>
              </a:ln>
            </p:spPr>
            <p:txBody>
              <a:bodyPr wrap="none" anchor="ctr"/>
              <a:lstStyle/>
              <a:p>
                <a:endParaRPr lang="ru-RU"/>
              </a:p>
            </p:txBody>
          </p:sp>
        </p:grpSp>
        <p:sp>
          <p:nvSpPr>
            <p:cNvPr id="24" name="Text Box 103"/>
            <p:cNvSpPr txBox="1">
              <a:spLocks noChangeArrowheads="1"/>
            </p:cNvSpPr>
            <p:nvPr/>
          </p:nvSpPr>
          <p:spPr bwMode="auto">
            <a:xfrm>
              <a:off x="3557" y="2068"/>
              <a:ext cx="926" cy="591"/>
            </a:xfrm>
            <a:prstGeom prst="rect">
              <a:avLst/>
            </a:prstGeom>
            <a:noFill/>
            <a:ln w="9525" algn="ctr">
              <a:noFill/>
              <a:miter lim="800000"/>
              <a:headEnd/>
              <a:tailEnd/>
            </a:ln>
            <a:effectLst/>
          </p:spPr>
          <p:txBody>
            <a:bodyPr wrap="square">
              <a:spAutoFit/>
            </a:bodyPr>
            <a:lstStyle/>
            <a:p>
              <a:pPr algn="ctr">
                <a:defRPr/>
              </a:pPr>
              <a:endParaRPr lang="kk-KZ" b="1" i="1" dirty="0">
                <a:solidFill>
                  <a:srgbClr val="0000FF"/>
                </a:solidFill>
                <a:effectLst>
                  <a:outerShdw blurRad="38100" dist="38100" dir="2700000" algn="tl">
                    <a:srgbClr val="000000"/>
                  </a:outerShdw>
                </a:effectLst>
                <a:latin typeface="Arial" charset="0"/>
              </a:endParaRPr>
            </a:p>
            <a:p>
              <a:pPr algn="ctr">
                <a:defRPr/>
              </a:pPr>
              <a:r>
                <a:rPr lang="kk-KZ" sz="2400" b="1" i="1" dirty="0" smtClean="0">
                  <a:solidFill>
                    <a:srgbClr val="0000FF"/>
                  </a:solidFill>
                  <a:latin typeface="Times New Roman" panose="02020603050405020304" pitchFamily="18" charset="0"/>
                  <a:cs typeface="Times New Roman" panose="02020603050405020304" pitchFamily="18" charset="0"/>
                </a:rPr>
                <a:t>Рефлексиялық-бағалау</a:t>
              </a:r>
              <a:endParaRPr lang="kk-KZ" sz="2400" b="1" i="1" dirty="0">
                <a:solidFill>
                  <a:srgbClr val="0000FF"/>
                </a:solidFill>
                <a:latin typeface="Times New Roman" panose="02020603050405020304" pitchFamily="18" charset="0"/>
                <a:cs typeface="Times New Roman" panose="02020603050405020304" pitchFamily="18" charset="0"/>
              </a:endParaRPr>
            </a:p>
            <a:p>
              <a:pPr algn="ctr">
                <a:defRPr/>
              </a:pPr>
              <a:r>
                <a:rPr lang="kk-KZ" sz="2400" b="1" i="1" dirty="0">
                  <a:solidFill>
                    <a:srgbClr val="0000FF"/>
                  </a:solidFill>
                  <a:latin typeface="Times New Roman" panose="02020603050405020304" pitchFamily="18" charset="0"/>
                  <a:cs typeface="Times New Roman" panose="02020603050405020304" pitchFamily="18" charset="0"/>
                </a:rPr>
                <a:t> </a:t>
              </a:r>
              <a:endParaRPr lang="ru-RU" sz="2400" b="1" i="1" dirty="0">
                <a:solidFill>
                  <a:srgbClr val="0000FF"/>
                </a:solidFill>
                <a:latin typeface="Times New Roman" panose="02020603050405020304" pitchFamily="18" charset="0"/>
                <a:cs typeface="Times New Roman" panose="02020603050405020304" pitchFamily="18" charset="0"/>
              </a:endParaRPr>
            </a:p>
          </p:txBody>
        </p:sp>
      </p:grpSp>
      <p:grpSp>
        <p:nvGrpSpPr>
          <p:cNvPr id="35" name="Group 70"/>
          <p:cNvGrpSpPr>
            <a:grpSpLocks/>
          </p:cNvGrpSpPr>
          <p:nvPr/>
        </p:nvGrpSpPr>
        <p:grpSpPr bwMode="auto">
          <a:xfrm>
            <a:off x="5652120" y="3425827"/>
            <a:ext cx="2520280" cy="2502587"/>
            <a:chOff x="3557" y="1795"/>
            <a:chExt cx="997" cy="997"/>
          </a:xfrm>
        </p:grpSpPr>
        <p:grpSp>
          <p:nvGrpSpPr>
            <p:cNvPr id="36" name="Group 71"/>
            <p:cNvGrpSpPr>
              <a:grpSpLocks/>
            </p:cNvGrpSpPr>
            <p:nvPr/>
          </p:nvGrpSpPr>
          <p:grpSpPr bwMode="auto">
            <a:xfrm>
              <a:off x="3557" y="1795"/>
              <a:ext cx="997" cy="997"/>
              <a:chOff x="3720" y="2717"/>
              <a:chExt cx="1212" cy="1212"/>
            </a:xfrm>
          </p:grpSpPr>
          <p:sp>
            <p:nvSpPr>
              <p:cNvPr id="38" name="Oval 72"/>
              <p:cNvSpPr>
                <a:spLocks noChangeArrowheads="1"/>
              </p:cNvSpPr>
              <p:nvPr/>
            </p:nvSpPr>
            <p:spPr bwMode="auto">
              <a:xfrm>
                <a:off x="3848" y="2752"/>
                <a:ext cx="870" cy="870"/>
              </a:xfrm>
              <a:prstGeom prst="ellipse">
                <a:avLst/>
              </a:prstGeom>
              <a:gradFill rotWithShape="1">
                <a:gsLst>
                  <a:gs pos="0">
                    <a:srgbClr val="CCFFCC">
                      <a:alpha val="60001"/>
                    </a:srgbClr>
                  </a:gs>
                  <a:gs pos="100000">
                    <a:schemeClr val="bg1">
                      <a:alpha val="0"/>
                    </a:schemeClr>
                  </a:gs>
                </a:gsLst>
                <a:lin ang="2700000" scaled="1"/>
              </a:gradFill>
              <a:ln w="9525">
                <a:noFill/>
                <a:round/>
                <a:headEnd/>
                <a:tailEnd/>
              </a:ln>
            </p:spPr>
            <p:txBody>
              <a:bodyPr wrap="none" anchor="ctr"/>
              <a:lstStyle/>
              <a:p>
                <a:endParaRPr lang="ru-RU"/>
              </a:p>
            </p:txBody>
          </p:sp>
          <p:sp>
            <p:nvSpPr>
              <p:cNvPr id="39" name="Oval 73"/>
              <p:cNvSpPr>
                <a:spLocks noChangeArrowheads="1"/>
              </p:cNvSpPr>
              <p:nvPr/>
            </p:nvSpPr>
            <p:spPr bwMode="auto">
              <a:xfrm>
                <a:off x="3720" y="2717"/>
                <a:ext cx="1212" cy="1212"/>
              </a:xfrm>
              <a:prstGeom prst="ellipse">
                <a:avLst/>
              </a:prstGeom>
              <a:gradFill rotWithShape="1">
                <a:gsLst>
                  <a:gs pos="0">
                    <a:srgbClr val="7FAC00"/>
                  </a:gs>
                  <a:gs pos="100000">
                    <a:srgbClr val="BBFE00"/>
                  </a:gs>
                </a:gsLst>
                <a:lin ang="2700000" scaled="1"/>
              </a:gradFill>
              <a:ln w="9525" algn="ctr">
                <a:noFill/>
                <a:round/>
                <a:headEnd/>
                <a:tailEnd/>
              </a:ln>
              <a:effectLst>
                <a:outerShdw dist="35921" dir="2700000" algn="ctr" rotWithShape="0">
                  <a:schemeClr val="bg2"/>
                </a:outerShdw>
              </a:effectLst>
            </p:spPr>
            <p:txBody>
              <a:bodyPr wrap="none" anchor="ctr"/>
              <a:lstStyle/>
              <a:p>
                <a:pPr>
                  <a:defRPr/>
                </a:pPr>
                <a:endParaRPr lang="ru-RU">
                  <a:latin typeface="Arial" charset="0"/>
                </a:endParaRPr>
              </a:p>
            </p:txBody>
          </p:sp>
          <p:sp>
            <p:nvSpPr>
              <p:cNvPr id="40" name="Oval 74"/>
              <p:cNvSpPr>
                <a:spLocks noChangeArrowheads="1"/>
              </p:cNvSpPr>
              <p:nvPr/>
            </p:nvSpPr>
            <p:spPr bwMode="auto">
              <a:xfrm>
                <a:off x="3720" y="2717"/>
                <a:ext cx="1212" cy="1212"/>
              </a:xfrm>
              <a:prstGeom prst="ellipse">
                <a:avLst/>
              </a:prstGeom>
              <a:gradFill rotWithShape="1">
                <a:gsLst>
                  <a:gs pos="0">
                    <a:srgbClr val="FFFFCC"/>
                  </a:gs>
                  <a:gs pos="100000">
                    <a:srgbClr val="FFCC66">
                      <a:alpha val="20000"/>
                    </a:srgbClr>
                  </a:gs>
                </a:gsLst>
                <a:path path="shape">
                  <a:fillToRect l="50000" t="50000" r="50000" b="50000"/>
                </a:path>
              </a:gradFill>
              <a:ln w="9525">
                <a:noFill/>
                <a:round/>
                <a:headEnd/>
                <a:tailEnd/>
              </a:ln>
            </p:spPr>
            <p:txBody>
              <a:bodyPr wrap="none" anchor="ctr"/>
              <a:lstStyle/>
              <a:p>
                <a:r>
                  <a:rPr lang="kk-KZ" b="1" i="1" dirty="0" smtClean="0">
                    <a:solidFill>
                      <a:srgbClr val="0000FF"/>
                    </a:solidFill>
                    <a:effectLst>
                      <a:outerShdw blurRad="38100" dist="38100" dir="2700000" algn="tl">
                        <a:srgbClr val="000000"/>
                      </a:outerShdw>
                    </a:effectLst>
                    <a:latin typeface="Arial" charset="0"/>
                  </a:rPr>
                  <a:t> </a:t>
                </a:r>
                <a:endParaRPr lang="ru-RU" dirty="0"/>
              </a:p>
            </p:txBody>
          </p:sp>
          <p:sp>
            <p:nvSpPr>
              <p:cNvPr id="41" name="Oval 75"/>
              <p:cNvSpPr>
                <a:spLocks noChangeArrowheads="1"/>
              </p:cNvSpPr>
              <p:nvPr/>
            </p:nvSpPr>
            <p:spPr bwMode="auto">
              <a:xfrm>
                <a:off x="3882" y="2752"/>
                <a:ext cx="938" cy="870"/>
              </a:xfrm>
              <a:prstGeom prst="ellipse">
                <a:avLst/>
              </a:prstGeom>
              <a:gradFill rotWithShape="1">
                <a:gsLst>
                  <a:gs pos="0">
                    <a:srgbClr val="FFFFCC">
                      <a:alpha val="60001"/>
                    </a:srgbClr>
                  </a:gs>
                  <a:gs pos="100000">
                    <a:srgbClr val="FFFFFF">
                      <a:alpha val="0"/>
                    </a:srgbClr>
                  </a:gs>
                </a:gsLst>
                <a:lin ang="2700000" scaled="1"/>
              </a:gradFill>
              <a:ln w="9525">
                <a:noFill/>
                <a:round/>
                <a:headEnd/>
                <a:tailEnd/>
              </a:ln>
            </p:spPr>
            <p:txBody>
              <a:bodyPr wrap="none" anchor="ctr"/>
              <a:lstStyle/>
              <a:p>
                <a:pPr algn="ctr">
                  <a:defRPr/>
                </a:pPr>
                <a:r>
                  <a:rPr lang="kk-KZ" sz="2400" b="1" i="1" dirty="0" smtClean="0">
                    <a:solidFill>
                      <a:srgbClr val="0000FF"/>
                    </a:solidFill>
                  </a:rPr>
                  <a:t>Үй </a:t>
                </a:r>
              </a:p>
              <a:p>
                <a:pPr algn="ctr">
                  <a:defRPr/>
                </a:pPr>
                <a:r>
                  <a:rPr lang="kk-KZ" sz="2400" b="1" i="1" dirty="0" smtClean="0">
                    <a:solidFill>
                      <a:srgbClr val="0000FF"/>
                    </a:solidFill>
                  </a:rPr>
                  <a:t>тапсырмасы</a:t>
                </a:r>
                <a:endParaRPr lang="ru-RU" sz="2400" b="1" i="1" dirty="0">
                  <a:solidFill>
                    <a:srgbClr val="0000FF"/>
                  </a:solidFill>
                </a:endParaRPr>
              </a:p>
            </p:txBody>
          </p:sp>
        </p:grpSp>
        <p:sp>
          <p:nvSpPr>
            <p:cNvPr id="37" name="Text Box 76"/>
            <p:cNvSpPr txBox="1">
              <a:spLocks noChangeArrowheads="1"/>
            </p:cNvSpPr>
            <p:nvPr/>
          </p:nvSpPr>
          <p:spPr bwMode="auto">
            <a:xfrm>
              <a:off x="3864" y="2031"/>
              <a:ext cx="328" cy="582"/>
            </a:xfrm>
            <a:prstGeom prst="rect">
              <a:avLst/>
            </a:prstGeom>
            <a:noFill/>
            <a:ln w="9525" algn="ctr">
              <a:noFill/>
              <a:miter lim="800000"/>
              <a:headEnd/>
              <a:tailEnd/>
            </a:ln>
            <a:effectLst/>
          </p:spPr>
          <p:txBody>
            <a:bodyPr wrap="square">
              <a:spAutoFit/>
            </a:bodyPr>
            <a:lstStyle/>
            <a:p>
              <a:pPr algn="ctr">
                <a:defRPr/>
              </a:pPr>
              <a:endParaRPr lang="kk-KZ" b="1" i="1" dirty="0">
                <a:solidFill>
                  <a:srgbClr val="0000FF"/>
                </a:solidFill>
                <a:effectLst>
                  <a:outerShdw blurRad="38100" dist="38100" dir="2700000" algn="tl">
                    <a:srgbClr val="000000"/>
                  </a:outerShdw>
                </a:effectLst>
                <a:latin typeface="Arial" charset="0"/>
              </a:endParaRPr>
            </a:p>
            <a:p>
              <a:pPr algn="ctr">
                <a:defRPr/>
              </a:pPr>
              <a:endParaRPr lang="kk-KZ" b="1" i="1" dirty="0">
                <a:solidFill>
                  <a:srgbClr val="0000FF"/>
                </a:solidFill>
                <a:effectLst>
                  <a:outerShdw blurRad="38100" dist="38100" dir="2700000" algn="tl">
                    <a:srgbClr val="000000"/>
                  </a:outerShdw>
                </a:effectLst>
                <a:latin typeface="Arial" charset="0"/>
              </a:endParaRPr>
            </a:p>
            <a:p>
              <a:pPr algn="ctr">
                <a:defRPr/>
              </a:pPr>
              <a:r>
                <a:rPr lang="kk-KZ" b="1" i="1" dirty="0">
                  <a:solidFill>
                    <a:srgbClr val="0000FF"/>
                  </a:solidFill>
                  <a:effectLst>
                    <a:outerShdw blurRad="38100" dist="38100" dir="2700000" algn="tl">
                      <a:srgbClr val="000000"/>
                    </a:outerShdw>
                  </a:effectLst>
                  <a:latin typeface="Arial" charset="0"/>
                </a:rPr>
                <a:t> </a:t>
              </a:r>
              <a:endParaRPr lang="ru-RU" b="1" i="1" dirty="0">
                <a:solidFill>
                  <a:srgbClr val="0000FF"/>
                </a:solidFill>
                <a:effectLst>
                  <a:outerShdw blurRad="38100" dist="38100" dir="2700000" algn="tl">
                    <a:srgbClr val="000000"/>
                  </a:outerShdw>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3" presetClass="entr" presetSubtype="52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p:val>
                                            <p:fltVal val="0.5"/>
                                          </p:val>
                                        </p:tav>
                                        <p:tav tm="100000">
                                          <p:val>
                                            <p:strVal val="#ppt_x"/>
                                          </p:val>
                                        </p:tav>
                                      </p:tavLst>
                                    </p:anim>
                                    <p:anim calcmode="lin" valueType="num">
                                      <p:cBhvr>
                                        <p:cTn id="16" dur="1000" fill="hold"/>
                                        <p:tgtEl>
                                          <p:spTgt spid="6"/>
                                        </p:tgtEl>
                                        <p:attrNameLst>
                                          <p:attrName>ppt_y</p:attrName>
                                        </p:attrNameLst>
                                      </p:cBhvr>
                                      <p:tavLst>
                                        <p:tav tm="0">
                                          <p:val>
                                            <p:fltVal val="0.5"/>
                                          </p:val>
                                        </p:tav>
                                        <p:tav tm="100000">
                                          <p:val>
                                            <p:strVal val="#ppt_y"/>
                                          </p:val>
                                        </p:tav>
                                      </p:tavLst>
                                    </p:anim>
                                  </p:childTnLst>
                                </p:cTn>
                              </p:par>
                            </p:childTnLst>
                          </p:cTn>
                        </p:par>
                        <p:par>
                          <p:cTn id="17" fill="hold">
                            <p:stCondLst>
                              <p:cond delay="2000"/>
                            </p:stCondLst>
                            <p:childTnLst>
                              <p:par>
                                <p:cTn id="18" presetID="23" presetClass="entr" presetSubtype="52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anim calcmode="lin" valueType="num">
                                      <p:cBhvr>
                                        <p:cTn id="22" dur="1000" fill="hold"/>
                                        <p:tgtEl>
                                          <p:spTgt spid="15"/>
                                        </p:tgtEl>
                                        <p:attrNameLst>
                                          <p:attrName>ppt_x</p:attrName>
                                        </p:attrNameLst>
                                      </p:cBhvr>
                                      <p:tavLst>
                                        <p:tav tm="0">
                                          <p:val>
                                            <p:fltVal val="0.5"/>
                                          </p:val>
                                        </p:tav>
                                        <p:tav tm="100000">
                                          <p:val>
                                            <p:strVal val="#ppt_x"/>
                                          </p:val>
                                        </p:tav>
                                      </p:tavLst>
                                    </p:anim>
                                    <p:anim calcmode="lin" valueType="num">
                                      <p:cBhvr>
                                        <p:cTn id="23" dur="1000" fill="hold"/>
                                        <p:tgtEl>
                                          <p:spTgt spid="15"/>
                                        </p:tgtEl>
                                        <p:attrNameLst>
                                          <p:attrName>ppt_y</p:attrName>
                                        </p:attrNameLst>
                                      </p:cBhvr>
                                      <p:tavLst>
                                        <p:tav tm="0">
                                          <p:val>
                                            <p:fltVal val="0.5"/>
                                          </p:val>
                                        </p:tav>
                                        <p:tav tm="100000">
                                          <p:val>
                                            <p:strVal val="#ppt_y"/>
                                          </p:val>
                                        </p:tav>
                                      </p:tavLst>
                                    </p:anim>
                                  </p:childTnLst>
                                </p:cTn>
                              </p:par>
                            </p:childTnLst>
                          </p:cTn>
                        </p:par>
                        <p:par>
                          <p:cTn id="24" fill="hold">
                            <p:stCondLst>
                              <p:cond delay="3000"/>
                            </p:stCondLst>
                            <p:childTnLst>
                              <p:par>
                                <p:cTn id="25" presetID="2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000" fill="hold"/>
                                        <p:tgtEl>
                                          <p:spTgt spid="22"/>
                                        </p:tgtEl>
                                        <p:attrNameLst>
                                          <p:attrName>ppt_w</p:attrName>
                                        </p:attrNameLst>
                                      </p:cBhvr>
                                      <p:tavLst>
                                        <p:tav tm="0">
                                          <p:val>
                                            <p:fltVal val="0"/>
                                          </p:val>
                                        </p:tav>
                                        <p:tav tm="100000">
                                          <p:val>
                                            <p:strVal val="#ppt_w"/>
                                          </p:val>
                                        </p:tav>
                                      </p:tavLst>
                                    </p:anim>
                                    <p:anim calcmode="lin" valueType="num">
                                      <p:cBhvr>
                                        <p:cTn id="28" dur="1000" fill="hold"/>
                                        <p:tgtEl>
                                          <p:spTgt spid="22"/>
                                        </p:tgtEl>
                                        <p:attrNameLst>
                                          <p:attrName>ppt_h</p:attrName>
                                        </p:attrNameLst>
                                      </p:cBhvr>
                                      <p:tavLst>
                                        <p:tav tm="0">
                                          <p:val>
                                            <p:fltVal val="0"/>
                                          </p:val>
                                        </p:tav>
                                        <p:tav tm="100000">
                                          <p:val>
                                            <p:strVal val="#ppt_h"/>
                                          </p:val>
                                        </p:tav>
                                      </p:tavLst>
                                    </p:anim>
                                    <p:anim calcmode="lin" valueType="num">
                                      <p:cBhvr>
                                        <p:cTn id="29" dur="1000" fill="hold"/>
                                        <p:tgtEl>
                                          <p:spTgt spid="22"/>
                                        </p:tgtEl>
                                        <p:attrNameLst>
                                          <p:attrName>ppt_x</p:attrName>
                                        </p:attrNameLst>
                                      </p:cBhvr>
                                      <p:tavLst>
                                        <p:tav tm="0">
                                          <p:val>
                                            <p:fltVal val="0.5"/>
                                          </p:val>
                                        </p:tav>
                                        <p:tav tm="100000">
                                          <p:val>
                                            <p:strVal val="#ppt_x"/>
                                          </p:val>
                                        </p:tav>
                                      </p:tavLst>
                                    </p:anim>
                                    <p:anim calcmode="lin" valueType="num">
                                      <p:cBhvr>
                                        <p:cTn id="30" dur="1000" fill="hold"/>
                                        <p:tgtEl>
                                          <p:spTgt spid="22"/>
                                        </p:tgtEl>
                                        <p:attrNameLst>
                                          <p:attrName>ppt_y</p:attrName>
                                        </p:attrNameLst>
                                      </p:cBhvr>
                                      <p:tavLst>
                                        <p:tav tm="0">
                                          <p:val>
                                            <p:fltVal val="0.5"/>
                                          </p:val>
                                        </p:tav>
                                        <p:tav tm="100000">
                                          <p:val>
                                            <p:strVal val="#ppt_y"/>
                                          </p:val>
                                        </p:tav>
                                      </p:tavLst>
                                    </p:anim>
                                  </p:childTnLst>
                                </p:cTn>
                              </p:par>
                            </p:childTnLst>
                          </p:cTn>
                        </p:par>
                        <p:par>
                          <p:cTn id="31" fill="hold">
                            <p:stCondLst>
                              <p:cond delay="4000"/>
                            </p:stCondLst>
                            <p:childTnLst>
                              <p:par>
                                <p:cTn id="32" presetID="23" presetClass="entr" presetSubtype="528"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1000" fill="hold"/>
                                        <p:tgtEl>
                                          <p:spTgt spid="35"/>
                                        </p:tgtEl>
                                        <p:attrNameLst>
                                          <p:attrName>ppt_w</p:attrName>
                                        </p:attrNameLst>
                                      </p:cBhvr>
                                      <p:tavLst>
                                        <p:tav tm="0">
                                          <p:val>
                                            <p:fltVal val="0"/>
                                          </p:val>
                                        </p:tav>
                                        <p:tav tm="100000">
                                          <p:val>
                                            <p:strVal val="#ppt_w"/>
                                          </p:val>
                                        </p:tav>
                                      </p:tavLst>
                                    </p:anim>
                                    <p:anim calcmode="lin" valueType="num">
                                      <p:cBhvr>
                                        <p:cTn id="35" dur="1000" fill="hold"/>
                                        <p:tgtEl>
                                          <p:spTgt spid="35"/>
                                        </p:tgtEl>
                                        <p:attrNameLst>
                                          <p:attrName>ppt_h</p:attrName>
                                        </p:attrNameLst>
                                      </p:cBhvr>
                                      <p:tavLst>
                                        <p:tav tm="0">
                                          <p:val>
                                            <p:fltVal val="0"/>
                                          </p:val>
                                        </p:tav>
                                        <p:tav tm="100000">
                                          <p:val>
                                            <p:strVal val="#ppt_h"/>
                                          </p:val>
                                        </p:tav>
                                      </p:tavLst>
                                    </p:anim>
                                    <p:anim calcmode="lin" valueType="num">
                                      <p:cBhvr>
                                        <p:cTn id="36" dur="1000" fill="hold"/>
                                        <p:tgtEl>
                                          <p:spTgt spid="35"/>
                                        </p:tgtEl>
                                        <p:attrNameLst>
                                          <p:attrName>ppt_x</p:attrName>
                                        </p:attrNameLst>
                                      </p:cBhvr>
                                      <p:tavLst>
                                        <p:tav tm="0">
                                          <p:val>
                                            <p:fltVal val="0.5"/>
                                          </p:val>
                                        </p:tav>
                                        <p:tav tm="100000">
                                          <p:val>
                                            <p:strVal val="#ppt_x"/>
                                          </p:val>
                                        </p:tav>
                                      </p:tavLst>
                                    </p:anim>
                                    <p:anim calcmode="lin" valueType="num">
                                      <p:cBhvr>
                                        <p:cTn id="37" dur="10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15616" y="1412776"/>
            <a:ext cx="6768752" cy="4536504"/>
          </a:xfrm>
        </p:spPr>
        <p:txBody>
          <a:bodyPr>
            <a:normAutofit/>
          </a:bodyPr>
          <a:lstStyle/>
          <a:p>
            <a:r>
              <a:rPr lang="kk-KZ" sz="3600" b="1" i="1" dirty="0" smtClean="0">
                <a:solidFill>
                  <a:srgbClr val="FFFF00"/>
                </a:solidFill>
              </a:rPr>
              <a:t>1.1. Амандасу</a:t>
            </a:r>
          </a:p>
          <a:p>
            <a:r>
              <a:rPr lang="kk-KZ" sz="3600" b="1" i="1" dirty="0" smtClean="0">
                <a:solidFill>
                  <a:srgbClr val="FFFF00"/>
                </a:solidFill>
              </a:rPr>
              <a:t>1.2</a:t>
            </a:r>
            <a:r>
              <a:rPr lang="kk-KZ" sz="3200" b="1" i="1" dirty="0" smtClean="0">
                <a:solidFill>
                  <a:srgbClr val="FFFF00"/>
                </a:solidFill>
              </a:rPr>
              <a:t>.</a:t>
            </a:r>
            <a:r>
              <a:rPr lang="kk-KZ" sz="3600" b="1" i="1" dirty="0" smtClean="0">
                <a:solidFill>
                  <a:srgbClr val="FFFF00"/>
                </a:solidFill>
              </a:rPr>
              <a:t> Психологиялық дайындық</a:t>
            </a:r>
          </a:p>
          <a:p>
            <a:r>
              <a:rPr lang="kk-KZ" sz="3600" b="1" i="1" dirty="0" smtClean="0">
                <a:solidFill>
                  <a:srgbClr val="FFFF00"/>
                </a:solidFill>
              </a:rPr>
              <a:t>1.3. Өткен тақырыптарды еске түсіру</a:t>
            </a:r>
          </a:p>
          <a:p>
            <a:r>
              <a:rPr lang="kk-KZ" sz="3600" b="1" i="1" dirty="0" smtClean="0">
                <a:solidFill>
                  <a:srgbClr val="FFFF00"/>
                </a:solidFill>
              </a:rPr>
              <a:t>1.4. Жаңа тақырыпты түсіндіру</a:t>
            </a:r>
            <a:endParaRPr lang="ru-RU" sz="3600" b="1" i="1" dirty="0">
              <a:solidFill>
                <a:srgbClr val="FFFF00"/>
              </a:solidFill>
            </a:endParaRPr>
          </a:p>
        </p:txBody>
      </p:sp>
      <p:sp>
        <p:nvSpPr>
          <p:cNvPr id="11" name="Rectangle 2"/>
          <p:cNvSpPr txBox="1">
            <a:spLocks noChangeArrowheads="1"/>
          </p:cNvSpPr>
          <p:nvPr/>
        </p:nvSpPr>
        <p:spPr bwMode="auto">
          <a:xfrm>
            <a:off x="357158" y="214290"/>
            <a:ext cx="8229600" cy="857256"/>
          </a:xfrm>
          <a:prstGeom prst="rect">
            <a:avLst/>
          </a:prstGeom>
          <a:noFill/>
          <a:ln w="9525">
            <a:noFill/>
            <a:miter lim="800000"/>
            <a:headEnd/>
            <a:tailEnd/>
          </a:ln>
        </p:spPr>
        <p:txBody>
          <a:bodyPr vert="horz" lIns="0" tIns="0" rIns="18288" bIns="0" anchor="ctr" anchorCtr="1">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kk-KZ" sz="4400" b="1" i="1" u="none" strike="noStrike" kern="1200" cap="none" spc="0" normalizeH="0" baseline="0" noProof="0" dirty="0" smtClean="0">
                <a:ln>
                  <a:noFill/>
                </a:ln>
                <a:solidFill>
                  <a:srgbClr val="FF0000"/>
                </a:solidFill>
                <a:uLnTx/>
                <a:uFillTx/>
                <a:latin typeface="Times New Roman" panose="02020603050405020304" pitchFamily="18" charset="0"/>
                <a:ea typeface="+mj-ea"/>
                <a:cs typeface="Times New Roman" panose="02020603050405020304" pitchFamily="18" charset="0"/>
              </a:rPr>
              <a:t>Бағдарлау</a:t>
            </a:r>
            <a:r>
              <a:rPr lang="kk-KZ" sz="4400" b="1" i="1" dirty="0" smtClean="0">
                <a:solidFill>
                  <a:srgbClr val="FF0000"/>
                </a:solidFill>
                <a:latin typeface="Times New Roman" panose="02020603050405020304" pitchFamily="18" charset="0"/>
                <a:ea typeface="+mj-ea"/>
                <a:cs typeface="Times New Roman" panose="02020603050405020304" pitchFamily="18" charset="0"/>
              </a:rPr>
              <a:t>-мотивациялық кезең</a:t>
            </a:r>
            <a:endParaRPr kumimoji="0" lang="ru-RU" sz="4400" b="1" i="1" u="none" strike="noStrike" kern="1200" cap="none" spc="0" normalizeH="0" baseline="0" noProof="0" dirty="0">
              <a:ln>
                <a:noFill/>
              </a:ln>
              <a:solidFill>
                <a:srgbClr val="FF0000"/>
              </a:solidFill>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4" name="Рисунок 19" descr="кун.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rot="19677975">
            <a:off x="-603250" y="1085850"/>
            <a:ext cx="5353050" cy="4381500"/>
          </a:xfrm>
        </p:spPr>
      </p:pic>
      <p:sp>
        <p:nvSpPr>
          <p:cNvPr id="5" name="Выноска-облако 4"/>
          <p:cNvSpPr/>
          <p:nvPr/>
        </p:nvSpPr>
        <p:spPr>
          <a:xfrm>
            <a:off x="5357813" y="285750"/>
            <a:ext cx="3500437" cy="2857500"/>
          </a:xfrm>
          <a:prstGeom prst="cloudCallout">
            <a:avLst>
              <a:gd name="adj1" fmla="val -110769"/>
              <a:gd name="adj2" fmla="val 6875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b="1" i="1" dirty="0">
                <a:solidFill>
                  <a:srgbClr val="002060"/>
                </a:solidFill>
                <a:latin typeface="Times New Roman" pitchFamily="18" charset="0"/>
                <a:cs typeface="Times New Roman" pitchFamily="18" charset="0"/>
              </a:rPr>
              <a:t>Мейірімді жүрекпен,</a:t>
            </a:r>
          </a:p>
          <a:p>
            <a:pPr algn="ctr" fontAlgn="auto">
              <a:spcBef>
                <a:spcPts val="0"/>
              </a:spcBef>
              <a:spcAft>
                <a:spcPts val="0"/>
              </a:spcAft>
              <a:defRPr/>
            </a:pPr>
            <a:r>
              <a:rPr lang="kk-KZ" b="1" i="1" dirty="0">
                <a:solidFill>
                  <a:srgbClr val="002060"/>
                </a:solidFill>
                <a:latin typeface="Times New Roman" pitchFamily="18" charset="0"/>
                <a:cs typeface="Times New Roman" pitchFamily="18" charset="0"/>
              </a:rPr>
              <a:t>Ақпейілді тілекпен,</a:t>
            </a:r>
          </a:p>
          <a:p>
            <a:pPr algn="ctr" fontAlgn="auto">
              <a:spcBef>
                <a:spcPts val="0"/>
              </a:spcBef>
              <a:spcAft>
                <a:spcPts val="0"/>
              </a:spcAft>
              <a:defRPr/>
            </a:pPr>
            <a:r>
              <a:rPr lang="kk-KZ" b="1" i="1" dirty="0">
                <a:solidFill>
                  <a:srgbClr val="002060"/>
                </a:solidFill>
                <a:latin typeface="Times New Roman" pitchFamily="18" charset="0"/>
                <a:cs typeface="Times New Roman" pitchFamily="18" charset="0"/>
              </a:rPr>
              <a:t>Амандасып алайық,</a:t>
            </a:r>
          </a:p>
          <a:p>
            <a:pPr algn="ctr" fontAlgn="auto">
              <a:spcBef>
                <a:spcPts val="0"/>
              </a:spcBef>
              <a:spcAft>
                <a:spcPts val="0"/>
              </a:spcAft>
              <a:defRPr/>
            </a:pPr>
            <a:r>
              <a:rPr lang="kk-KZ" b="1" i="1" dirty="0">
                <a:solidFill>
                  <a:srgbClr val="002060"/>
                </a:solidFill>
                <a:latin typeface="Times New Roman" pitchFamily="18" charset="0"/>
                <a:cs typeface="Times New Roman" pitchFamily="18" charset="0"/>
              </a:rPr>
              <a:t>Бір жадырап қалайық!</a:t>
            </a:r>
            <a:endParaRPr lang="ru-RU" b="1" i="1" dirty="0">
              <a:solidFill>
                <a:srgbClr val="002060"/>
              </a:solidFill>
              <a:latin typeface="Times New Roman" pitchFamily="18" charset="0"/>
              <a:cs typeface="Times New Roman" pitchFamily="18" charset="0"/>
            </a:endParaRPr>
          </a:p>
        </p:txBody>
      </p:sp>
      <p:pic>
        <p:nvPicPr>
          <p:cNvPr id="5124" name="Picture 5" descr="fairyl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9144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37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
                                        <p:tgtEl>
                                          <p:spTgt spid="4"/>
                                        </p:tgtEl>
                                      </p:cBhvr>
                                    </p:animEffect>
                                    <p:anim calcmode="lin" valueType="num">
                                      <p:cBhvr>
                                        <p:cTn id="8" dur="800" fill="hold"/>
                                        <p:tgtEl>
                                          <p:spTgt spid="4"/>
                                        </p:tgtEl>
                                        <p:attrNameLst>
                                          <p:attrName>ppt_x</p:attrName>
                                        </p:attrNameLst>
                                      </p:cBhvr>
                                      <p:tavLst>
                                        <p:tav tm="0">
                                          <p:val>
                                            <p:strVal val="#ppt_x"/>
                                          </p:val>
                                        </p:tav>
                                        <p:tav tm="100000">
                                          <p:val>
                                            <p:strVal val="#ppt_x"/>
                                          </p:val>
                                        </p:tav>
                                      </p:tavLst>
                                    </p:anim>
                                    <p:anim calcmode="lin" valueType="num">
                                      <p:cBhvr>
                                        <p:cTn id="9" dur="800" fill="hold"/>
                                        <p:tgtEl>
                                          <p:spTgt spid="4"/>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2000" fill="hold"/>
                                        <p:tgtEl>
                                          <p:spTgt spid="5"/>
                                        </p:tgtEl>
                                        <p:attrNameLst>
                                          <p:attrName>ppt_w</p:attrName>
                                        </p:attrNameLst>
                                      </p:cBhvr>
                                      <p:tavLst>
                                        <p:tav tm="0">
                                          <p:val>
                                            <p:strVal val="#ppt_w*2.5"/>
                                          </p:val>
                                        </p:tav>
                                        <p:tav tm="100000">
                                          <p:val>
                                            <p:strVal val="#ppt_w"/>
                                          </p:val>
                                        </p:tav>
                                      </p:tavLst>
                                    </p:anim>
                                    <p:anim calcmode="lin" valueType="num">
                                      <p:cBhvr>
                                        <p:cTn id="17" dur="2000" fill="hold"/>
                                        <p:tgtEl>
                                          <p:spTgt spid="5"/>
                                        </p:tgtEl>
                                        <p:attrNameLst>
                                          <p:attrName>ppt_h</p:attrName>
                                        </p:attrNameLst>
                                      </p:cBhvr>
                                      <p:tavLst>
                                        <p:tav tm="0">
                                          <p:val>
                                            <p:strVal val="#ppt_h*0.01"/>
                                          </p:val>
                                        </p:tav>
                                        <p:tav tm="100000">
                                          <p:val>
                                            <p:strVal val="#ppt_h"/>
                                          </p:val>
                                        </p:tav>
                                      </p:tavLst>
                                    </p:anim>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h+1"/>
                                          </p:val>
                                        </p:tav>
                                        <p:tav tm="100000">
                                          <p:val>
                                            <p:strVal val="#ppt_y"/>
                                          </p:val>
                                        </p:tav>
                                      </p:tavLst>
                                    </p:anim>
                                    <p:animEffect transition="in" filter="fade">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 name="Picture 25" descr="kazpresident"/>
          <p:cNvPicPr>
            <a:picLocks noChangeAspect="1" noChangeArrowheads="1"/>
          </p:cNvPicPr>
          <p:nvPr/>
        </p:nvPicPr>
        <p:blipFill>
          <a:blip r:embed="rId2" cstate="screen"/>
          <a:srcRect/>
          <a:stretch>
            <a:fillRect/>
          </a:stretch>
        </p:blipFill>
        <p:spPr bwMode="auto">
          <a:xfrm>
            <a:off x="214283" y="285729"/>
            <a:ext cx="1809762" cy="2714644"/>
          </a:xfrm>
          <a:prstGeom prst="rect">
            <a:avLst/>
          </a:prstGeom>
          <a:noFill/>
          <a:ln w="9525">
            <a:noFill/>
            <a:miter lim="800000"/>
            <a:headEnd/>
            <a:tailEnd/>
          </a:ln>
        </p:spPr>
      </p:pic>
      <p:grpSp>
        <p:nvGrpSpPr>
          <p:cNvPr id="5" name="Group 37"/>
          <p:cNvGrpSpPr>
            <a:grpSpLocks/>
          </p:cNvGrpSpPr>
          <p:nvPr/>
        </p:nvGrpSpPr>
        <p:grpSpPr bwMode="auto">
          <a:xfrm>
            <a:off x="1763688" y="1714488"/>
            <a:ext cx="6901051" cy="3819525"/>
            <a:chOff x="1375" y="1344"/>
            <a:chExt cx="2160" cy="1302"/>
          </a:xfrm>
        </p:grpSpPr>
        <p:sp>
          <p:nvSpPr>
            <p:cNvPr id="6" name="Freeform 13"/>
            <p:cNvSpPr>
              <a:spLocks/>
            </p:cNvSpPr>
            <p:nvPr/>
          </p:nvSpPr>
          <p:spPr bwMode="auto">
            <a:xfrm>
              <a:off x="1375" y="1724"/>
              <a:ext cx="2079" cy="922"/>
            </a:xfrm>
            <a:custGeom>
              <a:avLst/>
              <a:gdLst>
                <a:gd name="T0" fmla="*/ 0 w 2079"/>
                <a:gd name="T1" fmla="*/ 92 h 922"/>
                <a:gd name="T2" fmla="*/ 0 w 2079"/>
                <a:gd name="T3" fmla="*/ 92 h 922"/>
                <a:gd name="T4" fmla="*/ 8 w 2079"/>
                <a:gd name="T5" fmla="*/ 119 h 922"/>
                <a:gd name="T6" fmla="*/ 16 w 2079"/>
                <a:gd name="T7" fmla="*/ 146 h 922"/>
                <a:gd name="T8" fmla="*/ 36 w 2079"/>
                <a:gd name="T9" fmla="*/ 187 h 922"/>
                <a:gd name="T10" fmla="*/ 60 w 2079"/>
                <a:gd name="T11" fmla="*/ 235 h 922"/>
                <a:gd name="T12" fmla="*/ 96 w 2079"/>
                <a:gd name="T13" fmla="*/ 286 h 922"/>
                <a:gd name="T14" fmla="*/ 140 w 2079"/>
                <a:gd name="T15" fmla="*/ 347 h 922"/>
                <a:gd name="T16" fmla="*/ 195 w 2079"/>
                <a:gd name="T17" fmla="*/ 412 h 922"/>
                <a:gd name="T18" fmla="*/ 267 w 2079"/>
                <a:gd name="T19" fmla="*/ 476 h 922"/>
                <a:gd name="T20" fmla="*/ 306 w 2079"/>
                <a:gd name="T21" fmla="*/ 514 h 922"/>
                <a:gd name="T22" fmla="*/ 350 w 2079"/>
                <a:gd name="T23" fmla="*/ 548 h 922"/>
                <a:gd name="T24" fmla="*/ 398 w 2079"/>
                <a:gd name="T25" fmla="*/ 582 h 922"/>
                <a:gd name="T26" fmla="*/ 454 w 2079"/>
                <a:gd name="T27" fmla="*/ 616 h 922"/>
                <a:gd name="T28" fmla="*/ 509 w 2079"/>
                <a:gd name="T29" fmla="*/ 650 h 922"/>
                <a:gd name="T30" fmla="*/ 569 w 2079"/>
                <a:gd name="T31" fmla="*/ 684 h 922"/>
                <a:gd name="T32" fmla="*/ 636 w 2079"/>
                <a:gd name="T33" fmla="*/ 718 h 922"/>
                <a:gd name="T34" fmla="*/ 704 w 2079"/>
                <a:gd name="T35" fmla="*/ 752 h 922"/>
                <a:gd name="T36" fmla="*/ 779 w 2079"/>
                <a:gd name="T37" fmla="*/ 783 h 922"/>
                <a:gd name="T38" fmla="*/ 863 w 2079"/>
                <a:gd name="T39" fmla="*/ 813 h 922"/>
                <a:gd name="T40" fmla="*/ 946 w 2079"/>
                <a:gd name="T41" fmla="*/ 844 h 922"/>
                <a:gd name="T42" fmla="*/ 1038 w 2079"/>
                <a:gd name="T43" fmla="*/ 871 h 922"/>
                <a:gd name="T44" fmla="*/ 1137 w 2079"/>
                <a:gd name="T45" fmla="*/ 898 h 922"/>
                <a:gd name="T46" fmla="*/ 1240 w 2079"/>
                <a:gd name="T47" fmla="*/ 922 h 922"/>
                <a:gd name="T48" fmla="*/ 2079 w 2079"/>
                <a:gd name="T49" fmla="*/ 643 h 922"/>
                <a:gd name="T50" fmla="*/ 2079 w 2079"/>
                <a:gd name="T51" fmla="*/ 643 h 922"/>
                <a:gd name="T52" fmla="*/ 2047 w 2079"/>
                <a:gd name="T53" fmla="*/ 633 h 922"/>
                <a:gd name="T54" fmla="*/ 1968 w 2079"/>
                <a:gd name="T55" fmla="*/ 609 h 922"/>
                <a:gd name="T56" fmla="*/ 1845 w 2079"/>
                <a:gd name="T57" fmla="*/ 565 h 922"/>
                <a:gd name="T58" fmla="*/ 1769 w 2079"/>
                <a:gd name="T59" fmla="*/ 534 h 922"/>
                <a:gd name="T60" fmla="*/ 1686 w 2079"/>
                <a:gd name="T61" fmla="*/ 500 h 922"/>
                <a:gd name="T62" fmla="*/ 1598 w 2079"/>
                <a:gd name="T63" fmla="*/ 459 h 922"/>
                <a:gd name="T64" fmla="*/ 1503 w 2079"/>
                <a:gd name="T65" fmla="*/ 415 h 922"/>
                <a:gd name="T66" fmla="*/ 1407 w 2079"/>
                <a:gd name="T67" fmla="*/ 361 h 922"/>
                <a:gd name="T68" fmla="*/ 1308 w 2079"/>
                <a:gd name="T69" fmla="*/ 303 h 922"/>
                <a:gd name="T70" fmla="*/ 1209 w 2079"/>
                <a:gd name="T71" fmla="*/ 238 h 922"/>
                <a:gd name="T72" fmla="*/ 1105 w 2079"/>
                <a:gd name="T73" fmla="*/ 163 h 922"/>
                <a:gd name="T74" fmla="*/ 1006 w 2079"/>
                <a:gd name="T75" fmla="*/ 85 h 922"/>
                <a:gd name="T76" fmla="*/ 907 w 2079"/>
                <a:gd name="T77" fmla="*/ 0 h 922"/>
                <a:gd name="T78" fmla="*/ 0 w 2079"/>
                <a:gd name="T79" fmla="*/ 92 h 9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79"/>
                <a:gd name="T121" fmla="*/ 0 h 922"/>
                <a:gd name="T122" fmla="*/ 2079 w 2079"/>
                <a:gd name="T123" fmla="*/ 922 h 9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79" h="922">
                  <a:moveTo>
                    <a:pt x="0" y="92"/>
                  </a:moveTo>
                  <a:lnTo>
                    <a:pt x="0" y="92"/>
                  </a:lnTo>
                  <a:lnTo>
                    <a:pt x="8" y="119"/>
                  </a:lnTo>
                  <a:lnTo>
                    <a:pt x="16" y="146"/>
                  </a:lnTo>
                  <a:lnTo>
                    <a:pt x="36" y="187"/>
                  </a:lnTo>
                  <a:lnTo>
                    <a:pt x="60" y="235"/>
                  </a:lnTo>
                  <a:lnTo>
                    <a:pt x="96" y="286"/>
                  </a:lnTo>
                  <a:lnTo>
                    <a:pt x="140" y="347"/>
                  </a:lnTo>
                  <a:lnTo>
                    <a:pt x="195" y="412"/>
                  </a:lnTo>
                  <a:lnTo>
                    <a:pt x="267" y="476"/>
                  </a:lnTo>
                  <a:lnTo>
                    <a:pt x="306" y="514"/>
                  </a:lnTo>
                  <a:lnTo>
                    <a:pt x="350" y="548"/>
                  </a:lnTo>
                  <a:lnTo>
                    <a:pt x="398" y="582"/>
                  </a:lnTo>
                  <a:lnTo>
                    <a:pt x="454" y="616"/>
                  </a:lnTo>
                  <a:lnTo>
                    <a:pt x="509" y="650"/>
                  </a:lnTo>
                  <a:lnTo>
                    <a:pt x="569" y="684"/>
                  </a:lnTo>
                  <a:lnTo>
                    <a:pt x="636" y="718"/>
                  </a:lnTo>
                  <a:lnTo>
                    <a:pt x="704" y="752"/>
                  </a:lnTo>
                  <a:lnTo>
                    <a:pt x="779" y="783"/>
                  </a:lnTo>
                  <a:lnTo>
                    <a:pt x="863" y="813"/>
                  </a:lnTo>
                  <a:lnTo>
                    <a:pt x="946" y="844"/>
                  </a:lnTo>
                  <a:lnTo>
                    <a:pt x="1038" y="871"/>
                  </a:lnTo>
                  <a:lnTo>
                    <a:pt x="1137" y="898"/>
                  </a:lnTo>
                  <a:lnTo>
                    <a:pt x="1240" y="922"/>
                  </a:lnTo>
                  <a:lnTo>
                    <a:pt x="2079" y="643"/>
                  </a:lnTo>
                  <a:lnTo>
                    <a:pt x="2047" y="633"/>
                  </a:lnTo>
                  <a:lnTo>
                    <a:pt x="1968" y="609"/>
                  </a:lnTo>
                  <a:lnTo>
                    <a:pt x="1845" y="565"/>
                  </a:lnTo>
                  <a:lnTo>
                    <a:pt x="1769" y="534"/>
                  </a:lnTo>
                  <a:lnTo>
                    <a:pt x="1686" y="500"/>
                  </a:lnTo>
                  <a:lnTo>
                    <a:pt x="1598" y="459"/>
                  </a:lnTo>
                  <a:lnTo>
                    <a:pt x="1503" y="415"/>
                  </a:lnTo>
                  <a:lnTo>
                    <a:pt x="1407" y="361"/>
                  </a:lnTo>
                  <a:lnTo>
                    <a:pt x="1308" y="303"/>
                  </a:lnTo>
                  <a:lnTo>
                    <a:pt x="1209" y="238"/>
                  </a:lnTo>
                  <a:lnTo>
                    <a:pt x="1105" y="163"/>
                  </a:lnTo>
                  <a:lnTo>
                    <a:pt x="1006" y="85"/>
                  </a:lnTo>
                  <a:lnTo>
                    <a:pt x="907" y="0"/>
                  </a:lnTo>
                  <a:lnTo>
                    <a:pt x="0" y="92"/>
                  </a:lnTo>
                  <a:close/>
                </a:path>
              </a:pathLst>
            </a:custGeom>
            <a:solidFill>
              <a:srgbClr val="959355"/>
            </a:solidFill>
            <a:ln w="9525">
              <a:noFill/>
              <a:round/>
              <a:headEnd/>
              <a:tailEnd/>
            </a:ln>
          </p:spPr>
          <p:txBody>
            <a:bodyPr/>
            <a:lstStyle/>
            <a:p>
              <a:endParaRPr lang="ru-RU"/>
            </a:p>
          </p:txBody>
        </p:sp>
        <p:sp>
          <p:nvSpPr>
            <p:cNvPr id="7" name="Freeform 14"/>
            <p:cNvSpPr>
              <a:spLocks/>
            </p:cNvSpPr>
            <p:nvPr/>
          </p:nvSpPr>
          <p:spPr bwMode="auto">
            <a:xfrm>
              <a:off x="1431" y="1629"/>
              <a:ext cx="2019" cy="942"/>
            </a:xfrm>
            <a:custGeom>
              <a:avLst/>
              <a:gdLst>
                <a:gd name="T0" fmla="*/ 0 w 2019"/>
                <a:gd name="T1" fmla="*/ 27 h 942"/>
                <a:gd name="T2" fmla="*/ 0 w 2019"/>
                <a:gd name="T3" fmla="*/ 27 h 942"/>
                <a:gd name="T4" fmla="*/ 4 w 2019"/>
                <a:gd name="T5" fmla="*/ 58 h 942"/>
                <a:gd name="T6" fmla="*/ 12 w 2019"/>
                <a:gd name="T7" fmla="*/ 88 h 942"/>
                <a:gd name="T8" fmla="*/ 24 w 2019"/>
                <a:gd name="T9" fmla="*/ 133 h 942"/>
                <a:gd name="T10" fmla="*/ 48 w 2019"/>
                <a:gd name="T11" fmla="*/ 184 h 942"/>
                <a:gd name="T12" fmla="*/ 76 w 2019"/>
                <a:gd name="T13" fmla="*/ 245 h 942"/>
                <a:gd name="T14" fmla="*/ 115 w 2019"/>
                <a:gd name="T15" fmla="*/ 309 h 942"/>
                <a:gd name="T16" fmla="*/ 163 w 2019"/>
                <a:gd name="T17" fmla="*/ 381 h 942"/>
                <a:gd name="T18" fmla="*/ 195 w 2019"/>
                <a:gd name="T19" fmla="*/ 418 h 942"/>
                <a:gd name="T20" fmla="*/ 227 w 2019"/>
                <a:gd name="T21" fmla="*/ 456 h 942"/>
                <a:gd name="T22" fmla="*/ 266 w 2019"/>
                <a:gd name="T23" fmla="*/ 493 h 942"/>
                <a:gd name="T24" fmla="*/ 306 w 2019"/>
                <a:gd name="T25" fmla="*/ 531 h 942"/>
                <a:gd name="T26" fmla="*/ 350 w 2019"/>
                <a:gd name="T27" fmla="*/ 568 h 942"/>
                <a:gd name="T28" fmla="*/ 398 w 2019"/>
                <a:gd name="T29" fmla="*/ 605 h 942"/>
                <a:gd name="T30" fmla="*/ 453 w 2019"/>
                <a:gd name="T31" fmla="*/ 643 h 942"/>
                <a:gd name="T32" fmla="*/ 509 w 2019"/>
                <a:gd name="T33" fmla="*/ 680 h 942"/>
                <a:gd name="T34" fmla="*/ 572 w 2019"/>
                <a:gd name="T35" fmla="*/ 718 h 942"/>
                <a:gd name="T36" fmla="*/ 640 w 2019"/>
                <a:gd name="T37" fmla="*/ 755 h 942"/>
                <a:gd name="T38" fmla="*/ 711 w 2019"/>
                <a:gd name="T39" fmla="*/ 789 h 942"/>
                <a:gd name="T40" fmla="*/ 791 w 2019"/>
                <a:gd name="T41" fmla="*/ 823 h 942"/>
                <a:gd name="T42" fmla="*/ 870 w 2019"/>
                <a:gd name="T43" fmla="*/ 857 h 942"/>
                <a:gd name="T44" fmla="*/ 962 w 2019"/>
                <a:gd name="T45" fmla="*/ 888 h 942"/>
                <a:gd name="T46" fmla="*/ 1053 w 2019"/>
                <a:gd name="T47" fmla="*/ 915 h 942"/>
                <a:gd name="T48" fmla="*/ 1157 w 2019"/>
                <a:gd name="T49" fmla="*/ 942 h 942"/>
                <a:gd name="T50" fmla="*/ 2019 w 2019"/>
                <a:gd name="T51" fmla="*/ 721 h 942"/>
                <a:gd name="T52" fmla="*/ 2019 w 2019"/>
                <a:gd name="T53" fmla="*/ 721 h 942"/>
                <a:gd name="T54" fmla="*/ 1987 w 2019"/>
                <a:gd name="T55" fmla="*/ 711 h 942"/>
                <a:gd name="T56" fmla="*/ 1912 w 2019"/>
                <a:gd name="T57" fmla="*/ 680 h 942"/>
                <a:gd name="T58" fmla="*/ 1792 w 2019"/>
                <a:gd name="T59" fmla="*/ 629 h 942"/>
                <a:gd name="T60" fmla="*/ 1721 w 2019"/>
                <a:gd name="T61" fmla="*/ 595 h 942"/>
                <a:gd name="T62" fmla="*/ 1641 w 2019"/>
                <a:gd name="T63" fmla="*/ 554 h 942"/>
                <a:gd name="T64" fmla="*/ 1558 w 2019"/>
                <a:gd name="T65" fmla="*/ 507 h 942"/>
                <a:gd name="T66" fmla="*/ 1467 w 2019"/>
                <a:gd name="T67" fmla="*/ 456 h 942"/>
                <a:gd name="T68" fmla="*/ 1375 w 2019"/>
                <a:gd name="T69" fmla="*/ 395 h 942"/>
                <a:gd name="T70" fmla="*/ 1284 w 2019"/>
                <a:gd name="T71" fmla="*/ 330 h 942"/>
                <a:gd name="T72" fmla="*/ 1188 w 2019"/>
                <a:gd name="T73" fmla="*/ 258 h 942"/>
                <a:gd name="T74" fmla="*/ 1097 w 2019"/>
                <a:gd name="T75" fmla="*/ 177 h 942"/>
                <a:gd name="T76" fmla="*/ 1002 w 2019"/>
                <a:gd name="T77" fmla="*/ 92 h 942"/>
                <a:gd name="T78" fmla="*/ 914 w 2019"/>
                <a:gd name="T79" fmla="*/ 0 h 942"/>
                <a:gd name="T80" fmla="*/ 0 w 2019"/>
                <a:gd name="T81" fmla="*/ 27 h 9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9"/>
                <a:gd name="T124" fmla="*/ 0 h 942"/>
                <a:gd name="T125" fmla="*/ 2019 w 2019"/>
                <a:gd name="T126" fmla="*/ 942 h 9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9" h="942">
                  <a:moveTo>
                    <a:pt x="0" y="27"/>
                  </a:moveTo>
                  <a:lnTo>
                    <a:pt x="0" y="27"/>
                  </a:lnTo>
                  <a:lnTo>
                    <a:pt x="4" y="58"/>
                  </a:lnTo>
                  <a:lnTo>
                    <a:pt x="12" y="88"/>
                  </a:lnTo>
                  <a:lnTo>
                    <a:pt x="24" y="133"/>
                  </a:lnTo>
                  <a:lnTo>
                    <a:pt x="48" y="184"/>
                  </a:lnTo>
                  <a:lnTo>
                    <a:pt x="76" y="245"/>
                  </a:lnTo>
                  <a:lnTo>
                    <a:pt x="115" y="309"/>
                  </a:lnTo>
                  <a:lnTo>
                    <a:pt x="163" y="381"/>
                  </a:lnTo>
                  <a:lnTo>
                    <a:pt x="195" y="418"/>
                  </a:lnTo>
                  <a:lnTo>
                    <a:pt x="227" y="456"/>
                  </a:lnTo>
                  <a:lnTo>
                    <a:pt x="266" y="493"/>
                  </a:lnTo>
                  <a:lnTo>
                    <a:pt x="306" y="531"/>
                  </a:lnTo>
                  <a:lnTo>
                    <a:pt x="350" y="568"/>
                  </a:lnTo>
                  <a:lnTo>
                    <a:pt x="398" y="605"/>
                  </a:lnTo>
                  <a:lnTo>
                    <a:pt x="453" y="643"/>
                  </a:lnTo>
                  <a:lnTo>
                    <a:pt x="509" y="680"/>
                  </a:lnTo>
                  <a:lnTo>
                    <a:pt x="572" y="718"/>
                  </a:lnTo>
                  <a:lnTo>
                    <a:pt x="640" y="755"/>
                  </a:lnTo>
                  <a:lnTo>
                    <a:pt x="711" y="789"/>
                  </a:lnTo>
                  <a:lnTo>
                    <a:pt x="791" y="823"/>
                  </a:lnTo>
                  <a:lnTo>
                    <a:pt x="870" y="857"/>
                  </a:lnTo>
                  <a:lnTo>
                    <a:pt x="962" y="888"/>
                  </a:lnTo>
                  <a:lnTo>
                    <a:pt x="1053" y="915"/>
                  </a:lnTo>
                  <a:lnTo>
                    <a:pt x="1157" y="942"/>
                  </a:lnTo>
                  <a:lnTo>
                    <a:pt x="2019" y="721"/>
                  </a:lnTo>
                  <a:lnTo>
                    <a:pt x="1987" y="711"/>
                  </a:lnTo>
                  <a:lnTo>
                    <a:pt x="1912" y="680"/>
                  </a:lnTo>
                  <a:lnTo>
                    <a:pt x="1792" y="629"/>
                  </a:lnTo>
                  <a:lnTo>
                    <a:pt x="1721" y="595"/>
                  </a:lnTo>
                  <a:lnTo>
                    <a:pt x="1641" y="554"/>
                  </a:lnTo>
                  <a:lnTo>
                    <a:pt x="1558" y="507"/>
                  </a:lnTo>
                  <a:lnTo>
                    <a:pt x="1467" y="456"/>
                  </a:lnTo>
                  <a:lnTo>
                    <a:pt x="1375" y="395"/>
                  </a:lnTo>
                  <a:lnTo>
                    <a:pt x="1284" y="330"/>
                  </a:lnTo>
                  <a:lnTo>
                    <a:pt x="1188" y="258"/>
                  </a:lnTo>
                  <a:lnTo>
                    <a:pt x="1097" y="177"/>
                  </a:lnTo>
                  <a:lnTo>
                    <a:pt x="1002" y="92"/>
                  </a:lnTo>
                  <a:lnTo>
                    <a:pt x="914" y="0"/>
                  </a:lnTo>
                  <a:lnTo>
                    <a:pt x="0" y="27"/>
                  </a:lnTo>
                  <a:close/>
                </a:path>
              </a:pathLst>
            </a:custGeom>
            <a:solidFill>
              <a:srgbClr val="FFC000"/>
            </a:solidFill>
            <a:ln w="38100">
              <a:solidFill>
                <a:schemeClr val="tx1"/>
              </a:solidFill>
              <a:round/>
              <a:headEnd/>
              <a:tailEnd/>
            </a:ln>
          </p:spPr>
          <p:txBody>
            <a:bodyPr/>
            <a:lstStyle/>
            <a:p>
              <a:endParaRPr lang="ru-RU"/>
            </a:p>
          </p:txBody>
        </p:sp>
        <p:sp>
          <p:nvSpPr>
            <p:cNvPr id="8" name="Freeform 15"/>
            <p:cNvSpPr>
              <a:spLocks/>
            </p:cNvSpPr>
            <p:nvPr/>
          </p:nvSpPr>
          <p:spPr bwMode="auto">
            <a:xfrm>
              <a:off x="1654" y="1364"/>
              <a:ext cx="1752" cy="1020"/>
            </a:xfrm>
            <a:custGeom>
              <a:avLst/>
              <a:gdLst>
                <a:gd name="T0" fmla="*/ 0 w 1752"/>
                <a:gd name="T1" fmla="*/ 0 h 1020"/>
                <a:gd name="T2" fmla="*/ 0 w 1752"/>
                <a:gd name="T3" fmla="*/ 0 h 1020"/>
                <a:gd name="T4" fmla="*/ 0 w 1752"/>
                <a:gd name="T5" fmla="*/ 27 h 1020"/>
                <a:gd name="T6" fmla="*/ 4 w 1752"/>
                <a:gd name="T7" fmla="*/ 57 h 1020"/>
                <a:gd name="T8" fmla="*/ 8 w 1752"/>
                <a:gd name="T9" fmla="*/ 102 h 1020"/>
                <a:gd name="T10" fmla="*/ 20 w 1752"/>
                <a:gd name="T11" fmla="*/ 156 h 1020"/>
                <a:gd name="T12" fmla="*/ 39 w 1752"/>
                <a:gd name="T13" fmla="*/ 217 h 1020"/>
                <a:gd name="T14" fmla="*/ 67 w 1752"/>
                <a:gd name="T15" fmla="*/ 285 h 1020"/>
                <a:gd name="T16" fmla="*/ 103 w 1752"/>
                <a:gd name="T17" fmla="*/ 360 h 1020"/>
                <a:gd name="T18" fmla="*/ 127 w 1752"/>
                <a:gd name="T19" fmla="*/ 401 h 1020"/>
                <a:gd name="T20" fmla="*/ 155 w 1752"/>
                <a:gd name="T21" fmla="*/ 442 h 1020"/>
                <a:gd name="T22" fmla="*/ 182 w 1752"/>
                <a:gd name="T23" fmla="*/ 483 h 1020"/>
                <a:gd name="T24" fmla="*/ 218 w 1752"/>
                <a:gd name="T25" fmla="*/ 523 h 1020"/>
                <a:gd name="T26" fmla="*/ 254 w 1752"/>
                <a:gd name="T27" fmla="*/ 564 h 1020"/>
                <a:gd name="T28" fmla="*/ 294 w 1752"/>
                <a:gd name="T29" fmla="*/ 608 h 1020"/>
                <a:gd name="T30" fmla="*/ 341 w 1752"/>
                <a:gd name="T31" fmla="*/ 649 h 1020"/>
                <a:gd name="T32" fmla="*/ 393 w 1752"/>
                <a:gd name="T33" fmla="*/ 694 h 1020"/>
                <a:gd name="T34" fmla="*/ 449 w 1752"/>
                <a:gd name="T35" fmla="*/ 738 h 1020"/>
                <a:gd name="T36" fmla="*/ 508 w 1752"/>
                <a:gd name="T37" fmla="*/ 779 h 1020"/>
                <a:gd name="T38" fmla="*/ 572 w 1752"/>
                <a:gd name="T39" fmla="*/ 819 h 1020"/>
                <a:gd name="T40" fmla="*/ 643 w 1752"/>
                <a:gd name="T41" fmla="*/ 864 h 1020"/>
                <a:gd name="T42" fmla="*/ 719 w 1752"/>
                <a:gd name="T43" fmla="*/ 904 h 1020"/>
                <a:gd name="T44" fmla="*/ 802 w 1752"/>
                <a:gd name="T45" fmla="*/ 942 h 1020"/>
                <a:gd name="T46" fmla="*/ 890 w 1752"/>
                <a:gd name="T47" fmla="*/ 983 h 1020"/>
                <a:gd name="T48" fmla="*/ 981 w 1752"/>
                <a:gd name="T49" fmla="*/ 1020 h 1020"/>
                <a:gd name="T50" fmla="*/ 1752 w 1752"/>
                <a:gd name="T51" fmla="*/ 870 h 1020"/>
                <a:gd name="T52" fmla="*/ 1752 w 1752"/>
                <a:gd name="T53" fmla="*/ 870 h 1020"/>
                <a:gd name="T54" fmla="*/ 1728 w 1752"/>
                <a:gd name="T55" fmla="*/ 857 h 1020"/>
                <a:gd name="T56" fmla="*/ 1661 w 1752"/>
                <a:gd name="T57" fmla="*/ 819 h 1020"/>
                <a:gd name="T58" fmla="*/ 1562 w 1752"/>
                <a:gd name="T59" fmla="*/ 758 h 1020"/>
                <a:gd name="T60" fmla="*/ 1502 w 1752"/>
                <a:gd name="T61" fmla="*/ 717 h 1020"/>
                <a:gd name="T62" fmla="*/ 1434 w 1752"/>
                <a:gd name="T63" fmla="*/ 670 h 1020"/>
                <a:gd name="T64" fmla="*/ 1363 w 1752"/>
                <a:gd name="T65" fmla="*/ 615 h 1020"/>
                <a:gd name="T66" fmla="*/ 1291 w 1752"/>
                <a:gd name="T67" fmla="*/ 557 h 1020"/>
                <a:gd name="T68" fmla="*/ 1212 w 1752"/>
                <a:gd name="T69" fmla="*/ 489 h 1020"/>
                <a:gd name="T70" fmla="*/ 1136 w 1752"/>
                <a:gd name="T71" fmla="*/ 415 h 1020"/>
                <a:gd name="T72" fmla="*/ 1057 w 1752"/>
                <a:gd name="T73" fmla="*/ 333 h 1020"/>
                <a:gd name="T74" fmla="*/ 977 w 1752"/>
                <a:gd name="T75" fmla="*/ 241 h 1020"/>
                <a:gd name="T76" fmla="*/ 898 w 1752"/>
                <a:gd name="T77" fmla="*/ 146 h 1020"/>
                <a:gd name="T78" fmla="*/ 822 w 1752"/>
                <a:gd name="T79" fmla="*/ 44 h 1020"/>
                <a:gd name="T80" fmla="*/ 0 w 1752"/>
                <a:gd name="T81" fmla="*/ 0 h 10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52"/>
                <a:gd name="T124" fmla="*/ 0 h 1020"/>
                <a:gd name="T125" fmla="*/ 1752 w 1752"/>
                <a:gd name="T126" fmla="*/ 1020 h 10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52" h="1020">
                  <a:moveTo>
                    <a:pt x="0" y="0"/>
                  </a:moveTo>
                  <a:lnTo>
                    <a:pt x="0" y="0"/>
                  </a:lnTo>
                  <a:lnTo>
                    <a:pt x="0" y="27"/>
                  </a:lnTo>
                  <a:lnTo>
                    <a:pt x="4" y="57"/>
                  </a:lnTo>
                  <a:lnTo>
                    <a:pt x="8" y="102"/>
                  </a:lnTo>
                  <a:lnTo>
                    <a:pt x="20" y="156"/>
                  </a:lnTo>
                  <a:lnTo>
                    <a:pt x="39" y="217"/>
                  </a:lnTo>
                  <a:lnTo>
                    <a:pt x="67" y="285"/>
                  </a:lnTo>
                  <a:lnTo>
                    <a:pt x="103" y="360"/>
                  </a:lnTo>
                  <a:lnTo>
                    <a:pt x="127" y="401"/>
                  </a:lnTo>
                  <a:lnTo>
                    <a:pt x="155" y="442"/>
                  </a:lnTo>
                  <a:lnTo>
                    <a:pt x="182" y="483"/>
                  </a:lnTo>
                  <a:lnTo>
                    <a:pt x="218" y="523"/>
                  </a:lnTo>
                  <a:lnTo>
                    <a:pt x="254" y="564"/>
                  </a:lnTo>
                  <a:lnTo>
                    <a:pt x="294" y="608"/>
                  </a:lnTo>
                  <a:lnTo>
                    <a:pt x="341" y="649"/>
                  </a:lnTo>
                  <a:lnTo>
                    <a:pt x="393" y="694"/>
                  </a:lnTo>
                  <a:lnTo>
                    <a:pt x="449" y="738"/>
                  </a:lnTo>
                  <a:lnTo>
                    <a:pt x="508" y="779"/>
                  </a:lnTo>
                  <a:lnTo>
                    <a:pt x="572" y="819"/>
                  </a:lnTo>
                  <a:lnTo>
                    <a:pt x="643" y="864"/>
                  </a:lnTo>
                  <a:lnTo>
                    <a:pt x="719" y="904"/>
                  </a:lnTo>
                  <a:lnTo>
                    <a:pt x="802" y="942"/>
                  </a:lnTo>
                  <a:lnTo>
                    <a:pt x="890" y="983"/>
                  </a:lnTo>
                  <a:lnTo>
                    <a:pt x="981" y="1020"/>
                  </a:lnTo>
                  <a:lnTo>
                    <a:pt x="1752" y="870"/>
                  </a:lnTo>
                  <a:lnTo>
                    <a:pt x="1728" y="857"/>
                  </a:lnTo>
                  <a:lnTo>
                    <a:pt x="1661" y="819"/>
                  </a:lnTo>
                  <a:lnTo>
                    <a:pt x="1562" y="758"/>
                  </a:lnTo>
                  <a:lnTo>
                    <a:pt x="1502" y="717"/>
                  </a:lnTo>
                  <a:lnTo>
                    <a:pt x="1434" y="670"/>
                  </a:lnTo>
                  <a:lnTo>
                    <a:pt x="1363" y="615"/>
                  </a:lnTo>
                  <a:lnTo>
                    <a:pt x="1291" y="557"/>
                  </a:lnTo>
                  <a:lnTo>
                    <a:pt x="1212" y="489"/>
                  </a:lnTo>
                  <a:lnTo>
                    <a:pt x="1136" y="415"/>
                  </a:lnTo>
                  <a:lnTo>
                    <a:pt x="1057" y="333"/>
                  </a:lnTo>
                  <a:lnTo>
                    <a:pt x="977" y="241"/>
                  </a:lnTo>
                  <a:lnTo>
                    <a:pt x="898" y="146"/>
                  </a:lnTo>
                  <a:lnTo>
                    <a:pt x="822" y="44"/>
                  </a:lnTo>
                  <a:lnTo>
                    <a:pt x="0" y="0"/>
                  </a:lnTo>
                  <a:close/>
                </a:path>
              </a:pathLst>
            </a:custGeom>
            <a:solidFill>
              <a:srgbClr val="F2F2F2"/>
            </a:solidFill>
            <a:ln w="9525">
              <a:noFill/>
              <a:round/>
              <a:headEnd/>
              <a:tailEnd/>
            </a:ln>
          </p:spPr>
          <p:txBody>
            <a:bodyPr/>
            <a:lstStyle/>
            <a:p>
              <a:endParaRPr lang="ru-RU"/>
            </a:p>
          </p:txBody>
        </p:sp>
        <p:sp>
          <p:nvSpPr>
            <p:cNvPr id="9" name="Freeform 16"/>
            <p:cNvSpPr>
              <a:spLocks/>
            </p:cNvSpPr>
            <p:nvPr/>
          </p:nvSpPr>
          <p:spPr bwMode="auto">
            <a:xfrm>
              <a:off x="1655" y="1344"/>
              <a:ext cx="1880" cy="1051"/>
            </a:xfrm>
            <a:custGeom>
              <a:avLst/>
              <a:gdLst>
                <a:gd name="T0" fmla="*/ 0 w 1880"/>
                <a:gd name="T1" fmla="*/ 0 h 1051"/>
                <a:gd name="T2" fmla="*/ 0 w 1880"/>
                <a:gd name="T3" fmla="*/ 0 h 1051"/>
                <a:gd name="T4" fmla="*/ 4 w 1880"/>
                <a:gd name="T5" fmla="*/ 31 h 1051"/>
                <a:gd name="T6" fmla="*/ 8 w 1880"/>
                <a:gd name="T7" fmla="*/ 65 h 1051"/>
                <a:gd name="T8" fmla="*/ 16 w 1880"/>
                <a:gd name="T9" fmla="*/ 109 h 1051"/>
                <a:gd name="T10" fmla="*/ 28 w 1880"/>
                <a:gd name="T11" fmla="*/ 163 h 1051"/>
                <a:gd name="T12" fmla="*/ 52 w 1880"/>
                <a:gd name="T13" fmla="*/ 228 h 1051"/>
                <a:gd name="T14" fmla="*/ 79 w 1880"/>
                <a:gd name="T15" fmla="*/ 299 h 1051"/>
                <a:gd name="T16" fmla="*/ 123 w 1880"/>
                <a:gd name="T17" fmla="*/ 378 h 1051"/>
                <a:gd name="T18" fmla="*/ 175 w 1880"/>
                <a:gd name="T19" fmla="*/ 459 h 1051"/>
                <a:gd name="T20" fmla="*/ 207 w 1880"/>
                <a:gd name="T21" fmla="*/ 500 h 1051"/>
                <a:gd name="T22" fmla="*/ 242 w 1880"/>
                <a:gd name="T23" fmla="*/ 544 h 1051"/>
                <a:gd name="T24" fmla="*/ 282 w 1880"/>
                <a:gd name="T25" fmla="*/ 588 h 1051"/>
                <a:gd name="T26" fmla="*/ 326 w 1880"/>
                <a:gd name="T27" fmla="*/ 633 h 1051"/>
                <a:gd name="T28" fmla="*/ 373 w 1880"/>
                <a:gd name="T29" fmla="*/ 677 h 1051"/>
                <a:gd name="T30" fmla="*/ 425 w 1880"/>
                <a:gd name="T31" fmla="*/ 718 h 1051"/>
                <a:gd name="T32" fmla="*/ 481 w 1880"/>
                <a:gd name="T33" fmla="*/ 762 h 1051"/>
                <a:gd name="T34" fmla="*/ 540 w 1880"/>
                <a:gd name="T35" fmla="*/ 806 h 1051"/>
                <a:gd name="T36" fmla="*/ 608 w 1880"/>
                <a:gd name="T37" fmla="*/ 850 h 1051"/>
                <a:gd name="T38" fmla="*/ 679 w 1880"/>
                <a:gd name="T39" fmla="*/ 891 h 1051"/>
                <a:gd name="T40" fmla="*/ 755 w 1880"/>
                <a:gd name="T41" fmla="*/ 932 h 1051"/>
                <a:gd name="T42" fmla="*/ 838 w 1880"/>
                <a:gd name="T43" fmla="*/ 973 h 1051"/>
                <a:gd name="T44" fmla="*/ 926 w 1880"/>
                <a:gd name="T45" fmla="*/ 1010 h 1051"/>
                <a:gd name="T46" fmla="*/ 1021 w 1880"/>
                <a:gd name="T47" fmla="*/ 1051 h 1051"/>
                <a:gd name="T48" fmla="*/ 1880 w 1880"/>
                <a:gd name="T49" fmla="*/ 908 h 1051"/>
                <a:gd name="T50" fmla="*/ 1880 w 1880"/>
                <a:gd name="T51" fmla="*/ 908 h 1051"/>
                <a:gd name="T52" fmla="*/ 1852 w 1880"/>
                <a:gd name="T53" fmla="*/ 895 h 1051"/>
                <a:gd name="T54" fmla="*/ 1780 w 1880"/>
                <a:gd name="T55" fmla="*/ 857 h 1051"/>
                <a:gd name="T56" fmla="*/ 1669 w 1880"/>
                <a:gd name="T57" fmla="*/ 793 h 1051"/>
                <a:gd name="T58" fmla="*/ 1605 w 1880"/>
                <a:gd name="T59" fmla="*/ 748 h 1051"/>
                <a:gd name="T60" fmla="*/ 1534 w 1880"/>
                <a:gd name="T61" fmla="*/ 701 h 1051"/>
                <a:gd name="T62" fmla="*/ 1454 w 1880"/>
                <a:gd name="T63" fmla="*/ 643 h 1051"/>
                <a:gd name="T64" fmla="*/ 1375 w 1880"/>
                <a:gd name="T65" fmla="*/ 582 h 1051"/>
                <a:gd name="T66" fmla="*/ 1295 w 1880"/>
                <a:gd name="T67" fmla="*/ 510 h 1051"/>
                <a:gd name="T68" fmla="*/ 1212 w 1880"/>
                <a:gd name="T69" fmla="*/ 435 h 1051"/>
                <a:gd name="T70" fmla="*/ 1129 w 1880"/>
                <a:gd name="T71" fmla="*/ 350 h 1051"/>
                <a:gd name="T72" fmla="*/ 1045 w 1880"/>
                <a:gd name="T73" fmla="*/ 262 h 1051"/>
                <a:gd name="T74" fmla="*/ 966 w 1880"/>
                <a:gd name="T75" fmla="*/ 163 h 1051"/>
                <a:gd name="T76" fmla="*/ 890 w 1880"/>
                <a:gd name="T77" fmla="*/ 61 h 1051"/>
                <a:gd name="T78" fmla="*/ 0 w 1880"/>
                <a:gd name="T79" fmla="*/ 0 h 10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80"/>
                <a:gd name="T121" fmla="*/ 0 h 1051"/>
                <a:gd name="T122" fmla="*/ 1880 w 1880"/>
                <a:gd name="T123" fmla="*/ 1051 h 10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80" h="1051">
                  <a:moveTo>
                    <a:pt x="0" y="0"/>
                  </a:moveTo>
                  <a:lnTo>
                    <a:pt x="0" y="0"/>
                  </a:lnTo>
                  <a:lnTo>
                    <a:pt x="4" y="31"/>
                  </a:lnTo>
                  <a:lnTo>
                    <a:pt x="8" y="65"/>
                  </a:lnTo>
                  <a:lnTo>
                    <a:pt x="16" y="109"/>
                  </a:lnTo>
                  <a:lnTo>
                    <a:pt x="28" y="163"/>
                  </a:lnTo>
                  <a:lnTo>
                    <a:pt x="52" y="228"/>
                  </a:lnTo>
                  <a:lnTo>
                    <a:pt x="79" y="299"/>
                  </a:lnTo>
                  <a:lnTo>
                    <a:pt x="123" y="378"/>
                  </a:lnTo>
                  <a:lnTo>
                    <a:pt x="175" y="459"/>
                  </a:lnTo>
                  <a:lnTo>
                    <a:pt x="207" y="500"/>
                  </a:lnTo>
                  <a:lnTo>
                    <a:pt x="242" y="544"/>
                  </a:lnTo>
                  <a:lnTo>
                    <a:pt x="282" y="588"/>
                  </a:lnTo>
                  <a:lnTo>
                    <a:pt x="326" y="633"/>
                  </a:lnTo>
                  <a:lnTo>
                    <a:pt x="373" y="677"/>
                  </a:lnTo>
                  <a:lnTo>
                    <a:pt x="425" y="718"/>
                  </a:lnTo>
                  <a:lnTo>
                    <a:pt x="481" y="762"/>
                  </a:lnTo>
                  <a:lnTo>
                    <a:pt x="540" y="806"/>
                  </a:lnTo>
                  <a:lnTo>
                    <a:pt x="608" y="850"/>
                  </a:lnTo>
                  <a:lnTo>
                    <a:pt x="679" y="891"/>
                  </a:lnTo>
                  <a:lnTo>
                    <a:pt x="755" y="932"/>
                  </a:lnTo>
                  <a:lnTo>
                    <a:pt x="838" y="973"/>
                  </a:lnTo>
                  <a:lnTo>
                    <a:pt x="926" y="1010"/>
                  </a:lnTo>
                  <a:lnTo>
                    <a:pt x="1021" y="1051"/>
                  </a:lnTo>
                  <a:lnTo>
                    <a:pt x="1880" y="908"/>
                  </a:lnTo>
                  <a:lnTo>
                    <a:pt x="1852" y="895"/>
                  </a:lnTo>
                  <a:lnTo>
                    <a:pt x="1780" y="857"/>
                  </a:lnTo>
                  <a:lnTo>
                    <a:pt x="1669" y="793"/>
                  </a:lnTo>
                  <a:lnTo>
                    <a:pt x="1605" y="748"/>
                  </a:lnTo>
                  <a:lnTo>
                    <a:pt x="1534" y="701"/>
                  </a:lnTo>
                  <a:lnTo>
                    <a:pt x="1454" y="643"/>
                  </a:lnTo>
                  <a:lnTo>
                    <a:pt x="1375" y="582"/>
                  </a:lnTo>
                  <a:lnTo>
                    <a:pt x="1295" y="510"/>
                  </a:lnTo>
                  <a:lnTo>
                    <a:pt x="1212" y="435"/>
                  </a:lnTo>
                  <a:lnTo>
                    <a:pt x="1129" y="350"/>
                  </a:lnTo>
                  <a:lnTo>
                    <a:pt x="1045" y="262"/>
                  </a:lnTo>
                  <a:lnTo>
                    <a:pt x="966" y="163"/>
                  </a:lnTo>
                  <a:lnTo>
                    <a:pt x="890" y="61"/>
                  </a:lnTo>
                  <a:lnTo>
                    <a:pt x="0" y="0"/>
                  </a:lnTo>
                  <a:close/>
                </a:path>
              </a:pathLst>
            </a:custGeom>
            <a:solidFill>
              <a:srgbClr val="FFC000"/>
            </a:solidFill>
            <a:ln w="38100">
              <a:solidFill>
                <a:schemeClr val="tx1"/>
              </a:solidFill>
              <a:round/>
              <a:headEnd/>
              <a:tailEnd/>
            </a:ln>
          </p:spPr>
          <p:txBody>
            <a:bodyPr/>
            <a:lstStyle/>
            <a:p>
              <a:endParaRPr lang="ru-RU"/>
            </a:p>
          </p:txBody>
        </p:sp>
        <p:sp>
          <p:nvSpPr>
            <p:cNvPr id="10" name="Freeform 18"/>
            <p:cNvSpPr>
              <a:spLocks/>
            </p:cNvSpPr>
            <p:nvPr/>
          </p:nvSpPr>
          <p:spPr bwMode="auto">
            <a:xfrm>
              <a:off x="1825" y="1517"/>
              <a:ext cx="99" cy="34"/>
            </a:xfrm>
            <a:custGeom>
              <a:avLst/>
              <a:gdLst>
                <a:gd name="T0" fmla="*/ 47 w 99"/>
                <a:gd name="T1" fmla="*/ 13 h 34"/>
                <a:gd name="T2" fmla="*/ 47 w 99"/>
                <a:gd name="T3" fmla="*/ 13 h 34"/>
                <a:gd name="T4" fmla="*/ 35 w 99"/>
                <a:gd name="T5" fmla="*/ 23 h 34"/>
                <a:gd name="T6" fmla="*/ 27 w 99"/>
                <a:gd name="T7" fmla="*/ 30 h 34"/>
                <a:gd name="T8" fmla="*/ 15 w 99"/>
                <a:gd name="T9" fmla="*/ 30 h 34"/>
                <a:gd name="T10" fmla="*/ 4 w 99"/>
                <a:gd name="T11" fmla="*/ 30 h 34"/>
                <a:gd name="T12" fmla="*/ 4 w 99"/>
                <a:gd name="T13" fmla="*/ 30 h 34"/>
                <a:gd name="T14" fmla="*/ 0 w 99"/>
                <a:gd name="T15" fmla="*/ 30 h 34"/>
                <a:gd name="T16" fmla="*/ 0 w 99"/>
                <a:gd name="T17" fmla="*/ 30 h 34"/>
                <a:gd name="T18" fmla="*/ 4 w 99"/>
                <a:gd name="T19" fmla="*/ 34 h 34"/>
                <a:gd name="T20" fmla="*/ 4 w 99"/>
                <a:gd name="T21" fmla="*/ 34 h 34"/>
                <a:gd name="T22" fmla="*/ 19 w 99"/>
                <a:gd name="T23" fmla="*/ 34 h 34"/>
                <a:gd name="T24" fmla="*/ 31 w 99"/>
                <a:gd name="T25" fmla="*/ 30 h 34"/>
                <a:gd name="T26" fmla="*/ 43 w 99"/>
                <a:gd name="T27" fmla="*/ 23 h 34"/>
                <a:gd name="T28" fmla="*/ 51 w 99"/>
                <a:gd name="T29" fmla="*/ 17 h 34"/>
                <a:gd name="T30" fmla="*/ 51 w 99"/>
                <a:gd name="T31" fmla="*/ 17 h 34"/>
                <a:gd name="T32" fmla="*/ 63 w 99"/>
                <a:gd name="T33" fmla="*/ 6 h 34"/>
                <a:gd name="T34" fmla="*/ 71 w 99"/>
                <a:gd name="T35" fmla="*/ 3 h 34"/>
                <a:gd name="T36" fmla="*/ 75 w 99"/>
                <a:gd name="T37" fmla="*/ 3 h 34"/>
                <a:gd name="T38" fmla="*/ 75 w 99"/>
                <a:gd name="T39" fmla="*/ 3 h 34"/>
                <a:gd name="T40" fmla="*/ 87 w 99"/>
                <a:gd name="T41" fmla="*/ 3 h 34"/>
                <a:gd name="T42" fmla="*/ 95 w 99"/>
                <a:gd name="T43" fmla="*/ 10 h 34"/>
                <a:gd name="T44" fmla="*/ 95 w 99"/>
                <a:gd name="T45" fmla="*/ 10 h 34"/>
                <a:gd name="T46" fmla="*/ 99 w 99"/>
                <a:gd name="T47" fmla="*/ 10 h 34"/>
                <a:gd name="T48" fmla="*/ 99 w 99"/>
                <a:gd name="T49" fmla="*/ 10 h 34"/>
                <a:gd name="T50" fmla="*/ 99 w 99"/>
                <a:gd name="T51" fmla="*/ 6 h 34"/>
                <a:gd name="T52" fmla="*/ 99 w 99"/>
                <a:gd name="T53" fmla="*/ 6 h 34"/>
                <a:gd name="T54" fmla="*/ 87 w 99"/>
                <a:gd name="T55" fmla="*/ 0 h 34"/>
                <a:gd name="T56" fmla="*/ 75 w 99"/>
                <a:gd name="T57" fmla="*/ 0 h 34"/>
                <a:gd name="T58" fmla="*/ 75 w 99"/>
                <a:gd name="T59" fmla="*/ 0 h 34"/>
                <a:gd name="T60" fmla="*/ 67 w 99"/>
                <a:gd name="T61" fmla="*/ 0 h 34"/>
                <a:gd name="T62" fmla="*/ 59 w 99"/>
                <a:gd name="T63" fmla="*/ 3 h 34"/>
                <a:gd name="T64" fmla="*/ 47 w 99"/>
                <a:gd name="T65" fmla="*/ 13 h 34"/>
                <a:gd name="T66" fmla="*/ 47 w 99"/>
                <a:gd name="T67" fmla="*/ 13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9"/>
                <a:gd name="T103" fmla="*/ 0 h 34"/>
                <a:gd name="T104" fmla="*/ 99 w 99"/>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9" h="34">
                  <a:moveTo>
                    <a:pt x="47" y="13"/>
                  </a:moveTo>
                  <a:lnTo>
                    <a:pt x="47" y="13"/>
                  </a:lnTo>
                  <a:lnTo>
                    <a:pt x="35" y="23"/>
                  </a:lnTo>
                  <a:lnTo>
                    <a:pt x="27" y="30"/>
                  </a:lnTo>
                  <a:lnTo>
                    <a:pt x="15" y="30"/>
                  </a:lnTo>
                  <a:lnTo>
                    <a:pt x="4" y="30"/>
                  </a:lnTo>
                  <a:lnTo>
                    <a:pt x="0" y="30"/>
                  </a:lnTo>
                  <a:lnTo>
                    <a:pt x="4" y="34"/>
                  </a:lnTo>
                  <a:lnTo>
                    <a:pt x="19" y="34"/>
                  </a:lnTo>
                  <a:lnTo>
                    <a:pt x="31" y="30"/>
                  </a:lnTo>
                  <a:lnTo>
                    <a:pt x="43" y="23"/>
                  </a:lnTo>
                  <a:lnTo>
                    <a:pt x="51" y="17"/>
                  </a:lnTo>
                  <a:lnTo>
                    <a:pt x="63" y="6"/>
                  </a:lnTo>
                  <a:lnTo>
                    <a:pt x="71" y="3"/>
                  </a:lnTo>
                  <a:lnTo>
                    <a:pt x="75" y="3"/>
                  </a:lnTo>
                  <a:lnTo>
                    <a:pt x="87" y="3"/>
                  </a:lnTo>
                  <a:lnTo>
                    <a:pt x="95" y="10"/>
                  </a:lnTo>
                  <a:lnTo>
                    <a:pt x="99" y="10"/>
                  </a:lnTo>
                  <a:lnTo>
                    <a:pt x="99" y="6"/>
                  </a:lnTo>
                  <a:lnTo>
                    <a:pt x="87" y="0"/>
                  </a:lnTo>
                  <a:lnTo>
                    <a:pt x="75" y="0"/>
                  </a:lnTo>
                  <a:lnTo>
                    <a:pt x="67" y="0"/>
                  </a:lnTo>
                  <a:lnTo>
                    <a:pt x="59" y="3"/>
                  </a:lnTo>
                  <a:lnTo>
                    <a:pt x="47" y="13"/>
                  </a:lnTo>
                  <a:close/>
                </a:path>
              </a:pathLst>
            </a:custGeom>
            <a:solidFill>
              <a:srgbClr val="E0E0E0"/>
            </a:solidFill>
            <a:ln w="9525">
              <a:noFill/>
              <a:round/>
              <a:headEnd/>
              <a:tailEnd/>
            </a:ln>
          </p:spPr>
          <p:txBody>
            <a:bodyPr/>
            <a:lstStyle/>
            <a:p>
              <a:endParaRPr lang="ru-RU"/>
            </a:p>
          </p:txBody>
        </p:sp>
      </p:grpSp>
      <p:sp>
        <p:nvSpPr>
          <p:cNvPr id="11" name="AutoShape 39"/>
          <p:cNvSpPr>
            <a:spLocks noChangeArrowheads="1"/>
          </p:cNvSpPr>
          <p:nvPr/>
        </p:nvSpPr>
        <p:spPr bwMode="auto">
          <a:xfrm rot="3116854">
            <a:off x="2616612" y="2538989"/>
            <a:ext cx="4384788" cy="1714498"/>
          </a:xfrm>
          <a:prstGeom prst="flowChartPunchedTape">
            <a:avLst/>
          </a:prstGeom>
          <a:noFill/>
          <a:ln w="9525">
            <a:noFill/>
            <a:miter lim="800000"/>
            <a:headEnd/>
            <a:tailEnd/>
          </a:ln>
        </p:spPr>
        <p:txBody>
          <a:bodyPr rot="10800000" vert="eaVert" wrap="none" anchor="ctr"/>
          <a:lstStyle/>
          <a:p>
            <a:pPr algn="ctr"/>
            <a:r>
              <a:rPr lang="kk-KZ" sz="3600" b="1" i="1" dirty="0">
                <a:solidFill>
                  <a:srgbClr val="0000FF"/>
                </a:solidFill>
                <a:latin typeface="KZ Times New Roman"/>
              </a:rPr>
              <a:t> </a:t>
            </a:r>
            <a:r>
              <a:rPr lang="kk-KZ" sz="3600" b="1" i="1" dirty="0">
                <a:solidFill>
                  <a:srgbClr val="0000FF"/>
                </a:solidFill>
                <a:latin typeface="Century Schoolbook" pitchFamily="18" charset="0"/>
              </a:rPr>
              <a:t>Еліміздің </a:t>
            </a:r>
          </a:p>
          <a:p>
            <a:pPr algn="ctr"/>
            <a:r>
              <a:rPr lang="kk-KZ" sz="3600" b="1" i="1" dirty="0">
                <a:solidFill>
                  <a:srgbClr val="0000FF"/>
                </a:solidFill>
                <a:latin typeface="Century Schoolbook" pitchFamily="18" charset="0"/>
              </a:rPr>
              <a:t>болашағы – </a:t>
            </a:r>
          </a:p>
          <a:p>
            <a:pPr algn="ctr"/>
            <a:r>
              <a:rPr lang="kk-KZ" sz="3600" b="1" i="1" dirty="0">
                <a:solidFill>
                  <a:srgbClr val="0000FF"/>
                </a:solidFill>
                <a:latin typeface="Century Schoolbook" pitchFamily="18" charset="0"/>
              </a:rPr>
              <a:t>білімді ұрпақ </a:t>
            </a:r>
          </a:p>
          <a:p>
            <a:pPr algn="ctr"/>
            <a:r>
              <a:rPr lang="kk-KZ" sz="3600" b="1" i="1" dirty="0">
                <a:solidFill>
                  <a:srgbClr val="0000FF"/>
                </a:solidFill>
                <a:latin typeface="Century Schoolbook" pitchFamily="18" charset="0"/>
              </a:rPr>
              <a:t>қолында</a:t>
            </a:r>
            <a:endParaRPr lang="ru-RU" sz="3600" b="1" i="1" dirty="0">
              <a:solidFill>
                <a:srgbClr val="0000FF"/>
              </a:solidFill>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1"/>
                                        </p:tgtEl>
                                        <p:attrNameLst>
                                          <p:attrName>style.visibility</p:attrName>
                                        </p:attrNameLst>
                                      </p:cBhvr>
                                      <p:to>
                                        <p:strVal val="visible"/>
                                      </p:to>
                                    </p:set>
                                    <p:anim calcmode="discrete" valueType="clr">
                                      <p:cBhvr override="childStyle">
                                        <p:cTn id="13" dur="5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4" dur="50"/>
                                        <p:tgtEl>
                                          <p:spTgt spid="11"/>
                                        </p:tgtEl>
                                        <p:attrNameLst>
                                          <p:attrName>fillcolor</p:attrName>
                                        </p:attrNameLst>
                                      </p:cBhvr>
                                      <p:tavLst>
                                        <p:tav tm="0">
                                          <p:val>
                                            <p:clrVal>
                                              <a:schemeClr val="accent2"/>
                                            </p:clrVal>
                                          </p:val>
                                        </p:tav>
                                        <p:tav tm="50000">
                                          <p:val>
                                            <p:clrVal>
                                              <a:schemeClr val="hlink"/>
                                            </p:clrVal>
                                          </p:val>
                                        </p:tav>
                                      </p:tavLst>
                                    </p:anim>
                                    <p:set>
                                      <p:cBhvr>
                                        <p:cTn id="15" dur="5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457200" y="277813"/>
            <a:ext cx="8229600" cy="1139825"/>
          </a:xfrm>
          <a:prstGeom prst="rect">
            <a:avLst/>
          </a:prstGeom>
          <a:noFill/>
          <a:ln w="9525">
            <a:noFill/>
            <a:miter lim="800000"/>
            <a:headEnd/>
            <a:tailEnd/>
          </a:ln>
        </p:spPr>
        <p:txBody>
          <a:bodyPr anchor="ctr" anchorCtr="1"/>
          <a:lstStyle/>
          <a:p>
            <a:r>
              <a:rPr lang="kk-KZ" sz="4400" b="1" i="1" dirty="0">
                <a:solidFill>
                  <a:srgbClr val="FF0000"/>
                </a:solidFill>
                <a:effectLst>
                  <a:outerShdw blurRad="38100" dist="38100" dir="2700000" algn="tl">
                    <a:srgbClr val="000000"/>
                  </a:outerShdw>
                </a:effectLst>
                <a:latin typeface="Times New Roman" pitchFamily="18" charset="0"/>
              </a:rPr>
              <a:t>Менің елім Қазақстан</a:t>
            </a:r>
            <a:endParaRPr lang="ru-RU" sz="4400" b="1" i="1" dirty="0">
              <a:solidFill>
                <a:srgbClr val="FF0000"/>
              </a:solidFill>
              <a:effectLst>
                <a:outerShdw blurRad="38100" dist="38100" dir="2700000" algn="tl">
                  <a:srgbClr val="000000"/>
                </a:outerShdw>
              </a:effectLst>
              <a:latin typeface="Times New Roman" pitchFamily="18" charset="0"/>
            </a:endParaRPr>
          </a:p>
        </p:txBody>
      </p:sp>
      <p:pic>
        <p:nvPicPr>
          <p:cNvPr id="5" name="Picture 4" descr="KazContentMapLogo"/>
          <p:cNvPicPr>
            <a:picLocks noChangeAspect="1" noChangeArrowheads="1"/>
          </p:cNvPicPr>
          <p:nvPr/>
        </p:nvPicPr>
        <p:blipFill>
          <a:blip r:embed="rId3" cstate="screen">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rcRect/>
          <a:stretch>
            <a:fillRect/>
          </a:stretch>
        </p:blipFill>
        <p:spPr bwMode="auto">
          <a:xfrm>
            <a:off x="332509" y="1417638"/>
            <a:ext cx="8487963" cy="4418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3E37E"/>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rmAutofit/>
          </a:bodyPr>
          <a:lstStyle/>
          <a:p>
            <a:r>
              <a:rPr lang="kk-KZ" i="1" dirty="0">
                <a:solidFill>
                  <a:srgbClr val="C00000"/>
                </a:solidFill>
                <a:effectLst/>
                <a:latin typeface="+mn-lt"/>
              </a:rPr>
              <a:t>1.3. </a:t>
            </a:r>
            <a:r>
              <a:rPr lang="kk-KZ" i="1" dirty="0">
                <a:solidFill>
                  <a:srgbClr val="C00000"/>
                </a:solidFill>
                <a:effectLst/>
                <a:latin typeface="+mn-lt"/>
              </a:rPr>
              <a:t>Ө</a:t>
            </a:r>
            <a:r>
              <a:rPr lang="kk-KZ" i="1" dirty="0" smtClean="0">
                <a:solidFill>
                  <a:srgbClr val="C00000"/>
                </a:solidFill>
                <a:effectLst/>
                <a:latin typeface="+mn-lt"/>
              </a:rPr>
              <a:t>ткен </a:t>
            </a:r>
            <a:r>
              <a:rPr lang="kk-KZ" i="1" dirty="0">
                <a:solidFill>
                  <a:srgbClr val="C00000"/>
                </a:solidFill>
                <a:effectLst/>
                <a:latin typeface="+mn-lt"/>
              </a:rPr>
              <a:t>тақырыптарды еске түсіру </a:t>
            </a:r>
            <a:r>
              <a:rPr lang="kk-KZ" i="1" dirty="0" smtClean="0">
                <a:solidFill>
                  <a:srgbClr val="C00000"/>
                </a:solidFill>
                <a:effectLst/>
                <a:latin typeface="+mn-lt"/>
              </a:rPr>
              <a:t/>
            </a:r>
            <a:br>
              <a:rPr lang="kk-KZ" i="1" dirty="0" smtClean="0">
                <a:solidFill>
                  <a:srgbClr val="C00000"/>
                </a:solidFill>
                <a:effectLst/>
                <a:latin typeface="+mn-lt"/>
              </a:rPr>
            </a:br>
            <a:r>
              <a:rPr lang="kk-KZ" i="1" dirty="0" smtClean="0">
                <a:solidFill>
                  <a:srgbClr val="0070C0"/>
                </a:solidFill>
                <a:effectLst/>
                <a:latin typeface="+mn-lt"/>
              </a:rPr>
              <a:t>1. Морфология </a:t>
            </a:r>
            <a:r>
              <a:rPr lang="kk-KZ" i="1" dirty="0">
                <a:solidFill>
                  <a:srgbClr val="0070C0"/>
                </a:solidFill>
                <a:effectLst/>
                <a:latin typeface="+mn-lt"/>
              </a:rPr>
              <a:t>нені зерттейді?</a:t>
            </a:r>
            <a:r>
              <a:rPr lang="ru-RU" i="1" dirty="0">
                <a:solidFill>
                  <a:srgbClr val="0070C0"/>
                </a:solidFill>
                <a:effectLst/>
                <a:latin typeface="+mn-lt"/>
              </a:rPr>
              <a:t/>
            </a:r>
            <a:br>
              <a:rPr lang="ru-RU" i="1" dirty="0">
                <a:solidFill>
                  <a:srgbClr val="0070C0"/>
                </a:solidFill>
                <a:effectLst/>
                <a:latin typeface="+mn-lt"/>
              </a:rPr>
            </a:br>
            <a:r>
              <a:rPr lang="ru-RU" i="1" dirty="0" smtClean="0">
                <a:solidFill>
                  <a:srgbClr val="0070C0"/>
                </a:solidFill>
                <a:effectLst/>
                <a:latin typeface="+mn-lt"/>
              </a:rPr>
              <a:t>2. </a:t>
            </a:r>
            <a:r>
              <a:rPr lang="kk-KZ" i="1" dirty="0" smtClean="0">
                <a:solidFill>
                  <a:srgbClr val="0070C0"/>
                </a:solidFill>
                <a:effectLst/>
                <a:latin typeface="+mn-lt"/>
              </a:rPr>
              <a:t>Зат </a:t>
            </a:r>
            <a:r>
              <a:rPr lang="kk-KZ" i="1" dirty="0">
                <a:solidFill>
                  <a:srgbClr val="0070C0"/>
                </a:solidFill>
                <a:effectLst/>
                <a:latin typeface="+mn-lt"/>
              </a:rPr>
              <a:t>есім деген не?</a:t>
            </a:r>
            <a:r>
              <a:rPr lang="ru-RU" i="1" dirty="0">
                <a:solidFill>
                  <a:srgbClr val="0070C0"/>
                </a:solidFill>
                <a:effectLst/>
                <a:latin typeface="+mn-lt"/>
              </a:rPr>
              <a:t/>
            </a:r>
            <a:br>
              <a:rPr lang="ru-RU" i="1" dirty="0">
                <a:solidFill>
                  <a:srgbClr val="0070C0"/>
                </a:solidFill>
                <a:effectLst/>
                <a:latin typeface="+mn-lt"/>
              </a:rPr>
            </a:br>
            <a:r>
              <a:rPr lang="ru-RU" i="1" dirty="0" smtClean="0">
                <a:solidFill>
                  <a:srgbClr val="0070C0"/>
                </a:solidFill>
                <a:effectLst/>
                <a:latin typeface="+mn-lt"/>
              </a:rPr>
              <a:t>3. </a:t>
            </a:r>
            <a:r>
              <a:rPr lang="kk-KZ" i="1" dirty="0" smtClean="0">
                <a:solidFill>
                  <a:srgbClr val="0070C0"/>
                </a:solidFill>
                <a:effectLst/>
                <a:latin typeface="+mn-lt"/>
              </a:rPr>
              <a:t>Зат есімнің </a:t>
            </a:r>
            <a:r>
              <a:rPr lang="kk-KZ" i="1" dirty="0">
                <a:solidFill>
                  <a:srgbClr val="0070C0"/>
                </a:solidFill>
                <a:effectLst/>
                <a:latin typeface="+mn-lt"/>
              </a:rPr>
              <a:t>септелуі деген не?</a:t>
            </a:r>
            <a:r>
              <a:rPr lang="ru-RU" i="1" dirty="0">
                <a:solidFill>
                  <a:srgbClr val="0070C0"/>
                </a:solidFill>
                <a:effectLst/>
                <a:latin typeface="+mn-lt"/>
              </a:rPr>
              <a:t/>
            </a:r>
            <a:br>
              <a:rPr lang="ru-RU" i="1" dirty="0">
                <a:solidFill>
                  <a:srgbClr val="0070C0"/>
                </a:solidFill>
                <a:effectLst/>
                <a:latin typeface="+mn-lt"/>
              </a:rPr>
            </a:br>
            <a:r>
              <a:rPr lang="ru-RU" i="1" dirty="0" smtClean="0">
                <a:solidFill>
                  <a:srgbClr val="0070C0"/>
                </a:solidFill>
                <a:effectLst/>
                <a:latin typeface="+mn-lt"/>
              </a:rPr>
              <a:t>4. </a:t>
            </a:r>
            <a:r>
              <a:rPr lang="kk-KZ" i="1" dirty="0" smtClean="0">
                <a:solidFill>
                  <a:srgbClr val="0070C0"/>
                </a:solidFill>
                <a:effectLst/>
                <a:latin typeface="+mn-lt"/>
              </a:rPr>
              <a:t>Қазақ </a:t>
            </a:r>
            <a:r>
              <a:rPr lang="kk-KZ" i="1" dirty="0">
                <a:solidFill>
                  <a:srgbClr val="0070C0"/>
                </a:solidFill>
                <a:effectLst/>
                <a:latin typeface="+mn-lt"/>
              </a:rPr>
              <a:t>тілінде неше септік бар? </a:t>
            </a:r>
            <a:r>
              <a:rPr lang="kk-KZ" i="1" dirty="0" smtClean="0">
                <a:solidFill>
                  <a:srgbClr val="0070C0"/>
                </a:solidFill>
                <a:effectLst/>
                <a:latin typeface="+mn-lt"/>
              </a:rPr>
              <a:t>5. Атау септік</a:t>
            </a:r>
            <a:r>
              <a:rPr lang="ru-RU" i="1" dirty="0">
                <a:solidFill>
                  <a:srgbClr val="0070C0"/>
                </a:solidFill>
                <a:effectLst/>
                <a:latin typeface="+mn-lt"/>
              </a:rPr>
              <a:t/>
            </a:r>
            <a:br>
              <a:rPr lang="ru-RU" i="1" dirty="0">
                <a:solidFill>
                  <a:srgbClr val="0070C0"/>
                </a:solidFill>
                <a:effectLst/>
                <a:latin typeface="+mn-lt"/>
              </a:rPr>
            </a:br>
            <a:r>
              <a:rPr lang="ru-RU" i="1" dirty="0" smtClean="0">
                <a:solidFill>
                  <a:srgbClr val="0070C0"/>
                </a:solidFill>
                <a:effectLst/>
                <a:latin typeface="+mn-lt"/>
              </a:rPr>
              <a:t>6. </a:t>
            </a:r>
            <a:r>
              <a:rPr lang="kk-KZ" i="1" dirty="0" smtClean="0">
                <a:solidFill>
                  <a:srgbClr val="0070C0"/>
                </a:solidFill>
                <a:effectLst/>
                <a:latin typeface="+mn-lt"/>
              </a:rPr>
              <a:t>Ілік септік</a:t>
            </a:r>
            <a:r>
              <a:rPr lang="ru-RU" i="1" dirty="0">
                <a:solidFill>
                  <a:srgbClr val="0070C0"/>
                </a:solidFill>
                <a:effectLst/>
                <a:latin typeface="+mn-lt"/>
              </a:rPr>
              <a:t/>
            </a:r>
            <a:br>
              <a:rPr lang="ru-RU" i="1" dirty="0">
                <a:solidFill>
                  <a:srgbClr val="0070C0"/>
                </a:solidFill>
                <a:effectLst/>
                <a:latin typeface="+mn-lt"/>
              </a:rPr>
            </a:br>
            <a:endParaRPr lang="ru-RU" i="1" dirty="0">
              <a:solidFill>
                <a:srgbClr val="0070C0"/>
              </a:solidFill>
              <a:latin typeface="+mn-lt"/>
            </a:endParaRPr>
          </a:p>
        </p:txBody>
      </p:sp>
    </p:spTree>
    <p:extLst>
      <p:ext uri="{BB962C8B-B14F-4D97-AF65-F5344CB8AC3E}">
        <p14:creationId xmlns:p14="http://schemas.microsoft.com/office/powerpoint/2010/main" val="48356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3E37E"/>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5674642"/>
          </a:xfrm>
        </p:spPr>
        <p:txBody>
          <a:bodyPr>
            <a:normAutofit/>
          </a:bodyPr>
          <a:lstStyle/>
          <a:p>
            <a:pPr algn="just"/>
            <a:r>
              <a:rPr lang="kk-KZ" sz="5400" b="0" i="1" dirty="0" smtClean="0">
                <a:solidFill>
                  <a:schemeClr val="bg1"/>
                </a:solidFill>
                <a:latin typeface="+mn-lt"/>
              </a:rPr>
              <a:t>Абай </a:t>
            </a:r>
            <a:r>
              <a:rPr lang="kk-KZ" sz="5400" i="1" dirty="0" smtClean="0">
                <a:solidFill>
                  <a:schemeClr val="bg1"/>
                </a:solidFill>
                <a:latin typeface="+mn-lt"/>
              </a:rPr>
              <a:t>кітапханаға</a:t>
            </a:r>
            <a:r>
              <a:rPr lang="kk-KZ" sz="5400" b="0" i="1" dirty="0" smtClean="0">
                <a:solidFill>
                  <a:schemeClr val="bg1"/>
                </a:solidFill>
                <a:latin typeface="+mn-lt"/>
              </a:rPr>
              <a:t> барды. Марат </a:t>
            </a:r>
            <a:r>
              <a:rPr lang="kk-KZ" sz="5400" i="1" dirty="0" smtClean="0">
                <a:solidFill>
                  <a:schemeClr val="bg1"/>
                </a:solidFill>
                <a:latin typeface="+mn-lt"/>
              </a:rPr>
              <a:t>Ерболға</a:t>
            </a:r>
            <a:r>
              <a:rPr lang="kk-KZ" sz="5400" b="0" i="1" dirty="0" smtClean="0">
                <a:solidFill>
                  <a:schemeClr val="bg1"/>
                </a:solidFill>
                <a:latin typeface="+mn-lt"/>
              </a:rPr>
              <a:t> сыйлық берді. Анам </a:t>
            </a:r>
            <a:r>
              <a:rPr lang="kk-KZ" sz="5400" i="1" dirty="0" smtClean="0">
                <a:solidFill>
                  <a:schemeClr val="bg1"/>
                </a:solidFill>
                <a:latin typeface="+mn-lt"/>
              </a:rPr>
              <a:t>кесеге</a:t>
            </a:r>
            <a:r>
              <a:rPr lang="kk-KZ" sz="5400" b="0" i="1" dirty="0" smtClean="0">
                <a:solidFill>
                  <a:schemeClr val="bg1"/>
                </a:solidFill>
                <a:latin typeface="+mn-lt"/>
              </a:rPr>
              <a:t> сүт құйып берді</a:t>
            </a:r>
            <a:r>
              <a:rPr lang="kk-KZ" sz="5400" b="0" dirty="0">
                <a:solidFill>
                  <a:schemeClr val="bg1"/>
                </a:solidFill>
                <a:latin typeface="+mn-lt"/>
              </a:rPr>
              <a:t>.</a:t>
            </a:r>
            <a:endParaRPr lang="ru-RU" sz="5400" b="0" dirty="0">
              <a:solidFill>
                <a:schemeClr val="bg1"/>
              </a:solidFill>
              <a:latin typeface="+mn-lt"/>
            </a:endParaRPr>
          </a:p>
        </p:txBody>
      </p:sp>
    </p:spTree>
    <p:extLst>
      <p:ext uri="{BB962C8B-B14F-4D97-AF65-F5344CB8AC3E}">
        <p14:creationId xmlns:p14="http://schemas.microsoft.com/office/powerpoint/2010/main" val="255349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717</TotalTime>
  <Words>253</Words>
  <Application>Microsoft Office PowerPoint</Application>
  <PresentationFormat>Экран (4:3)</PresentationFormat>
  <Paragraphs>76</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Апекс</vt:lpstr>
      <vt:lpstr>Пәні: қазақ тілі Тақырыбы: Барыс септік  </vt:lpstr>
      <vt:lpstr>                      Сабақтың мақсаты:  Білімділік: Барыс септігі туралы (сұрақтары, жалғаула-ры) мағлұмат беру, сөйлемде етістіктен болған мүшемен тікелей байланысатынын, толықтауыш, пысықтауыш қызметтерін атқаратынын түсіндіру, зат есімнің септе-луі туралы білімдерін жетілдіру. Дамытушылық:  Оқушылардың ойлау, сөйлеу қабілетте-рін дамыту, сауаттылықтарын арттыру. Тәрбиелік: Адамгершілікке, мейірімділікке, отансүйгіштікке тәрбиелеу, білім алуға деген құштарлықтарын арттыру, жауапкершілікті сезінуге баулу. </vt:lpstr>
      <vt:lpstr>Презентация PowerPoint</vt:lpstr>
      <vt:lpstr>Презентация PowerPoint</vt:lpstr>
      <vt:lpstr>Презентация PowerPoint</vt:lpstr>
      <vt:lpstr>Презентация PowerPoint</vt:lpstr>
      <vt:lpstr>Презентация PowerPoint</vt:lpstr>
      <vt:lpstr>1.3. Өткен тақырыптарды еске түсіру  1. Морфология нені зерттейді? 2. Зат есім деген не? 3. Зат есімнің септелуі деген не? 4. Қазақ тілінде неше септік бар? 5. Атау септік 6. Ілік септік </vt:lpstr>
      <vt:lpstr>Абай кітапханаға барды. Марат Ерболға сыйлық берді. Анам кесеге сүт құйып берді.</vt:lpstr>
      <vt:lpstr>Презентация PowerPoint</vt:lpstr>
      <vt:lpstr>Операционалдық-орындаушылық кезең  2.1. Оқулықпен жұмыс 2.2. Мәтінмен жұмыс  2.3. Топтық жұмыс</vt:lpstr>
      <vt:lpstr>Презентация PowerPoint</vt:lpstr>
      <vt:lpstr>Презентация PowerPoint</vt:lpstr>
      <vt:lpstr>Презентация PowerPoint</vt:lpstr>
      <vt:lpstr>      2.2. Мәтінмен жұмыс 2-тапсырма. Көп нүктенің орнына тиісті сөздерді қойып жаз, сол сөздердің түбірі мен жалғауын ажырат          1.Көкесі Асқарға ...  алып келді. 2.  ... қуанышында шек болмады. 3. ...  сүт құйып берді. 4.Күшігі сүтке тойып алып, ... кетті.   </vt:lpstr>
      <vt:lpstr>Презентация PowerPoint</vt:lpstr>
      <vt:lpstr>Сергіту сәті</vt:lpstr>
      <vt:lpstr>Топтық жұмыс </vt:lpstr>
      <vt:lpstr>Презентация PowerPoint</vt:lpstr>
      <vt:lpstr>Тыйым сөздер</vt:lpstr>
      <vt:lpstr>Презентация PowerPoint</vt:lpstr>
      <vt:lpstr>      ІІІ  Рефлексиялық-бағалау кезеңі  3.1.  «Сақ бол, жаңылма» ойыны  3.2. Өзін-өзі бағалау</vt:lpstr>
      <vt:lpstr>Презентация PowerPoint</vt:lpstr>
      <vt:lpstr>                            ІҮ  Үйге тапсырма:    1. 5-жаттығу. 93 бет (міндетті                                              тапсырма) 2. Барыс септіктегі сөздері бар                             мақалдар жазу.       3. Барыс септік туралы ертегі жазу.                                (2,3 - өз қалуымен орындайтын                                          тапсырмалар)             </vt:lpstr>
      <vt:lpstr>Сабақ аяқталды Сау болыңдар!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Арман</dc:creator>
  <cp:lastModifiedBy>User</cp:lastModifiedBy>
  <cp:revision>45</cp:revision>
  <dcterms:created xsi:type="dcterms:W3CDTF">2013-01-21T13:45:39Z</dcterms:created>
  <dcterms:modified xsi:type="dcterms:W3CDTF">2014-01-16T00:16:20Z</dcterms:modified>
</cp:coreProperties>
</file>