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0" r:id="rId6"/>
    <p:sldId id="262" r:id="rId7"/>
    <p:sldId id="265"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A146B5C-3215-48CC-ABCF-E1D5CB4773B6}" type="datetimeFigureOut">
              <a:rPr lang="ru-RU" smtClean="0"/>
              <a:pPr/>
              <a:t>12.05.2014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33871B-5BCE-4A1E-AA33-854A732DFA7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A146B5C-3215-48CC-ABCF-E1D5CB4773B6}" type="datetimeFigureOut">
              <a:rPr lang="ru-RU" smtClean="0"/>
              <a:pPr/>
              <a:t>12.05.2014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33871B-5BCE-4A1E-AA33-854A732DFA7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A146B5C-3215-48CC-ABCF-E1D5CB4773B6}" type="datetimeFigureOut">
              <a:rPr lang="ru-RU" smtClean="0"/>
              <a:pPr/>
              <a:t>12.05.2014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33871B-5BCE-4A1E-AA33-854A732DFA7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A146B5C-3215-48CC-ABCF-E1D5CB4773B6}" type="datetimeFigureOut">
              <a:rPr lang="ru-RU" smtClean="0"/>
              <a:pPr/>
              <a:t>12.05.2014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33871B-5BCE-4A1E-AA33-854A732DFA7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A146B5C-3215-48CC-ABCF-E1D5CB4773B6}" type="datetimeFigureOut">
              <a:rPr lang="ru-RU" smtClean="0"/>
              <a:pPr/>
              <a:t>12.05.2014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33871B-5BCE-4A1E-AA33-854A732DFA7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A146B5C-3215-48CC-ABCF-E1D5CB4773B6}" type="datetimeFigureOut">
              <a:rPr lang="ru-RU" smtClean="0"/>
              <a:pPr/>
              <a:t>12.05.2014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33871B-5BCE-4A1E-AA33-854A732DFA7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A146B5C-3215-48CC-ABCF-E1D5CB4773B6}" type="datetimeFigureOut">
              <a:rPr lang="ru-RU" smtClean="0"/>
              <a:pPr/>
              <a:t>12.05.2014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B33871B-5BCE-4A1E-AA33-854A732DFA7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A146B5C-3215-48CC-ABCF-E1D5CB4773B6}" type="datetimeFigureOut">
              <a:rPr lang="ru-RU" smtClean="0"/>
              <a:pPr/>
              <a:t>12.05.2014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B33871B-5BCE-4A1E-AA33-854A732DFA7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A146B5C-3215-48CC-ABCF-E1D5CB4773B6}" type="datetimeFigureOut">
              <a:rPr lang="ru-RU" smtClean="0"/>
              <a:pPr/>
              <a:t>12.05.2014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B33871B-5BCE-4A1E-AA33-854A732DFA7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A146B5C-3215-48CC-ABCF-E1D5CB4773B6}" type="datetimeFigureOut">
              <a:rPr lang="ru-RU" smtClean="0"/>
              <a:pPr/>
              <a:t>12.05.2014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33871B-5BCE-4A1E-AA33-854A732DFA7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A146B5C-3215-48CC-ABCF-E1D5CB4773B6}" type="datetimeFigureOut">
              <a:rPr lang="ru-RU" smtClean="0"/>
              <a:pPr/>
              <a:t>12.05.2014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33871B-5BCE-4A1E-AA33-854A732DFA7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146B5C-3215-48CC-ABCF-E1D5CB4773B6}" type="datetimeFigureOut">
              <a:rPr lang="ru-RU" smtClean="0"/>
              <a:pPr/>
              <a:t>12.05.2014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33871B-5BCE-4A1E-AA33-854A732DFA7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0952" cy="6858000"/>
          </a:xfrm>
          <a:prstGeom prst="rect">
            <a:avLst/>
          </a:prstGeom>
        </p:spPr>
      </p:pic>
      <p:sp>
        <p:nvSpPr>
          <p:cNvPr id="2" name="Заголовок 1"/>
          <p:cNvSpPr>
            <a:spLocks noGrp="1"/>
          </p:cNvSpPr>
          <p:nvPr>
            <p:ph type="ctrTitle"/>
          </p:nvPr>
        </p:nvSpPr>
        <p:spPr>
          <a:xfrm>
            <a:off x="1475656" y="1412776"/>
            <a:ext cx="5760640" cy="3168352"/>
          </a:xfrm>
        </p:spPr>
        <p:txBody>
          <a:bodyPr>
            <a:noAutofit/>
          </a:bodyPr>
          <a:lstStyle/>
          <a:p>
            <a:r>
              <a:rPr lang="kk-KZ" sz="4000" dirty="0" smtClean="0"/>
              <a:t>Қазақ тілі мен әдебиеті пәнінде оқушылардың </a:t>
            </a:r>
            <a:br>
              <a:rPr lang="kk-KZ" sz="4000" dirty="0" smtClean="0"/>
            </a:br>
            <a:r>
              <a:rPr lang="kk-KZ" sz="4000" dirty="0" smtClean="0"/>
              <a:t>функционалдық сауаттылығын</a:t>
            </a:r>
            <a:br>
              <a:rPr lang="kk-KZ" sz="4000" dirty="0" smtClean="0"/>
            </a:br>
            <a:r>
              <a:rPr lang="kk-KZ" sz="4000" dirty="0" smtClean="0"/>
              <a:t> дамыту</a:t>
            </a:r>
            <a:br>
              <a:rPr lang="kk-KZ" sz="4000" dirty="0" smtClean="0"/>
            </a:br>
            <a:endParaRPr lang="ru-RU" sz="4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15238413" cy="11428413"/>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6754762"/>
          </a:xfrm>
        </p:spPr>
        <p:txBody>
          <a:bodyPr>
            <a:noAutofit/>
          </a:bodyPr>
          <a:lstStyle/>
          <a:p>
            <a:pPr algn="l"/>
            <a:r>
              <a:rPr lang="ru-RU" sz="3200" dirty="0" smtClean="0"/>
              <a:t>      </a:t>
            </a:r>
            <a:br>
              <a:rPr lang="ru-RU" sz="3200" dirty="0" smtClean="0"/>
            </a:br>
            <a:r>
              <a:rPr lang="ru-RU" sz="3200" dirty="0"/>
              <a:t/>
            </a:r>
            <a:br>
              <a:rPr lang="ru-RU" sz="3200" dirty="0"/>
            </a:br>
            <a:r>
              <a:rPr lang="ru-RU" sz="3200" dirty="0" smtClean="0"/>
              <a:t/>
            </a:r>
            <a:br>
              <a:rPr lang="ru-RU" sz="3200" dirty="0" smtClean="0"/>
            </a:br>
            <a:r>
              <a:rPr lang="ru-RU" sz="3200" dirty="0" smtClean="0"/>
              <a:t>          </a:t>
            </a:r>
            <a:r>
              <a:rPr lang="ru-RU" sz="3600" dirty="0" err="1" smtClean="0"/>
              <a:t>...</a:t>
            </a:r>
            <a:r>
              <a:rPr lang="ru-RU" sz="3600" dirty="0" err="1"/>
              <a:t>Қазақ мектебіндегі</a:t>
            </a:r>
            <a:r>
              <a:rPr lang="ru-RU" sz="3600" dirty="0"/>
              <a:t> бала </a:t>
            </a:r>
            <a:r>
              <a:rPr lang="ru-RU" sz="3600" dirty="0" err="1"/>
              <a:t>келешекте</a:t>
            </a:r>
            <a:r>
              <a:rPr lang="ru-RU" sz="3600" dirty="0"/>
              <a:t> </a:t>
            </a:r>
            <a:r>
              <a:rPr lang="ru-RU" sz="3600" dirty="0" err="1"/>
              <a:t>қай мамандыққа </a:t>
            </a:r>
            <a:r>
              <a:rPr lang="ru-RU" sz="3600" dirty="0"/>
              <a:t>барам </a:t>
            </a:r>
            <a:r>
              <a:rPr lang="ru-RU" sz="3600" dirty="0" err="1"/>
              <a:t>десе</a:t>
            </a:r>
            <a:r>
              <a:rPr lang="ru-RU" sz="3600" dirty="0"/>
              <a:t> де, </a:t>
            </a:r>
            <a:r>
              <a:rPr lang="ru-RU" sz="3600" dirty="0" err="1"/>
              <a:t>ең алдымен</a:t>
            </a:r>
            <a:r>
              <a:rPr lang="ru-RU" sz="3600" dirty="0"/>
              <a:t> </a:t>
            </a:r>
            <a:r>
              <a:rPr lang="ru-RU" sz="3600" dirty="0" err="1"/>
              <a:t>өзінің ана</a:t>
            </a:r>
            <a:r>
              <a:rPr lang="ru-RU" sz="3600" dirty="0"/>
              <a:t> </a:t>
            </a:r>
            <a:r>
              <a:rPr lang="ru-RU" sz="3600" dirty="0" err="1"/>
              <a:t>тілін</a:t>
            </a:r>
            <a:r>
              <a:rPr lang="ru-RU" sz="3600" dirty="0"/>
              <a:t>, </a:t>
            </a:r>
            <a:r>
              <a:rPr lang="ru-RU" sz="3600" dirty="0" err="1"/>
              <a:t>әдебиетін сүюі шарт.Сол</a:t>
            </a:r>
            <a:r>
              <a:rPr lang="ru-RU" sz="3600" dirty="0"/>
              <a:t> </a:t>
            </a:r>
            <a:r>
              <a:rPr lang="ru-RU" sz="3600" dirty="0" err="1"/>
              <a:t>сүюді </a:t>
            </a:r>
            <a:r>
              <a:rPr lang="ru-RU" sz="3600" dirty="0"/>
              <a:t>орта </a:t>
            </a:r>
            <a:r>
              <a:rPr lang="ru-RU" sz="3600" dirty="0" err="1"/>
              <a:t>мектеп</a:t>
            </a:r>
            <a:r>
              <a:rPr lang="ru-RU" sz="3600" dirty="0"/>
              <a:t> </a:t>
            </a:r>
            <a:r>
              <a:rPr lang="ru-RU" sz="3600" dirty="0" err="1"/>
              <a:t>табалдырығын аттаған соң </a:t>
            </a:r>
            <a:r>
              <a:rPr lang="ru-RU" sz="3600" dirty="0"/>
              <a:t>да, </a:t>
            </a:r>
            <a:r>
              <a:rPr lang="ru-RU" sz="3600" dirty="0" err="1"/>
              <a:t>мамандық, білім</a:t>
            </a:r>
            <a:r>
              <a:rPr lang="ru-RU" sz="3600" dirty="0"/>
              <a:t> </a:t>
            </a:r>
            <a:r>
              <a:rPr lang="ru-RU" sz="3600" dirty="0" err="1"/>
              <a:t>беретін</a:t>
            </a:r>
            <a:r>
              <a:rPr lang="ru-RU" sz="3600" dirty="0"/>
              <a:t> </a:t>
            </a:r>
            <a:r>
              <a:rPr lang="ru-RU" sz="3600" dirty="0" err="1"/>
              <a:t>жоғары мектепке</a:t>
            </a:r>
            <a:r>
              <a:rPr lang="ru-RU" sz="3600" dirty="0"/>
              <a:t> </a:t>
            </a:r>
            <a:r>
              <a:rPr lang="ru-RU" sz="3600" dirty="0" err="1"/>
              <a:t>ауысқанда </a:t>
            </a:r>
            <a:r>
              <a:rPr lang="ru-RU" sz="3600" dirty="0"/>
              <a:t>да </a:t>
            </a:r>
            <a:r>
              <a:rPr lang="ru-RU" sz="3600" dirty="0" err="1"/>
              <a:t>асыл</a:t>
            </a:r>
            <a:r>
              <a:rPr lang="ru-RU" sz="3600" dirty="0"/>
              <a:t> </a:t>
            </a:r>
            <a:r>
              <a:rPr lang="ru-RU" sz="3600" dirty="0" err="1"/>
              <a:t>қасиетіндей сақтауы керек</a:t>
            </a:r>
            <a:r>
              <a:rPr lang="ru-RU" sz="3600" dirty="0" smtClean="0"/>
              <a:t>.</a:t>
            </a:r>
            <a:br>
              <a:rPr lang="ru-RU" sz="3600" dirty="0" smtClean="0"/>
            </a:br>
            <a:r>
              <a:rPr lang="ru-RU" sz="3600" dirty="0"/>
              <a:t/>
            </a:r>
            <a:br>
              <a:rPr lang="ru-RU" sz="3600" dirty="0"/>
            </a:br>
            <a:r>
              <a:rPr lang="ru-RU" sz="3600" dirty="0" smtClean="0"/>
              <a:t>             </a:t>
            </a:r>
            <a:r>
              <a:rPr lang="ru-RU" sz="3600" dirty="0" err="1" smtClean="0"/>
              <a:t>М.Әуезов</a:t>
            </a:r>
            <a:r>
              <a:rPr lang="ru-RU" sz="3600" dirty="0"/>
              <a:t/>
            </a:r>
            <a:br>
              <a:rPr lang="ru-RU" sz="3600" dirty="0"/>
            </a:br>
            <a:r>
              <a:rPr lang="ru-RU" sz="3600" dirty="0" smtClean="0"/>
              <a:t/>
            </a:r>
            <a:br>
              <a:rPr lang="ru-RU" sz="3600" dirty="0" smtClean="0"/>
            </a:br>
            <a:endParaRPr lang="ru-RU" sz="3600" dirty="0"/>
          </a:p>
        </p:txBody>
      </p:sp>
      <p:sp>
        <p:nvSpPr>
          <p:cNvPr id="3" name="Содержимое 2"/>
          <p:cNvSpPr>
            <a:spLocks noGrp="1"/>
          </p:cNvSpPr>
          <p:nvPr>
            <p:ph idx="1"/>
          </p:nvPr>
        </p:nvSpPr>
        <p:spPr>
          <a:xfrm>
            <a:off x="457200" y="5589240"/>
            <a:ext cx="8229600" cy="1008112"/>
          </a:xfrm>
        </p:spPr>
        <p:txBody>
          <a:bodyPr/>
          <a:lstStyle/>
          <a:p>
            <a:pPr>
              <a:buNone/>
            </a:pP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Фоны (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fontScale="85000" lnSpcReduction="10000"/>
          </a:bodyPr>
          <a:lstStyle/>
          <a:p>
            <a:r>
              <a:rPr lang="ru-RU" dirty="0" smtClean="0"/>
              <a:t>          </a:t>
            </a:r>
            <a:r>
              <a:rPr lang="ru-RU" dirty="0" err="1" smtClean="0"/>
              <a:t>Елбасы</a:t>
            </a:r>
            <a:r>
              <a:rPr lang="ru-RU" dirty="0" smtClean="0"/>
              <a:t> </a:t>
            </a:r>
            <a:r>
              <a:rPr lang="ru-RU" dirty="0"/>
              <a:t>Н.Ә. Назарбаев 2012 </a:t>
            </a:r>
            <a:r>
              <a:rPr lang="ru-RU" dirty="0" err="1"/>
              <a:t>жылғы </a:t>
            </a:r>
            <a:r>
              <a:rPr lang="ru-RU" dirty="0"/>
              <a:t>27 </a:t>
            </a:r>
            <a:r>
              <a:rPr lang="ru-RU" dirty="0" err="1"/>
              <a:t>қаңтардағы </a:t>
            </a:r>
            <a:r>
              <a:rPr lang="ru-RU" dirty="0"/>
              <a:t>«</a:t>
            </a:r>
            <a:r>
              <a:rPr lang="ru-RU" dirty="0" err="1"/>
              <a:t>Әлеуметтік-экономикалық жаңғырту </a:t>
            </a:r>
            <a:r>
              <a:rPr lang="ru-RU" dirty="0"/>
              <a:t>– </a:t>
            </a:r>
            <a:r>
              <a:rPr lang="ru-RU" dirty="0" err="1"/>
              <a:t>Қазақстан дамуының басты</a:t>
            </a:r>
            <a:r>
              <a:rPr lang="ru-RU" dirty="0"/>
              <a:t> </a:t>
            </a:r>
            <a:r>
              <a:rPr lang="ru-RU" dirty="0" err="1"/>
              <a:t>бағыты</a:t>
            </a:r>
            <a:r>
              <a:rPr lang="ru-RU" dirty="0"/>
              <a:t>» </a:t>
            </a:r>
            <a:r>
              <a:rPr lang="ru-RU" dirty="0" err="1"/>
              <a:t>атты</a:t>
            </a:r>
            <a:r>
              <a:rPr lang="ru-RU" dirty="0"/>
              <a:t> </a:t>
            </a:r>
            <a:r>
              <a:rPr lang="ru-RU" dirty="0" err="1"/>
              <a:t>Қазақстан халқына кезекті</a:t>
            </a:r>
            <a:r>
              <a:rPr lang="ru-RU" dirty="0"/>
              <a:t> </a:t>
            </a:r>
            <a:r>
              <a:rPr lang="ru-RU" dirty="0" err="1"/>
              <a:t>Жолдауында</a:t>
            </a:r>
            <a:r>
              <a:rPr lang="ru-RU" dirty="0"/>
              <a:t> </a:t>
            </a:r>
            <a:r>
              <a:rPr lang="ru-RU" dirty="0" err="1"/>
              <a:t>білім</a:t>
            </a:r>
            <a:r>
              <a:rPr lang="ru-RU" dirty="0"/>
              <a:t> беру </a:t>
            </a:r>
            <a:r>
              <a:rPr lang="ru-RU" dirty="0" err="1"/>
              <a:t>ұйымдары жастарға жалаң білім</a:t>
            </a:r>
            <a:r>
              <a:rPr lang="ru-RU" dirty="0"/>
              <a:t> </a:t>
            </a:r>
            <a:r>
              <a:rPr lang="ru-RU" dirty="0" err="1"/>
              <a:t>беріп</a:t>
            </a:r>
            <a:r>
              <a:rPr lang="ru-RU" dirty="0"/>
              <a:t> </a:t>
            </a:r>
            <a:r>
              <a:rPr lang="ru-RU" dirty="0" err="1"/>
              <a:t>қана қоймай алған білімдерін</a:t>
            </a:r>
            <a:r>
              <a:rPr lang="ru-RU" dirty="0"/>
              <a:t> </a:t>
            </a:r>
            <a:r>
              <a:rPr lang="ru-RU" dirty="0" err="1"/>
              <a:t>өмірдің түрлі жағдайларында пайдалана</a:t>
            </a:r>
            <a:r>
              <a:rPr lang="ru-RU" dirty="0"/>
              <a:t> </a:t>
            </a:r>
            <a:r>
              <a:rPr lang="ru-RU" dirty="0" err="1"/>
              <a:t>алуды</a:t>
            </a:r>
            <a:r>
              <a:rPr lang="ru-RU" dirty="0"/>
              <a:t> </a:t>
            </a:r>
            <a:r>
              <a:rPr lang="ru-RU" dirty="0" err="1"/>
              <a:t>үйретуі керек</a:t>
            </a:r>
            <a:r>
              <a:rPr lang="ru-RU" dirty="0"/>
              <a:t> </a:t>
            </a:r>
            <a:r>
              <a:rPr lang="ru-RU" dirty="0" err="1"/>
              <a:t>екендігін</a:t>
            </a:r>
            <a:r>
              <a:rPr lang="ru-RU" dirty="0"/>
              <a:t> баса </a:t>
            </a:r>
            <a:r>
              <a:rPr lang="ru-RU" dirty="0" err="1"/>
              <a:t>айтып</a:t>
            </a:r>
            <a:r>
              <a:rPr lang="ru-RU" dirty="0"/>
              <a:t>, </a:t>
            </a:r>
            <a:r>
              <a:rPr lang="ru-RU" dirty="0" err="1"/>
              <a:t>үкіметке оқушылардың функционалдық сауаттылығын дамытудың </a:t>
            </a:r>
            <a:r>
              <a:rPr lang="ru-RU" dirty="0"/>
              <a:t>бес </a:t>
            </a:r>
            <a:r>
              <a:rPr lang="ru-RU" dirty="0" err="1"/>
              <a:t>жылға арналған Ұлттық шаралар</a:t>
            </a:r>
            <a:r>
              <a:rPr lang="ru-RU" dirty="0"/>
              <a:t> </a:t>
            </a:r>
            <a:r>
              <a:rPr lang="ru-RU" dirty="0" err="1"/>
              <a:t>жоспарын</a:t>
            </a:r>
            <a:r>
              <a:rPr lang="ru-RU" dirty="0"/>
              <a:t> </a:t>
            </a:r>
            <a:r>
              <a:rPr lang="ru-RU" dirty="0" err="1"/>
              <a:t>дайындау</a:t>
            </a:r>
            <a:r>
              <a:rPr lang="ru-RU" dirty="0"/>
              <a:t> </a:t>
            </a:r>
            <a:r>
              <a:rPr lang="ru-RU" dirty="0" err="1"/>
              <a:t>жөнінде нақты тапсырма</a:t>
            </a:r>
            <a:r>
              <a:rPr lang="ru-RU" dirty="0"/>
              <a:t> </a:t>
            </a:r>
            <a:r>
              <a:rPr lang="ru-RU" dirty="0" err="1"/>
              <a:t>берген</a:t>
            </a:r>
            <a:r>
              <a:rPr lang="ru-RU" dirty="0"/>
              <a:t> </a:t>
            </a:r>
            <a:r>
              <a:rPr lang="ru-RU" dirty="0" err="1"/>
              <a:t>болатын</a:t>
            </a:r>
            <a:r>
              <a:rPr lang="ru-RU" dirty="0"/>
              <a:t>.</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voyrebenok.ru/images/presentation/nice/b/0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kk-KZ" dirty="0" smtClean="0"/>
              <a:t>Функционалдық сауаттылық</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62500" lnSpcReduction="20000"/>
          </a:bodyPr>
          <a:lstStyle/>
          <a:p>
            <a:pPr>
              <a:buNone/>
            </a:pPr>
            <a:r>
              <a:rPr lang="kk-KZ" sz="4600" dirty="0" smtClean="0"/>
              <a:t>1. Оқушылардың жеке бас қабілеттерін дамытудың тетігі.</a:t>
            </a:r>
          </a:p>
          <a:p>
            <a:pPr>
              <a:buNone/>
            </a:pPr>
            <a:r>
              <a:rPr lang="kk-KZ" sz="4600" dirty="0" smtClean="0"/>
              <a:t>2. Оқушылардың өзгермелі өмірге бейімделуінің шарты.</a:t>
            </a:r>
          </a:p>
          <a:p>
            <a:pPr>
              <a:buNone/>
            </a:pPr>
            <a:r>
              <a:rPr lang="kk-KZ" sz="4600" dirty="0" smtClean="0"/>
              <a:t>3. Оқушылардың білім,білік,дағдыларының құзіреттілікке ұласу жолы. (Құзіреттілік – оқушының жан-жақты тәсілдерін игеретін білім нәтижесі.)</a:t>
            </a:r>
          </a:p>
          <a:p>
            <a:pPr>
              <a:buNone/>
            </a:pPr>
            <a:r>
              <a:rPr lang="kk-KZ" sz="4600" dirty="0" smtClean="0"/>
              <a:t>4. Оқушылардың әлеуметтік – мәдени дамуының өлшемі.</a:t>
            </a:r>
          </a:p>
          <a:p>
            <a:endParaRPr lang="kk-KZ" dirty="0" smtClean="0"/>
          </a:p>
          <a:p>
            <a:pPr>
              <a:buNone/>
            </a:pPr>
            <a:r>
              <a:rPr lang="kk-KZ" dirty="0" smtClean="0"/>
              <a:t> </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0" y="0"/>
            <a:ext cx="12952413" cy="7751763"/>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1642194"/>
          </a:xfrm>
        </p:spPr>
        <p:txBody>
          <a:bodyPr>
            <a:normAutofit/>
          </a:bodyPr>
          <a:lstStyle/>
          <a:p>
            <a:r>
              <a:rPr lang="kk-KZ" sz="3200" dirty="0" smtClean="0"/>
              <a:t>Оқушылардың функционалдық сауаттылығын дамытуға әсер ететін факторлар</a:t>
            </a:r>
            <a:endParaRPr lang="ru-RU" sz="3200" dirty="0"/>
          </a:p>
        </p:txBody>
      </p:sp>
      <p:sp>
        <p:nvSpPr>
          <p:cNvPr id="3" name="Содержимое 2"/>
          <p:cNvSpPr>
            <a:spLocks noGrp="1"/>
          </p:cNvSpPr>
          <p:nvPr>
            <p:ph idx="1"/>
          </p:nvPr>
        </p:nvSpPr>
        <p:spPr>
          <a:xfrm>
            <a:off x="457200" y="2060848"/>
            <a:ext cx="8229600" cy="5328592"/>
          </a:xfrm>
        </p:spPr>
        <p:txBody>
          <a:bodyPr>
            <a:normAutofit/>
          </a:bodyPr>
          <a:lstStyle/>
          <a:p>
            <a:r>
              <a:rPr lang="ru-RU" sz="3600" dirty="0" smtClean="0"/>
              <a:t> 1. </a:t>
            </a:r>
            <a:r>
              <a:rPr lang="ru-RU" sz="3600" dirty="0" err="1" smtClean="0"/>
              <a:t>Білім</a:t>
            </a:r>
            <a:r>
              <a:rPr lang="ru-RU" sz="3600" dirty="0" smtClean="0"/>
              <a:t> беру </a:t>
            </a:r>
            <a:r>
              <a:rPr lang="ru-RU" sz="3600" dirty="0" err="1" smtClean="0"/>
              <a:t>мазмұны</a:t>
            </a:r>
            <a:endParaRPr lang="ru-RU" sz="3600" dirty="0" smtClean="0"/>
          </a:p>
          <a:p>
            <a:r>
              <a:rPr lang="ru-RU" sz="3600" dirty="0" smtClean="0"/>
              <a:t>2. </a:t>
            </a:r>
            <a:r>
              <a:rPr lang="ru-RU" sz="3600" dirty="0" err="1" smtClean="0"/>
              <a:t>Оқыту нысандары</a:t>
            </a:r>
            <a:r>
              <a:rPr lang="ru-RU" sz="3600" dirty="0" smtClean="0"/>
              <a:t> мен </a:t>
            </a:r>
            <a:r>
              <a:rPr lang="ru-RU" sz="3600" dirty="0" err="1" smtClean="0"/>
              <a:t>әдістері</a:t>
            </a:r>
            <a:endParaRPr lang="ru-RU" sz="3600" dirty="0" smtClean="0"/>
          </a:p>
          <a:p>
            <a:r>
              <a:rPr lang="ru-RU" sz="3600" dirty="0" smtClean="0"/>
              <a:t>3. </a:t>
            </a:r>
            <a:r>
              <a:rPr lang="ru-RU" sz="3600" dirty="0" err="1" smtClean="0"/>
              <a:t>білім</a:t>
            </a:r>
            <a:r>
              <a:rPr lang="ru-RU" sz="3600" dirty="0" smtClean="0"/>
              <a:t> </a:t>
            </a:r>
            <a:r>
              <a:rPr lang="ru-RU" sz="3600" dirty="0" err="1" smtClean="0"/>
              <a:t>алушылардың оқудағы жетістіктерін</a:t>
            </a:r>
            <a:r>
              <a:rPr lang="ru-RU" sz="3600" dirty="0" smtClean="0"/>
              <a:t> </a:t>
            </a:r>
            <a:r>
              <a:rPr lang="ru-RU" sz="3600" dirty="0" err="1" smtClean="0"/>
              <a:t>диагностикалау</a:t>
            </a:r>
            <a:r>
              <a:rPr lang="ru-RU" sz="3600" dirty="0" smtClean="0"/>
              <a:t> мен </a:t>
            </a:r>
            <a:r>
              <a:rPr lang="ru-RU" sz="3600" dirty="0" err="1" smtClean="0"/>
              <a:t>бағалау жүйесі</a:t>
            </a:r>
            <a:endParaRPr lang="ru-RU" sz="3600" dirty="0" smtClean="0"/>
          </a:p>
          <a:p>
            <a:r>
              <a:rPr lang="ru-RU" sz="3600" dirty="0" smtClean="0"/>
              <a:t>4.Мектептен тыс,</a:t>
            </a:r>
            <a:r>
              <a:rPr lang="ru-RU" sz="3600" dirty="0" err="1" smtClean="0"/>
              <a:t>қосымша білім</a:t>
            </a:r>
            <a:r>
              <a:rPr lang="ru-RU" sz="3600" dirty="0" smtClean="0"/>
              <a:t> беру </a:t>
            </a:r>
            <a:r>
              <a:rPr lang="ru-RU" sz="3600" dirty="0" err="1" smtClean="0"/>
              <a:t>бағдарламалары</a:t>
            </a:r>
            <a:r>
              <a:rPr lang="ru-RU" sz="3600" dirty="0" smtClean="0"/>
              <a:t>       </a:t>
            </a:r>
            <a:endParaRPr lang="ru-RU"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voyrebenok.ru/images/presentation/nice/b/0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1498178"/>
          </a:xfrm>
        </p:spPr>
        <p:txBody>
          <a:bodyPr>
            <a:normAutofit fontScale="90000"/>
          </a:bodyPr>
          <a:lstStyle/>
          <a:p>
            <a:r>
              <a:rPr lang="kk-KZ" dirty="0" smtClean="0"/>
              <a:t>Қазақ тілі мен әдебиеті пәнінде функционалдық сауаттылықты </a:t>
            </a:r>
            <a:r>
              <a:rPr lang="ru-RU" dirty="0" err="1" smtClean="0"/>
              <a:t>арттыру</a:t>
            </a:r>
            <a:endParaRPr lang="ru-RU" dirty="0"/>
          </a:p>
        </p:txBody>
      </p:sp>
      <p:sp>
        <p:nvSpPr>
          <p:cNvPr id="3" name="Содержимое 2"/>
          <p:cNvSpPr>
            <a:spLocks noGrp="1"/>
          </p:cNvSpPr>
          <p:nvPr>
            <p:ph idx="1"/>
          </p:nvPr>
        </p:nvSpPr>
        <p:spPr>
          <a:xfrm>
            <a:off x="457200" y="1988840"/>
            <a:ext cx="8229600" cy="4536504"/>
          </a:xfrm>
        </p:spPr>
        <p:txBody>
          <a:bodyPr>
            <a:normAutofit lnSpcReduction="10000"/>
          </a:bodyPr>
          <a:lstStyle/>
          <a:p>
            <a:r>
              <a:rPr lang="ru-RU" dirty="0" smtClean="0"/>
              <a:t>    </a:t>
            </a:r>
            <a:r>
              <a:rPr lang="ru-RU" dirty="0" err="1" smtClean="0"/>
              <a:t>Болашақ азамат</a:t>
            </a:r>
            <a:r>
              <a:rPr lang="ru-RU" dirty="0" smtClean="0"/>
              <a:t> </a:t>
            </a:r>
            <a:r>
              <a:rPr lang="ru-RU" dirty="0" err="1" smtClean="0"/>
              <a:t>өз ұлтының асыл</a:t>
            </a:r>
            <a:r>
              <a:rPr lang="ru-RU" dirty="0" smtClean="0"/>
              <a:t> </a:t>
            </a:r>
            <a:r>
              <a:rPr lang="ru-RU" dirty="0" err="1" smtClean="0"/>
              <a:t>мұрасымен сусындау</a:t>
            </a:r>
            <a:r>
              <a:rPr lang="ru-RU" dirty="0" smtClean="0"/>
              <a:t> </a:t>
            </a:r>
            <a:r>
              <a:rPr lang="ru-RU" dirty="0" err="1" smtClean="0"/>
              <a:t>арқылы туған халқының тарихымен</a:t>
            </a:r>
            <a:r>
              <a:rPr lang="ru-RU" dirty="0" smtClean="0"/>
              <a:t>, </a:t>
            </a:r>
            <a:r>
              <a:rPr lang="ru-RU" dirty="0" err="1" smtClean="0"/>
              <a:t>мәдениетімен </a:t>
            </a:r>
            <a:r>
              <a:rPr lang="ru-RU" dirty="0" smtClean="0"/>
              <a:t>жете </a:t>
            </a:r>
            <a:r>
              <a:rPr lang="ru-RU" dirty="0" err="1" smtClean="0"/>
              <a:t>танысып</a:t>
            </a:r>
            <a:r>
              <a:rPr lang="ru-RU" dirty="0" smtClean="0"/>
              <a:t>, </a:t>
            </a:r>
            <a:r>
              <a:rPr lang="ru-RU" dirty="0" err="1" smtClean="0"/>
              <a:t>білімін</a:t>
            </a:r>
            <a:r>
              <a:rPr lang="ru-RU" dirty="0" smtClean="0"/>
              <a:t> </a:t>
            </a:r>
            <a:r>
              <a:rPr lang="ru-RU" dirty="0" err="1" smtClean="0"/>
              <a:t>кеңейтеді</a:t>
            </a:r>
            <a:r>
              <a:rPr lang="ru-RU" dirty="0" smtClean="0"/>
              <a:t>. </a:t>
            </a:r>
          </a:p>
          <a:p>
            <a:r>
              <a:rPr lang="ru-RU" dirty="0" smtClean="0"/>
              <a:t>    </a:t>
            </a:r>
            <a:r>
              <a:rPr lang="ru-RU" dirty="0" err="1" smtClean="0"/>
              <a:t>Қазақ тілінің грамматикасын</a:t>
            </a:r>
            <a:r>
              <a:rPr lang="ru-RU" dirty="0" smtClean="0"/>
              <a:t> </a:t>
            </a:r>
            <a:r>
              <a:rPr lang="ru-RU" dirty="0" err="1" smtClean="0"/>
              <a:t>терең меңгерген оқушы, қоғамның кез</a:t>
            </a:r>
            <a:r>
              <a:rPr lang="ru-RU" dirty="0" smtClean="0"/>
              <a:t> </a:t>
            </a:r>
            <a:r>
              <a:rPr lang="ru-RU" dirty="0" err="1" smtClean="0"/>
              <a:t>келген</a:t>
            </a:r>
            <a:r>
              <a:rPr lang="ru-RU" dirty="0" smtClean="0"/>
              <a:t> </a:t>
            </a:r>
            <a:r>
              <a:rPr lang="ru-RU" dirty="0" err="1" smtClean="0"/>
              <a:t>саласында</a:t>
            </a:r>
            <a:r>
              <a:rPr lang="ru-RU" dirty="0" smtClean="0"/>
              <a:t> </a:t>
            </a:r>
            <a:r>
              <a:rPr lang="ru-RU" dirty="0" err="1" smtClean="0"/>
              <a:t>қиналмай жұмыс істеп</a:t>
            </a:r>
            <a:r>
              <a:rPr lang="ru-RU" dirty="0" smtClean="0"/>
              <a:t>, </a:t>
            </a:r>
            <a:r>
              <a:rPr lang="ru-RU" dirty="0" err="1" smtClean="0"/>
              <a:t>өзінің функционалды</a:t>
            </a:r>
            <a:r>
              <a:rPr lang="ru-RU" dirty="0" smtClean="0"/>
              <a:t> </a:t>
            </a:r>
            <a:r>
              <a:rPr lang="ru-RU" dirty="0" err="1" smtClean="0"/>
              <a:t>сауаттылығын көрсете алады</a:t>
            </a:r>
            <a:r>
              <a:rPr lang="ru-RU" dirty="0" smtClean="0"/>
              <a:t>.</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voyrebenok.ru/images/presentation/nice/b/0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kk-KZ" dirty="0" smtClean="0"/>
              <a:t>Сабақта функционалдық сауаттылықты арттыру жолдары</a:t>
            </a:r>
            <a:endParaRPr lang="ru-RU" dirty="0"/>
          </a:p>
        </p:txBody>
      </p:sp>
      <p:sp>
        <p:nvSpPr>
          <p:cNvPr id="3" name="Содержимое 2"/>
          <p:cNvSpPr>
            <a:spLocks noGrp="1"/>
          </p:cNvSpPr>
          <p:nvPr>
            <p:ph idx="1"/>
          </p:nvPr>
        </p:nvSpPr>
        <p:spPr>
          <a:xfrm>
            <a:off x="457200" y="1600200"/>
            <a:ext cx="8229600" cy="4997152"/>
          </a:xfrm>
        </p:spPr>
        <p:txBody>
          <a:bodyPr>
            <a:normAutofit fontScale="55000" lnSpcReduction="20000"/>
          </a:bodyPr>
          <a:lstStyle/>
          <a:p>
            <a:r>
              <a:rPr lang="ru-RU" dirty="0" smtClean="0"/>
              <a:t>     </a:t>
            </a:r>
            <a:r>
              <a:rPr lang="ru-RU" sz="3600" dirty="0" err="1" smtClean="0"/>
              <a:t>Пән мұғалімі оқушының назарын</a:t>
            </a:r>
            <a:r>
              <a:rPr lang="ru-RU" sz="3600" dirty="0" smtClean="0"/>
              <a:t> </a:t>
            </a:r>
            <a:r>
              <a:rPr lang="ru-RU" sz="3600" dirty="0" err="1" smtClean="0"/>
              <a:t>аудару</a:t>
            </a:r>
            <a:r>
              <a:rPr lang="ru-RU" sz="3600" dirty="0" smtClean="0"/>
              <a:t> </a:t>
            </a:r>
            <a:r>
              <a:rPr lang="ru-RU" sz="3600" dirty="0" err="1" smtClean="0"/>
              <a:t>үшін сабақ кезінде</a:t>
            </a:r>
            <a:r>
              <a:rPr lang="ru-RU" sz="3600" dirty="0" smtClean="0"/>
              <a:t> </a:t>
            </a:r>
            <a:r>
              <a:rPr lang="ru-RU" sz="3600" dirty="0" err="1" smtClean="0"/>
              <a:t>әртүрлі тақырыптық, пәнаралық, сыныпаралық байланыс</a:t>
            </a:r>
            <a:r>
              <a:rPr lang="ru-RU" sz="3600" dirty="0" smtClean="0"/>
              <a:t> </a:t>
            </a:r>
            <a:r>
              <a:rPr lang="ru-RU" sz="3600" dirty="0" err="1" smtClean="0"/>
              <a:t>орнатып</a:t>
            </a:r>
            <a:r>
              <a:rPr lang="ru-RU" sz="3600" dirty="0" smtClean="0"/>
              <a:t>, </a:t>
            </a:r>
            <a:r>
              <a:rPr lang="ru-RU" sz="3600" dirty="0" err="1" smtClean="0"/>
              <a:t>қызықты әңгімелерді сахналық көрініс ретінде</a:t>
            </a:r>
            <a:r>
              <a:rPr lang="ru-RU" sz="3600" dirty="0" smtClean="0"/>
              <a:t> </a:t>
            </a:r>
            <a:r>
              <a:rPr lang="ru-RU" sz="3600" dirty="0" err="1" smtClean="0"/>
              <a:t>өтуді </a:t>
            </a:r>
            <a:r>
              <a:rPr lang="ru-RU" sz="3600" i="1" dirty="0" err="1" smtClean="0"/>
              <a:t>ұйымдастыра білуі</a:t>
            </a:r>
            <a:r>
              <a:rPr lang="ru-RU" sz="3600" i="1" dirty="0" smtClean="0"/>
              <a:t> </a:t>
            </a:r>
            <a:r>
              <a:rPr lang="ru-RU" sz="3600" i="1" dirty="0" err="1" smtClean="0"/>
              <a:t>қажет</a:t>
            </a:r>
            <a:r>
              <a:rPr lang="ru-RU" sz="3600" dirty="0" err="1" smtClean="0"/>
              <a:t>.</a:t>
            </a:r>
            <a:r>
              <a:rPr lang="ru-RU" sz="3600" dirty="0" smtClean="0"/>
              <a:t> </a:t>
            </a:r>
            <a:r>
              <a:rPr lang="ru-RU" sz="3600" dirty="0" err="1" smtClean="0"/>
              <a:t>Сонымен</a:t>
            </a:r>
            <a:r>
              <a:rPr lang="ru-RU" sz="3600" dirty="0" smtClean="0"/>
              <a:t> </a:t>
            </a:r>
            <a:r>
              <a:rPr lang="ru-RU" sz="3600" dirty="0" err="1" smtClean="0"/>
              <a:t>қатар, түрлі көрнекілік құралдарын қолдану, сұрақ-жауап, талдау</a:t>
            </a:r>
            <a:r>
              <a:rPr lang="ru-RU" sz="3600" dirty="0" smtClean="0"/>
              <a:t>, </a:t>
            </a:r>
            <a:r>
              <a:rPr lang="ru-RU" sz="3600" dirty="0" err="1" smtClean="0"/>
              <a:t>жинақтау, ажырату</a:t>
            </a:r>
            <a:r>
              <a:rPr lang="ru-RU" sz="3600" dirty="0" smtClean="0"/>
              <a:t>, </a:t>
            </a:r>
            <a:r>
              <a:rPr lang="ru-RU" sz="3600" dirty="0" err="1" smtClean="0"/>
              <a:t>тақтаға жазу</a:t>
            </a:r>
            <a:r>
              <a:rPr lang="ru-RU" sz="3600" dirty="0" smtClean="0"/>
              <a:t>, </a:t>
            </a:r>
            <a:r>
              <a:rPr lang="ru-RU" sz="3600" dirty="0" err="1" smtClean="0"/>
              <a:t>айтқан ойды</a:t>
            </a:r>
            <a:r>
              <a:rPr lang="ru-RU" sz="3600" dirty="0" smtClean="0"/>
              <a:t> </a:t>
            </a:r>
            <a:r>
              <a:rPr lang="ru-RU" sz="3600" dirty="0" err="1" smtClean="0"/>
              <a:t>мысалдармен</a:t>
            </a:r>
            <a:r>
              <a:rPr lang="ru-RU" sz="3600" dirty="0" smtClean="0"/>
              <a:t> </a:t>
            </a:r>
            <a:r>
              <a:rPr lang="ru-RU" sz="3600" dirty="0" err="1" smtClean="0"/>
              <a:t>дәлелдеу, сөздікпен жұмыс, проблемалық мәселелерге жауап</a:t>
            </a:r>
            <a:r>
              <a:rPr lang="ru-RU" sz="3600" dirty="0" smtClean="0"/>
              <a:t> беру, </a:t>
            </a:r>
            <a:r>
              <a:rPr lang="ru-RU" sz="3600" dirty="0" err="1" smtClean="0"/>
              <a:t>нақтылы және жалпылама</a:t>
            </a:r>
            <a:r>
              <a:rPr lang="ru-RU" sz="3600" dirty="0" smtClean="0"/>
              <a:t> </a:t>
            </a:r>
            <a:r>
              <a:rPr lang="ru-RU" sz="3600" dirty="0" err="1" smtClean="0"/>
              <a:t>тапсырмалар</a:t>
            </a:r>
            <a:r>
              <a:rPr lang="ru-RU" sz="3600" dirty="0" smtClean="0"/>
              <a:t> </a:t>
            </a:r>
            <a:r>
              <a:rPr lang="ru-RU" sz="3600" dirty="0" err="1" smtClean="0"/>
              <a:t>беріп</a:t>
            </a:r>
            <a:r>
              <a:rPr lang="ru-RU" sz="3600" dirty="0" smtClean="0"/>
              <a:t>, </a:t>
            </a:r>
            <a:r>
              <a:rPr lang="ru-RU" sz="3600" dirty="0" err="1" smtClean="0"/>
              <a:t>шағын шығармашылық жұмыстарды орындату</a:t>
            </a:r>
            <a:r>
              <a:rPr lang="ru-RU" sz="3600" dirty="0" smtClean="0"/>
              <a:t>, </a:t>
            </a:r>
            <a:r>
              <a:rPr lang="ru-RU" sz="3600" dirty="0" err="1" smtClean="0"/>
              <a:t>оқушының бірін-бірі</a:t>
            </a:r>
            <a:r>
              <a:rPr lang="ru-RU" sz="3600" dirty="0" smtClean="0"/>
              <a:t> </a:t>
            </a:r>
            <a:r>
              <a:rPr lang="ru-RU" sz="3600" dirty="0" err="1" smtClean="0"/>
              <a:t>сынауы</a:t>
            </a:r>
            <a:r>
              <a:rPr lang="ru-RU" sz="3600" dirty="0" smtClean="0"/>
              <a:t>, </a:t>
            </a:r>
            <a:r>
              <a:rPr lang="ru-RU" sz="3600" dirty="0" err="1" smtClean="0"/>
              <a:t>өзіндік пікір</a:t>
            </a:r>
            <a:r>
              <a:rPr lang="ru-RU" sz="3600" dirty="0" smtClean="0"/>
              <a:t> </a:t>
            </a:r>
            <a:r>
              <a:rPr lang="ru-RU" sz="3600" dirty="0" err="1" smtClean="0"/>
              <a:t>білдіруі</a:t>
            </a:r>
            <a:r>
              <a:rPr lang="ru-RU" sz="3600" dirty="0" smtClean="0"/>
              <a:t>, </a:t>
            </a:r>
            <a:r>
              <a:rPr lang="ru-RU" sz="3600" dirty="0" err="1" smtClean="0"/>
              <a:t>баяндама</a:t>
            </a:r>
            <a:r>
              <a:rPr lang="ru-RU" sz="3600" dirty="0" smtClean="0"/>
              <a:t> </a:t>
            </a:r>
            <a:r>
              <a:rPr lang="ru-RU" sz="3600" dirty="0" err="1" smtClean="0"/>
              <a:t>жасауы</a:t>
            </a:r>
            <a:r>
              <a:rPr lang="ru-RU" sz="3600" dirty="0" smtClean="0"/>
              <a:t>, </a:t>
            </a:r>
            <a:r>
              <a:rPr lang="ru-RU" sz="3600" dirty="0" err="1" smtClean="0"/>
              <a:t>ғылыми зерттеу</a:t>
            </a:r>
            <a:r>
              <a:rPr lang="ru-RU" sz="3600" dirty="0" smtClean="0"/>
              <a:t> </a:t>
            </a:r>
            <a:r>
              <a:rPr lang="ru-RU" sz="3600" dirty="0" err="1" smtClean="0"/>
              <a:t>жазып</a:t>
            </a:r>
            <a:r>
              <a:rPr lang="ru-RU" sz="3600" dirty="0" smtClean="0"/>
              <a:t> </a:t>
            </a:r>
            <a:r>
              <a:rPr lang="ru-RU" sz="3600" dirty="0" err="1" smtClean="0"/>
              <a:t>қорғауы </a:t>
            </a:r>
            <a:r>
              <a:rPr lang="ru-RU" sz="3600" dirty="0" smtClean="0"/>
              <a:t>т.б</a:t>
            </a:r>
            <a:r>
              <a:rPr lang="ru-RU" sz="3600" i="1" dirty="0" smtClean="0"/>
              <a:t>. </a:t>
            </a:r>
            <a:r>
              <a:rPr lang="ru-RU" sz="3600" i="1" dirty="0" err="1" smtClean="0"/>
              <a:t>алуан</a:t>
            </a:r>
            <a:r>
              <a:rPr lang="ru-RU" sz="3600" i="1" dirty="0" smtClean="0"/>
              <a:t> </a:t>
            </a:r>
            <a:r>
              <a:rPr lang="ru-RU" sz="3600" i="1" dirty="0" err="1" smtClean="0"/>
              <a:t>түрлі әдіс-тәсілдерді қолдануы керек</a:t>
            </a:r>
            <a:r>
              <a:rPr lang="ru-RU" sz="3600" dirty="0" smtClean="0"/>
              <a:t>. </a:t>
            </a:r>
            <a:r>
              <a:rPr lang="ru-RU" sz="3600" dirty="0" err="1" smtClean="0"/>
              <a:t>Осындай</a:t>
            </a:r>
            <a:r>
              <a:rPr lang="ru-RU" sz="3600" dirty="0" smtClean="0"/>
              <a:t> </a:t>
            </a:r>
            <a:r>
              <a:rPr lang="ru-RU" sz="3600" dirty="0" err="1" smtClean="0"/>
              <a:t>әдіс-тәсілдерді түрлендіріп, жүйелі түрде пайдаланып</a:t>
            </a:r>
            <a:r>
              <a:rPr lang="ru-RU" sz="3600" dirty="0" smtClean="0"/>
              <a:t> </a:t>
            </a:r>
            <a:r>
              <a:rPr lang="ru-RU" sz="3600" dirty="0" err="1" smtClean="0"/>
              <a:t>мұғалімнің шәкірттері өз бетімен</a:t>
            </a:r>
            <a:r>
              <a:rPr lang="ru-RU" sz="3600" dirty="0" smtClean="0"/>
              <a:t> </a:t>
            </a:r>
            <a:r>
              <a:rPr lang="ru-RU" sz="3600" dirty="0" err="1" smtClean="0"/>
              <a:t>жұмыс істеуге</a:t>
            </a:r>
            <a:r>
              <a:rPr lang="ru-RU" sz="3600" dirty="0" smtClean="0"/>
              <a:t> тез </a:t>
            </a:r>
            <a:r>
              <a:rPr lang="ru-RU" sz="3600" dirty="0" err="1" smtClean="0"/>
              <a:t>үйренеді</a:t>
            </a:r>
            <a:r>
              <a:rPr lang="ru-RU" sz="3600" dirty="0" smtClean="0"/>
              <a:t>. Орта </a:t>
            </a:r>
            <a:r>
              <a:rPr lang="ru-RU" sz="3600" dirty="0" err="1" smtClean="0"/>
              <a:t>буын</a:t>
            </a:r>
            <a:r>
              <a:rPr lang="ru-RU" sz="3600" dirty="0" smtClean="0"/>
              <a:t> </a:t>
            </a:r>
            <a:r>
              <a:rPr lang="ru-RU" sz="3600" dirty="0" err="1" smtClean="0"/>
              <a:t>оқушыларының арнайы</a:t>
            </a:r>
            <a:r>
              <a:rPr lang="ru-RU" sz="3600" dirty="0" smtClean="0"/>
              <a:t> </a:t>
            </a:r>
            <a:r>
              <a:rPr lang="ru-RU" sz="3600" dirty="0" err="1" smtClean="0"/>
              <a:t>ереже</a:t>
            </a:r>
            <a:r>
              <a:rPr lang="ru-RU" sz="3600" dirty="0" smtClean="0"/>
              <a:t> </a:t>
            </a:r>
            <a:r>
              <a:rPr lang="ru-RU" sz="3600" dirty="0" err="1" smtClean="0"/>
              <a:t>дәптерлері</a:t>
            </a:r>
            <a:r>
              <a:rPr lang="ru-RU" sz="3600" dirty="0" smtClean="0"/>
              <a:t>, </a:t>
            </a:r>
            <a:r>
              <a:rPr lang="ru-RU" sz="3600" dirty="0" err="1" smtClean="0"/>
              <a:t>альбомдар</a:t>
            </a:r>
            <a:r>
              <a:rPr lang="ru-RU" sz="3600" dirty="0" smtClean="0"/>
              <a:t>, </a:t>
            </a:r>
            <a:r>
              <a:rPr lang="ru-RU" sz="3600" dirty="0" err="1" smtClean="0"/>
              <a:t>сөздіктері</a:t>
            </a:r>
            <a:r>
              <a:rPr lang="ru-RU" sz="3600" dirty="0" smtClean="0"/>
              <a:t>, </a:t>
            </a:r>
            <a:r>
              <a:rPr lang="ru-RU" sz="3600" dirty="0" err="1" smtClean="0"/>
              <a:t>конспектілері</a:t>
            </a:r>
            <a:r>
              <a:rPr lang="ru-RU" sz="3600" dirty="0" smtClean="0"/>
              <a:t>, </a:t>
            </a:r>
            <a:r>
              <a:rPr lang="ru-RU" sz="3600" dirty="0" err="1" smtClean="0"/>
              <a:t>хронологиялық кестелері</a:t>
            </a:r>
            <a:r>
              <a:rPr lang="ru-RU" sz="3600" dirty="0" smtClean="0"/>
              <a:t> </a:t>
            </a:r>
            <a:r>
              <a:rPr lang="ru-RU" sz="3600" dirty="0" err="1" smtClean="0"/>
              <a:t>болуға тиіс</a:t>
            </a:r>
            <a:r>
              <a:rPr lang="ru-RU" sz="3600" dirty="0" smtClean="0"/>
              <a:t>. </a:t>
            </a:r>
            <a:r>
              <a:rPr lang="ru-RU" sz="3600" i="1" dirty="0" err="1" smtClean="0"/>
              <a:t>Сонымен</a:t>
            </a:r>
            <a:r>
              <a:rPr lang="ru-RU" sz="3600" i="1" dirty="0" smtClean="0"/>
              <a:t> </a:t>
            </a:r>
            <a:r>
              <a:rPr lang="ru-RU" sz="3600" i="1" dirty="0" err="1" smtClean="0"/>
              <a:t>бірге</a:t>
            </a:r>
            <a:r>
              <a:rPr lang="ru-RU" sz="3600" i="1" dirty="0" smtClean="0"/>
              <a:t>, </a:t>
            </a:r>
            <a:r>
              <a:rPr lang="ru-RU" sz="3600" i="1" dirty="0" err="1" smtClean="0"/>
              <a:t>шығармашылық дәптері бөлек болғаны дұрыс.</a:t>
            </a:r>
            <a:r>
              <a:rPr lang="ru-RU" sz="3600" dirty="0" smtClean="0"/>
              <a:t> </a:t>
            </a:r>
            <a:r>
              <a:rPr lang="ru-RU" sz="3600" dirty="0" err="1" smtClean="0"/>
              <a:t>Оған оқушы өздеріне ұнаған мақал-мәтелдерді, афоризмдерді</a:t>
            </a:r>
            <a:r>
              <a:rPr lang="ru-RU" sz="3600" dirty="0" smtClean="0"/>
              <a:t>, </a:t>
            </a:r>
            <a:r>
              <a:rPr lang="ru-RU" sz="3600" dirty="0" err="1" smtClean="0"/>
              <a:t>шешендік</a:t>
            </a:r>
            <a:r>
              <a:rPr lang="ru-RU" sz="3600" dirty="0" smtClean="0"/>
              <a:t> </a:t>
            </a:r>
            <a:r>
              <a:rPr lang="ru-RU" sz="3600" dirty="0" err="1" smtClean="0"/>
              <a:t>сөздерді </a:t>
            </a:r>
            <a:r>
              <a:rPr lang="ru-RU" sz="3600" dirty="0" smtClean="0"/>
              <a:t>де </a:t>
            </a:r>
            <a:r>
              <a:rPr lang="ru-RU" sz="3600" dirty="0" err="1" smtClean="0"/>
              <a:t>жазып</a:t>
            </a:r>
            <a:r>
              <a:rPr lang="ru-RU" sz="3600" dirty="0" smtClean="0"/>
              <a:t> </a:t>
            </a:r>
            <a:r>
              <a:rPr lang="ru-RU" sz="3600" dirty="0" err="1" smtClean="0"/>
              <a:t>алып</a:t>
            </a:r>
            <a:r>
              <a:rPr lang="ru-RU" sz="3600" dirty="0" smtClean="0"/>
              <a:t> </a:t>
            </a:r>
            <a:r>
              <a:rPr lang="ru-RU" sz="3600" dirty="0" err="1" smtClean="0"/>
              <a:t>жүруге </a:t>
            </a:r>
            <a:r>
              <a:rPr lang="ru-RU" sz="3600" dirty="0" smtClean="0"/>
              <a:t>баулу </a:t>
            </a:r>
            <a:r>
              <a:rPr lang="ru-RU" sz="3600" dirty="0" err="1" smtClean="0"/>
              <a:t>керек</a:t>
            </a:r>
            <a:r>
              <a:rPr lang="ru-RU" sz="3600" dirty="0" smtClean="0"/>
              <a:t>. Осы </a:t>
            </a:r>
            <a:r>
              <a:rPr lang="ru-RU" sz="3600" dirty="0" err="1" smtClean="0"/>
              <a:t>ретте</a:t>
            </a:r>
            <a:r>
              <a:rPr lang="ru-RU" sz="3600" dirty="0" smtClean="0"/>
              <a:t>, </a:t>
            </a:r>
            <a:r>
              <a:rPr lang="ru-RU" sz="3600" dirty="0" err="1" smtClean="0"/>
              <a:t>шығармашылыққа жақын кейбір</a:t>
            </a:r>
            <a:r>
              <a:rPr lang="ru-RU" sz="3600" dirty="0" smtClean="0"/>
              <a:t> </a:t>
            </a:r>
            <a:r>
              <a:rPr lang="ru-RU" sz="3600" dirty="0" err="1" smtClean="0"/>
              <a:t>оқушылар сол</a:t>
            </a:r>
            <a:r>
              <a:rPr lang="ru-RU" sz="3600" dirty="0" smtClean="0"/>
              <a:t> </a:t>
            </a:r>
            <a:r>
              <a:rPr lang="ru-RU" sz="3600" dirty="0" err="1" smtClean="0"/>
              <a:t>дәптерге қысқа әңгіме</a:t>
            </a:r>
            <a:r>
              <a:rPr lang="ru-RU" sz="3600" dirty="0" smtClean="0"/>
              <a:t>, </a:t>
            </a:r>
            <a:r>
              <a:rPr lang="ru-RU" sz="3600" dirty="0" err="1" smtClean="0"/>
              <a:t>мақала</a:t>
            </a:r>
            <a:r>
              <a:rPr lang="ru-RU" sz="3600" dirty="0" smtClean="0"/>
              <a:t>, </a:t>
            </a:r>
            <a:r>
              <a:rPr lang="ru-RU" sz="3600" dirty="0" err="1" smtClean="0"/>
              <a:t>күнделік</a:t>
            </a:r>
            <a:r>
              <a:rPr lang="ru-RU" sz="3600" dirty="0" smtClean="0"/>
              <a:t>, </a:t>
            </a:r>
            <a:r>
              <a:rPr lang="ru-RU" sz="3600" dirty="0" err="1" smtClean="0"/>
              <a:t>пікір</a:t>
            </a:r>
            <a:r>
              <a:rPr lang="ru-RU" sz="3600" dirty="0" smtClean="0"/>
              <a:t> </a:t>
            </a:r>
            <a:r>
              <a:rPr lang="ru-RU" sz="3600" dirty="0" err="1" smtClean="0"/>
              <a:t>жазып</a:t>
            </a:r>
            <a:r>
              <a:rPr lang="ru-RU" sz="3600" dirty="0" smtClean="0"/>
              <a:t> </a:t>
            </a:r>
            <a:r>
              <a:rPr lang="ru-RU" sz="3600" dirty="0" err="1" smtClean="0"/>
              <a:t>үйренуіне мүмкіндік туады</a:t>
            </a:r>
            <a:r>
              <a:rPr lang="ru-RU" sz="3600" dirty="0" smtClean="0"/>
              <a:t>.</a:t>
            </a:r>
          </a:p>
          <a:p>
            <a:endParaRPr lang="ru-RU"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tvoyrebenok.ru/images/presentation/nice/b/0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a:bodyPr>
          <a:lstStyle/>
          <a:p>
            <a:r>
              <a:rPr lang="kk-KZ" sz="3200" dirty="0" smtClean="0"/>
              <a:t>Функционалдық сауаттылық қалыптастырудың әдістері</a:t>
            </a:r>
            <a:endParaRPr lang="ru-RU" sz="3200" dirty="0"/>
          </a:p>
        </p:txBody>
      </p:sp>
      <p:sp>
        <p:nvSpPr>
          <p:cNvPr id="3" name="Содержимое 2"/>
          <p:cNvSpPr>
            <a:spLocks noGrp="1"/>
          </p:cNvSpPr>
          <p:nvPr>
            <p:ph idx="1"/>
          </p:nvPr>
        </p:nvSpPr>
        <p:spPr>
          <a:xfrm>
            <a:off x="457200" y="1916832"/>
            <a:ext cx="8229600" cy="4209331"/>
          </a:xfrm>
        </p:spPr>
        <p:txBody>
          <a:bodyPr>
            <a:normAutofit/>
          </a:bodyPr>
          <a:lstStyle/>
          <a:p>
            <a:r>
              <a:rPr lang="kk-KZ" dirty="0" smtClean="0"/>
              <a:t>Мән беріп оқыту технологиясы </a:t>
            </a:r>
          </a:p>
          <a:p>
            <a:r>
              <a:rPr lang="kk-KZ" dirty="0" smtClean="0"/>
              <a:t>Диалогтік оқыту</a:t>
            </a:r>
          </a:p>
          <a:p>
            <a:r>
              <a:rPr lang="kk-KZ" dirty="0" smtClean="0"/>
              <a:t>Сұрақ-жауап әдісі</a:t>
            </a:r>
          </a:p>
          <a:p>
            <a:r>
              <a:rPr lang="kk-KZ" dirty="0" smtClean="0"/>
              <a:t>Ойын түрлері</a:t>
            </a:r>
          </a:p>
          <a:p>
            <a:r>
              <a:rPr lang="kk-KZ" dirty="0" smtClean="0"/>
              <a:t>Блум жүйесі</a:t>
            </a:r>
          </a:p>
          <a:p>
            <a:r>
              <a:rPr lang="kk-KZ" smtClean="0"/>
              <a:t>Сатылай кешенді талдау технологиясы</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voyrebenok.ru/images/presentation/nice/b/010.jpg"/>
          <p:cNvPicPr>
            <a:picLocks noChangeAspect="1" noChangeArrowheads="1"/>
          </p:cNvPicPr>
          <p:nvPr/>
        </p:nvPicPr>
        <p:blipFill>
          <a:blip r:embed="rId2" cstate="print"/>
          <a:srcRect/>
          <a:stretch>
            <a:fillRect/>
          </a:stretch>
        </p:blipFill>
        <p:spPr bwMode="auto">
          <a:xfrm>
            <a:off x="0" y="-171400"/>
            <a:ext cx="9144000" cy="6858000"/>
          </a:xfrm>
          <a:prstGeom prst="rect">
            <a:avLst/>
          </a:prstGeom>
          <a:noFill/>
        </p:spPr>
      </p:pic>
      <p:sp>
        <p:nvSpPr>
          <p:cNvPr id="2" name="Заголовок 1"/>
          <p:cNvSpPr>
            <a:spLocks noGrp="1"/>
          </p:cNvSpPr>
          <p:nvPr>
            <p:ph type="title"/>
          </p:nvPr>
        </p:nvSpPr>
        <p:spPr/>
        <p:txBody>
          <a:bodyPr>
            <a:normAutofit/>
          </a:bodyPr>
          <a:lstStyle/>
          <a:p>
            <a:r>
              <a:rPr lang="kk-KZ" sz="3200" dirty="0" smtClean="0"/>
              <a:t>Сөз табын оқытуда киіз үй суретін қолдану </a:t>
            </a:r>
            <a:endParaRPr lang="ru-RU" sz="3200" dirty="0"/>
          </a:p>
        </p:txBody>
      </p:sp>
      <p:pic>
        <p:nvPicPr>
          <p:cNvPr id="5" name="Содержимое 4" descr="1.jpg"/>
          <p:cNvPicPr>
            <a:picLocks noGrp="1"/>
          </p:cNvPicPr>
          <p:nvPr>
            <p:ph idx="1"/>
          </p:nvPr>
        </p:nvPicPr>
        <p:blipFill>
          <a:blip r:embed="rId3" cstate="print"/>
          <a:srcRect/>
          <a:stretch>
            <a:fillRect/>
          </a:stretch>
        </p:blipFill>
        <p:spPr bwMode="auto">
          <a:xfrm>
            <a:off x="395536" y="1268760"/>
            <a:ext cx="8064896" cy="5040560"/>
          </a:xfrm>
          <a:prstGeom prst="rect">
            <a:avLst/>
          </a:prstGeom>
          <a:noFill/>
          <a:ln w="9525">
            <a:noFill/>
            <a:miter lim="800000"/>
            <a:headEnd/>
            <a:tailEnd/>
          </a:ln>
        </p:spPr>
      </p:pic>
      <p:sp>
        <p:nvSpPr>
          <p:cNvPr id="6" name="TextBox 5"/>
          <p:cNvSpPr txBox="1"/>
          <p:nvPr/>
        </p:nvSpPr>
        <p:spPr>
          <a:xfrm>
            <a:off x="4211960" y="1916832"/>
            <a:ext cx="1440160" cy="369332"/>
          </a:xfrm>
          <a:prstGeom prst="rect">
            <a:avLst/>
          </a:prstGeom>
          <a:noFill/>
        </p:spPr>
        <p:txBody>
          <a:bodyPr wrap="square" rtlCol="0">
            <a:spAutoFit/>
          </a:bodyPr>
          <a:lstStyle/>
          <a:p>
            <a:pPr algn="ctr"/>
            <a:r>
              <a:rPr lang="kk-KZ" dirty="0" smtClean="0"/>
              <a:t>Сөз табы</a:t>
            </a:r>
            <a:endParaRPr lang="ru-RU" dirty="0"/>
          </a:p>
        </p:txBody>
      </p:sp>
      <p:sp>
        <p:nvSpPr>
          <p:cNvPr id="7" name="TextBox 6"/>
          <p:cNvSpPr txBox="1"/>
          <p:nvPr/>
        </p:nvSpPr>
        <p:spPr>
          <a:xfrm>
            <a:off x="1259633" y="3068960"/>
            <a:ext cx="1008112" cy="369332"/>
          </a:xfrm>
          <a:prstGeom prst="rect">
            <a:avLst/>
          </a:prstGeom>
          <a:noFill/>
        </p:spPr>
        <p:txBody>
          <a:bodyPr wrap="square" rtlCol="0">
            <a:spAutoFit/>
          </a:bodyPr>
          <a:lstStyle/>
          <a:p>
            <a:r>
              <a:rPr lang="kk-KZ" dirty="0" smtClean="0"/>
              <a:t>Зат есім</a:t>
            </a:r>
            <a:endParaRPr lang="ru-RU" dirty="0"/>
          </a:p>
        </p:txBody>
      </p:sp>
      <p:sp>
        <p:nvSpPr>
          <p:cNvPr id="8" name="TextBox 7"/>
          <p:cNvSpPr txBox="1"/>
          <p:nvPr/>
        </p:nvSpPr>
        <p:spPr>
          <a:xfrm>
            <a:off x="3563888" y="2636912"/>
            <a:ext cx="1224136" cy="369332"/>
          </a:xfrm>
          <a:prstGeom prst="rect">
            <a:avLst/>
          </a:prstGeom>
          <a:noFill/>
        </p:spPr>
        <p:txBody>
          <a:bodyPr wrap="square" rtlCol="0">
            <a:spAutoFit/>
          </a:bodyPr>
          <a:lstStyle/>
          <a:p>
            <a:r>
              <a:rPr lang="kk-KZ" dirty="0" smtClean="0"/>
              <a:t>Сын есім</a:t>
            </a:r>
            <a:endParaRPr lang="ru-RU" dirty="0"/>
          </a:p>
        </p:txBody>
      </p:sp>
      <p:sp>
        <p:nvSpPr>
          <p:cNvPr id="9" name="TextBox 8"/>
          <p:cNvSpPr txBox="1"/>
          <p:nvPr/>
        </p:nvSpPr>
        <p:spPr>
          <a:xfrm>
            <a:off x="3779913" y="3140968"/>
            <a:ext cx="1152128" cy="369332"/>
          </a:xfrm>
          <a:prstGeom prst="rect">
            <a:avLst/>
          </a:prstGeom>
          <a:noFill/>
        </p:spPr>
        <p:txBody>
          <a:bodyPr wrap="square" rtlCol="0">
            <a:spAutoFit/>
          </a:bodyPr>
          <a:lstStyle/>
          <a:p>
            <a:r>
              <a:rPr lang="kk-KZ" dirty="0" smtClean="0"/>
              <a:t>Сан есім</a:t>
            </a:r>
            <a:endParaRPr lang="ru-RU" dirty="0"/>
          </a:p>
        </p:txBody>
      </p:sp>
      <p:sp>
        <p:nvSpPr>
          <p:cNvPr id="10" name="TextBox 9"/>
          <p:cNvSpPr txBox="1"/>
          <p:nvPr/>
        </p:nvSpPr>
        <p:spPr>
          <a:xfrm>
            <a:off x="4860033" y="2708920"/>
            <a:ext cx="1080119" cy="369332"/>
          </a:xfrm>
          <a:prstGeom prst="rect">
            <a:avLst/>
          </a:prstGeom>
          <a:noFill/>
        </p:spPr>
        <p:txBody>
          <a:bodyPr wrap="square" rtlCol="0">
            <a:spAutoFit/>
          </a:bodyPr>
          <a:lstStyle/>
          <a:p>
            <a:r>
              <a:rPr lang="kk-KZ" dirty="0" smtClean="0"/>
              <a:t>есімдік</a:t>
            </a:r>
            <a:endParaRPr lang="ru-RU" dirty="0"/>
          </a:p>
        </p:txBody>
      </p:sp>
      <p:sp>
        <p:nvSpPr>
          <p:cNvPr id="11" name="TextBox 10"/>
          <p:cNvSpPr txBox="1"/>
          <p:nvPr/>
        </p:nvSpPr>
        <p:spPr>
          <a:xfrm>
            <a:off x="5076057" y="3429000"/>
            <a:ext cx="864096" cy="369332"/>
          </a:xfrm>
          <a:prstGeom prst="rect">
            <a:avLst/>
          </a:prstGeom>
          <a:noFill/>
        </p:spPr>
        <p:txBody>
          <a:bodyPr wrap="square" rtlCol="0">
            <a:spAutoFit/>
          </a:bodyPr>
          <a:lstStyle/>
          <a:p>
            <a:r>
              <a:rPr lang="kk-KZ" dirty="0" smtClean="0"/>
              <a:t>етістік</a:t>
            </a:r>
            <a:endParaRPr lang="ru-RU" dirty="0"/>
          </a:p>
        </p:txBody>
      </p:sp>
      <p:sp>
        <p:nvSpPr>
          <p:cNvPr id="12" name="TextBox 11"/>
          <p:cNvSpPr txBox="1"/>
          <p:nvPr/>
        </p:nvSpPr>
        <p:spPr>
          <a:xfrm>
            <a:off x="5580113" y="3068960"/>
            <a:ext cx="792087" cy="369332"/>
          </a:xfrm>
          <a:prstGeom prst="rect">
            <a:avLst/>
          </a:prstGeom>
          <a:noFill/>
        </p:spPr>
        <p:txBody>
          <a:bodyPr wrap="square" rtlCol="0">
            <a:spAutoFit/>
          </a:bodyPr>
          <a:lstStyle/>
          <a:p>
            <a:r>
              <a:rPr lang="kk-KZ" dirty="0" smtClean="0"/>
              <a:t>үстеу</a:t>
            </a:r>
            <a:endParaRPr lang="ru-RU" dirty="0"/>
          </a:p>
        </p:txBody>
      </p:sp>
      <p:sp>
        <p:nvSpPr>
          <p:cNvPr id="13" name="TextBox 12"/>
          <p:cNvSpPr txBox="1"/>
          <p:nvPr/>
        </p:nvSpPr>
        <p:spPr>
          <a:xfrm>
            <a:off x="6156176" y="3284984"/>
            <a:ext cx="936103" cy="369332"/>
          </a:xfrm>
          <a:prstGeom prst="rect">
            <a:avLst/>
          </a:prstGeom>
          <a:noFill/>
        </p:spPr>
        <p:txBody>
          <a:bodyPr wrap="square" rtlCol="0">
            <a:spAutoFit/>
          </a:bodyPr>
          <a:lstStyle/>
          <a:p>
            <a:r>
              <a:rPr lang="kk-KZ" dirty="0" smtClean="0"/>
              <a:t>шылау</a:t>
            </a:r>
            <a:endParaRPr lang="ru-RU" dirty="0"/>
          </a:p>
        </p:txBody>
      </p:sp>
      <p:sp>
        <p:nvSpPr>
          <p:cNvPr id="14" name="TextBox 13"/>
          <p:cNvSpPr txBox="1"/>
          <p:nvPr/>
        </p:nvSpPr>
        <p:spPr>
          <a:xfrm>
            <a:off x="6228185" y="2852936"/>
            <a:ext cx="936103" cy="369332"/>
          </a:xfrm>
          <a:prstGeom prst="rect">
            <a:avLst/>
          </a:prstGeom>
          <a:noFill/>
        </p:spPr>
        <p:txBody>
          <a:bodyPr wrap="square" rtlCol="0">
            <a:spAutoFit/>
          </a:bodyPr>
          <a:lstStyle/>
          <a:p>
            <a:r>
              <a:rPr lang="kk-KZ" dirty="0" smtClean="0"/>
              <a:t>Одағай</a:t>
            </a:r>
            <a:endParaRPr lang="ru-RU" dirty="0"/>
          </a:p>
        </p:txBody>
      </p:sp>
      <p:sp>
        <p:nvSpPr>
          <p:cNvPr id="15" name="TextBox 14"/>
          <p:cNvSpPr txBox="1"/>
          <p:nvPr/>
        </p:nvSpPr>
        <p:spPr>
          <a:xfrm>
            <a:off x="7020272" y="3573016"/>
            <a:ext cx="1368152" cy="369332"/>
          </a:xfrm>
          <a:prstGeom prst="rect">
            <a:avLst/>
          </a:prstGeom>
          <a:noFill/>
        </p:spPr>
        <p:txBody>
          <a:bodyPr wrap="square" rtlCol="0">
            <a:spAutoFit/>
          </a:bodyPr>
          <a:lstStyle/>
          <a:p>
            <a:r>
              <a:rPr lang="kk-KZ" dirty="0" smtClean="0"/>
              <a:t>Еліктеу сөз</a:t>
            </a:r>
            <a:endParaRPr lang="ru-RU" dirty="0"/>
          </a:p>
        </p:txBody>
      </p:sp>
    </p:spTree>
  </p:cSld>
  <p:clrMapOvr>
    <a:masterClrMapping/>
  </p:clrMapOvr>
  <p:transition>
    <p:fade/>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272</Words>
  <Application>Microsoft Office PowerPoint</Application>
  <PresentationFormat>Экран (4:3)</PresentationFormat>
  <Paragraphs>38</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Қазақ тілі мен әдебиеті пәнінде оқушылардың  функционалдық сауаттылығын  дамыту </vt:lpstr>
      <vt:lpstr>                   ...Қазақ мектебіндегі бала келешекте қай мамандыққа барам десе де, ең алдымен өзінің ана тілін, әдебиетін сүюі шарт.Сол сүюді орта мектеп табалдырығын аттаған соң да, мамандық, білім беретін жоғары мектепке ауысқанда да асыл қасиетіндей сақтауы керек.               М.Әуезов  </vt:lpstr>
      <vt:lpstr>Слайд 3</vt:lpstr>
      <vt:lpstr>Функционалдық сауаттылық </vt:lpstr>
      <vt:lpstr>Оқушылардың функционалдық сауаттылығын дамытуға әсер ететін факторлар</vt:lpstr>
      <vt:lpstr>Қазақ тілі мен әдебиеті пәнінде функционалдық сауаттылықты арттыру</vt:lpstr>
      <vt:lpstr>Сабақта функционалдық сауаттылықты арттыру жолдары</vt:lpstr>
      <vt:lpstr>Функционалдық сауаттылық қалыптастырудың әдістері</vt:lpstr>
      <vt:lpstr>Сөз табын оқытуда киіз үй суретін қолдану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Windows 7x86</dc:creator>
  <cp:lastModifiedBy>Windows 7x86</cp:lastModifiedBy>
  <cp:revision>31</cp:revision>
  <dcterms:created xsi:type="dcterms:W3CDTF">2014-05-09T10:30:30Z</dcterms:created>
  <dcterms:modified xsi:type="dcterms:W3CDTF">2014-05-12T17:27:04Z</dcterms:modified>
</cp:coreProperties>
</file>