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4" r:id="rId2"/>
    <p:sldId id="256" r:id="rId3"/>
    <p:sldId id="257" r:id="rId4"/>
    <p:sldId id="265" r:id="rId5"/>
    <p:sldId id="266" r:id="rId6"/>
    <p:sldId id="258" r:id="rId7"/>
    <p:sldId id="282" r:id="rId8"/>
    <p:sldId id="283" r:id="rId9"/>
    <p:sldId id="292" r:id="rId10"/>
    <p:sldId id="288" r:id="rId11"/>
    <p:sldId id="261" r:id="rId12"/>
    <p:sldId id="284" r:id="rId13"/>
    <p:sldId id="294" r:id="rId14"/>
    <p:sldId id="263" r:id="rId15"/>
    <p:sldId id="264" r:id="rId16"/>
    <p:sldId id="267" r:id="rId17"/>
    <p:sldId id="271" r:id="rId18"/>
    <p:sldId id="272" r:id="rId19"/>
    <p:sldId id="276" r:id="rId20"/>
    <p:sldId id="278" r:id="rId21"/>
    <p:sldId id="279" r:id="rId22"/>
    <p:sldId id="270" r:id="rId23"/>
    <p:sldId id="269" r:id="rId24"/>
    <p:sldId id="277" r:id="rId25"/>
    <p:sldId id="275" r:id="rId26"/>
  </p:sldIdLst>
  <p:sldSz cx="9144000" cy="6858000" type="screen4x3"/>
  <p:notesSz cx="6858000" cy="9144000"/>
  <p:custShowLst>
    <p:custShow name="Произвольный показ 1" id="0">
      <p:sldLst>
        <p:sld r:id="rId3"/>
        <p:sld r:id="rId4"/>
        <p:sld r:id="rId7"/>
        <p:sld r:id="rId12"/>
        <p:sld r:id="rId24"/>
      </p:sldLst>
    </p:custShow>
  </p:custShow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43" autoAdjust="0"/>
  </p:normalViewPr>
  <p:slideViewPr>
    <p:cSldViewPr>
      <p:cViewPr varScale="1">
        <p:scale>
          <a:sx n="74" d="100"/>
          <a:sy n="74" d="100"/>
        </p:scale>
        <p:origin x="-17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8825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E55C7-E1C5-432E-9D01-A4E51DDFD5BC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A59C1-ACF4-4CA6-BF12-3151EABF3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A59C1-ACF4-4CA6-BF12-3151EABF355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A59C1-ACF4-4CA6-BF12-3151EABF355C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bahamas_oce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610599" cy="601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905000" y="304800"/>
            <a:ext cx="5286375" cy="1223963"/>
          </a:xfrm>
          <a:prstGeom prst="flowChartOnlineStorage">
            <a:avLst/>
          </a:prstGeom>
          <a:gradFill rotWithShape="0">
            <a:gsLst>
              <a:gs pos="0">
                <a:srgbClr val="E6F8FF"/>
              </a:gs>
              <a:gs pos="100000">
                <a:srgbClr val="0DBEFD"/>
              </a:gs>
            </a:gsLst>
            <a:lin ang="27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k-KZ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Аустралия</a:t>
            </a:r>
            <a:endParaRPr lang="kk-KZ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13" descr="1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828800"/>
            <a:ext cx="5724525" cy="3116262"/>
          </a:xfrm>
          <a:prstGeom prst="rect">
            <a:avLst/>
          </a:prstGeom>
          <a:noFill/>
        </p:spPr>
      </p:pic>
      <p:pic>
        <p:nvPicPr>
          <p:cNvPr id="7" name="Picture 10" descr="SAILBOAT"/>
          <p:cNvPicPr>
            <a:picLocks noChangeAspect="1" noChangeArrowheads="1"/>
          </p:cNvPicPr>
          <p:nvPr/>
        </p:nvPicPr>
        <p:blipFill>
          <a:blip r:embed="rId4" cstate="print"/>
          <a:srcRect l="11414" t="79515" r="18260" b="2293"/>
          <a:stretch>
            <a:fillRect/>
          </a:stretch>
        </p:blipFill>
        <p:spPr bwMode="auto">
          <a:xfrm>
            <a:off x="611188" y="5157788"/>
            <a:ext cx="8135937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\Desktop\0018-013-Prirodnye-zony-Avstral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1219200" y="2438400"/>
            <a:ext cx="2362200" cy="9144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/>
              <a:t>Климаты</a:t>
            </a:r>
            <a:endParaRPr lang="ru-RU" sz="2800" dirty="0"/>
          </a:p>
        </p:txBody>
      </p:sp>
      <p:sp>
        <p:nvSpPr>
          <p:cNvPr id="7" name="Пятно 2 6"/>
          <p:cNvSpPr/>
          <p:nvPr/>
        </p:nvSpPr>
        <p:spPr>
          <a:xfrm>
            <a:off x="685800" y="3886200"/>
            <a:ext cx="2743200" cy="1600200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Аустралия</a:t>
            </a:r>
          </a:p>
          <a:p>
            <a:pPr algn="ctr"/>
            <a:r>
              <a:rPr lang="kk-KZ" dirty="0" smtClean="0"/>
              <a:t>ең құрғақ </a:t>
            </a:r>
          </a:p>
          <a:p>
            <a:pPr algn="ctr"/>
            <a:r>
              <a:rPr lang="kk-KZ" dirty="0" smtClean="0"/>
              <a:t>материк</a:t>
            </a:r>
            <a:endParaRPr lang="ru-RU" dirty="0"/>
          </a:p>
        </p:txBody>
      </p:sp>
      <p:cxnSp>
        <p:nvCxnSpPr>
          <p:cNvPr id="9" name="Прямая соединительная линия 8"/>
          <p:cNvCxnSpPr>
            <a:stCxn id="5" idx="1"/>
          </p:cNvCxnSpPr>
          <p:nvPr/>
        </p:nvCxnSpPr>
        <p:spPr>
          <a:xfrm flipH="1">
            <a:off x="2209800" y="3351826"/>
            <a:ext cx="190500" cy="762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Блок-схема: перфолента 19"/>
          <p:cNvSpPr/>
          <p:nvPr/>
        </p:nvSpPr>
        <p:spPr>
          <a:xfrm>
            <a:off x="4419600" y="1600200"/>
            <a:ext cx="4419600" cy="990600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Көп бөлік тропиктік белдеуде орналасқан</a:t>
            </a:r>
            <a:endParaRPr lang="kk-KZ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Блок-схема: перфолента 21"/>
          <p:cNvSpPr/>
          <p:nvPr/>
        </p:nvSpPr>
        <p:spPr>
          <a:xfrm>
            <a:off x="4419600" y="2895600"/>
            <a:ext cx="4343400" cy="1066800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Кең алқапты тропиктік шөлдер зонасы алып жатыр  (3\2</a:t>
            </a:r>
            <a:r>
              <a:rPr lang="kk-KZ" dirty="0" smtClean="0"/>
              <a:t>)</a:t>
            </a:r>
            <a:endParaRPr lang="ru-RU" dirty="0"/>
          </a:p>
        </p:txBody>
      </p:sp>
      <p:sp>
        <p:nvSpPr>
          <p:cNvPr id="23" name="Блок-схема: перфолента 22"/>
          <p:cNvSpPr/>
          <p:nvPr/>
        </p:nvSpPr>
        <p:spPr>
          <a:xfrm>
            <a:off x="4495800" y="4267200"/>
            <a:ext cx="4267200" cy="914400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Өзендер аз, оның өзі тартылып, құрғап қалады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2971800" y="2133600"/>
            <a:ext cx="137160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7" idx="3"/>
            <a:endCxn id="22" idx="1"/>
          </p:cNvCxnSpPr>
          <p:nvPr/>
        </p:nvCxnSpPr>
        <p:spPr>
          <a:xfrm flipV="1">
            <a:off x="3429000" y="3429000"/>
            <a:ext cx="990600" cy="949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23" idx="1"/>
          </p:cNvCxnSpPr>
          <p:nvPr/>
        </p:nvCxnSpPr>
        <p:spPr>
          <a:xfrm>
            <a:off x="2971800" y="47244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Блок-схема: перфолента 30"/>
          <p:cNvSpPr/>
          <p:nvPr/>
        </p:nvSpPr>
        <p:spPr>
          <a:xfrm>
            <a:off x="4495800" y="5486400"/>
            <a:ext cx="4267200" cy="914400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Көлдер аз, олар тұзды болып келеді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>
            <a:endCxn id="31" idx="1"/>
          </p:cNvCxnSpPr>
          <p:nvPr/>
        </p:nvCxnSpPr>
        <p:spPr>
          <a:xfrm>
            <a:off x="3124200" y="5105400"/>
            <a:ext cx="1371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3" descr="C:\Documents and Settings\Gilenko\Local Settings\Temporary Internet Files\Content.IE5\XWJRTKDS\MCj042811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0825" y="0"/>
            <a:ext cx="127317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\Desktop\0018-013-Prirodnye-zony-Avstral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\Desktop\416065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2590800" y="1295400"/>
            <a:ext cx="4419600" cy="15240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Ауа массалары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Блок-схема: решение 7"/>
          <p:cNvSpPr/>
          <p:nvPr/>
        </p:nvSpPr>
        <p:spPr>
          <a:xfrm>
            <a:off x="685800" y="3886200"/>
            <a:ext cx="3810000" cy="1298448"/>
          </a:xfrm>
          <a:prstGeom prst="flowChartDecis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/>
              <a:t>Тропиктік</a:t>
            </a:r>
            <a:endParaRPr lang="ru-RU" sz="2800" dirty="0"/>
          </a:p>
        </p:txBody>
      </p:sp>
      <p:sp>
        <p:nvSpPr>
          <p:cNvPr id="9" name="Блок-схема: решение 8"/>
          <p:cNvSpPr/>
          <p:nvPr/>
        </p:nvSpPr>
        <p:spPr>
          <a:xfrm>
            <a:off x="4953000" y="3810000"/>
            <a:ext cx="3505200" cy="1371600"/>
          </a:xfrm>
          <a:prstGeom prst="flowChartDecis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/>
              <a:t>Қоңыржай</a:t>
            </a:r>
            <a:endParaRPr lang="ru-RU" sz="2400" dirty="0"/>
          </a:p>
        </p:txBody>
      </p:sp>
      <p:cxnSp>
        <p:nvCxnSpPr>
          <p:cNvPr id="12" name="Прямая соединительная линия 11"/>
          <p:cNvCxnSpPr>
            <a:stCxn id="5" idx="1"/>
            <a:endCxn id="8" idx="0"/>
          </p:cNvCxnSpPr>
          <p:nvPr/>
        </p:nvCxnSpPr>
        <p:spPr>
          <a:xfrm flipH="1">
            <a:off x="2590800" y="2817777"/>
            <a:ext cx="2209800" cy="1068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791200" y="38100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5" idx="1"/>
            <a:endCxn id="9" idx="0"/>
          </p:cNvCxnSpPr>
          <p:nvPr/>
        </p:nvCxnSpPr>
        <p:spPr>
          <a:xfrm>
            <a:off x="4800600" y="2817777"/>
            <a:ext cx="1905000" cy="992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3" descr="C:\Documents and Settings\Gilenko\Local Settings\Temporary Internet Files\Content.IE5\XWJRTKDS\MCj042811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127317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71800" y="533400"/>
            <a:ext cx="3048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/>
              <a:t>Ауа температурасы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90600" y="2286000"/>
            <a:ext cx="2362200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/>
              <a:t>Орташа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67000" y="4343400"/>
            <a:ext cx="5791200" cy="1219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Жазда +24</a:t>
            </a:r>
            <a:r>
              <a:rPr lang="kk-KZ" b="1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lang="kk-KZ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+ 28</a:t>
            </a:r>
            <a:r>
              <a:rPr lang="kk-KZ" b="1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lang="kk-KZ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С желтоқсан – ақпан</a:t>
            </a:r>
            <a:endParaRPr lang="ru-RU" sz="1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Қыста +12</a:t>
            </a:r>
            <a:r>
              <a:rPr lang="kk-KZ" b="1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lang="kk-KZ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+24 </a:t>
            </a:r>
            <a:r>
              <a:rPr lang="kk-KZ" b="1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0 </a:t>
            </a:r>
            <a:r>
              <a:rPr lang="kk-KZ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 – шілде-тамы</a:t>
            </a: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endParaRPr lang="kk-KZ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>
            <a:stCxn id="4" idx="2"/>
            <a:endCxn id="6" idx="0"/>
          </p:cNvCxnSpPr>
          <p:nvPr/>
        </p:nvCxnSpPr>
        <p:spPr>
          <a:xfrm>
            <a:off x="4495800" y="1447800"/>
            <a:ext cx="1066800" cy="289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4" idx="2"/>
            <a:endCxn id="5" idx="0"/>
          </p:cNvCxnSpPr>
          <p:nvPr/>
        </p:nvCxnSpPr>
        <p:spPr>
          <a:xfrm flipH="1">
            <a:off x="2171700" y="1447800"/>
            <a:ext cx="23241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3" descr="C:\Documents and Settings\Gilenko\Local Settings\Temporary Internet Files\Content.IE5\XWJRTKDS\MCj0428113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524000"/>
            <a:ext cx="17526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71800" y="838200"/>
            <a:ext cx="3048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Жауын-шашын</a:t>
            </a:r>
            <a:endParaRPr lang="kk-KZ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2514600"/>
            <a:ext cx="1828800" cy="2057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/>
              <a:t>Ең көп түсетін-Шығысы мен Қиыр Оңтүстігінде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57600" y="2971800"/>
            <a:ext cx="4191000" cy="1905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/>
              <a:t>Ең аз түсетін- Орталығында (100 мм)</a:t>
            </a:r>
            <a:endParaRPr lang="ru-RU" sz="2800" dirty="0"/>
          </a:p>
        </p:txBody>
      </p:sp>
      <p:cxnSp>
        <p:nvCxnSpPr>
          <p:cNvPr id="10" name="Прямая соединительная линия 9"/>
          <p:cNvCxnSpPr>
            <a:stCxn id="5" idx="2"/>
            <a:endCxn id="6" idx="0"/>
          </p:cNvCxnSpPr>
          <p:nvPr/>
        </p:nvCxnSpPr>
        <p:spPr>
          <a:xfrm flipH="1">
            <a:off x="2057400" y="1752600"/>
            <a:ext cx="24384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5" idx="2"/>
            <a:endCxn id="7" idx="0"/>
          </p:cNvCxnSpPr>
          <p:nvPr/>
        </p:nvCxnSpPr>
        <p:spPr>
          <a:xfrm>
            <a:off x="4495800" y="1752600"/>
            <a:ext cx="12573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3" descr="C:\Documents and Settings\Gilenko\Local Settings\Temporary Internet Files\Content.IE5\XWJRTKDS\MCj042811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609600"/>
            <a:ext cx="127317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71800" y="990600"/>
            <a:ext cx="28194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/>
              <a:t>Басым желдер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2590800"/>
            <a:ext cx="25908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Шығысында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05400" y="2514600"/>
            <a:ext cx="27432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/>
              <a:t>Оңтүстігінде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90600" y="4495800"/>
            <a:ext cx="19812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/>
              <a:t>Пассаттар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86400" y="4419600"/>
            <a:ext cx="20574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/>
              <a:t>Батыс желдер</a:t>
            </a:r>
            <a:endParaRPr lang="ru-RU" sz="2400" b="1" dirty="0"/>
          </a:p>
        </p:txBody>
      </p:sp>
      <p:cxnSp>
        <p:nvCxnSpPr>
          <p:cNvPr id="11" name="Прямая соединительная линия 10"/>
          <p:cNvCxnSpPr>
            <a:stCxn id="4" idx="2"/>
            <a:endCxn id="5" idx="0"/>
          </p:cNvCxnSpPr>
          <p:nvPr/>
        </p:nvCxnSpPr>
        <p:spPr>
          <a:xfrm flipH="1">
            <a:off x="1981200" y="1905000"/>
            <a:ext cx="24003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4" idx="2"/>
            <a:endCxn id="6" idx="0"/>
          </p:cNvCxnSpPr>
          <p:nvPr/>
        </p:nvCxnSpPr>
        <p:spPr>
          <a:xfrm>
            <a:off x="4381500" y="1905000"/>
            <a:ext cx="20955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2"/>
            <a:endCxn id="7" idx="0"/>
          </p:cNvCxnSpPr>
          <p:nvPr/>
        </p:nvCxnSpPr>
        <p:spPr>
          <a:xfrm>
            <a:off x="1981200" y="35052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2"/>
            <a:endCxn id="8" idx="0"/>
          </p:cNvCxnSpPr>
          <p:nvPr/>
        </p:nvCxnSpPr>
        <p:spPr>
          <a:xfrm>
            <a:off x="6477000" y="3429000"/>
            <a:ext cx="381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3" descr="C:\Documents and Settings\Gilenko\Local Settings\Temporary Internet Files\Content.IE5\XWJRTKDS\MCj0428113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28600"/>
            <a:ext cx="17526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352800" y="304800"/>
            <a:ext cx="3200400" cy="457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/>
              <a:t>Ішкі сулары</a:t>
            </a:r>
            <a:endParaRPr lang="ru-RU" sz="2800" b="1" dirty="0"/>
          </a:p>
        </p:txBody>
      </p:sp>
      <p:cxnSp>
        <p:nvCxnSpPr>
          <p:cNvPr id="13" name="Прямая соединительная линия 12"/>
          <p:cNvCxnSpPr>
            <a:stCxn id="11" idx="1"/>
          </p:cNvCxnSpPr>
          <p:nvPr/>
        </p:nvCxnSpPr>
        <p:spPr>
          <a:xfrm flipH="1">
            <a:off x="228600" y="533400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28600" y="533400"/>
            <a:ext cx="0" cy="533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04800" y="17526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28600" y="14478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1066800" y="1143000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Өзендер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13" descr="C:\Documents and Settings\Gilenko\Local Settings\Temporary Internet Files\Content.IE5\XWJRTKDS\MCj0428113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228600"/>
            <a:ext cx="129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895600" y="1143000"/>
            <a:ext cx="13716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 Ірісі Муррей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24400" y="1143000"/>
            <a:ext cx="12192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Қоректе-нуі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77000" y="914400"/>
            <a:ext cx="1219200" cy="457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жаңбыр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53200" y="1752600"/>
            <a:ext cx="1219200" cy="457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Жер асты сулары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00600" y="2590800"/>
            <a:ext cx="1752600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Ірісі Куперс-крик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71800" y="2209800"/>
            <a:ext cx="1219200" cy="609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Саласы Дарлинг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14400" y="2057400"/>
            <a:ext cx="1371600" cy="1371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Кеуіп қалған арналары криктер</a:t>
            </a:r>
            <a:endParaRPr lang="ru-RU" dirty="0"/>
          </a:p>
        </p:txBody>
      </p:sp>
      <p:cxnSp>
        <p:nvCxnSpPr>
          <p:cNvPr id="24" name="Прямая со стрелкой 23"/>
          <p:cNvCxnSpPr>
            <a:stCxn id="21" idx="3"/>
            <a:endCxn id="10" idx="1"/>
          </p:cNvCxnSpPr>
          <p:nvPr/>
        </p:nvCxnSpPr>
        <p:spPr>
          <a:xfrm>
            <a:off x="2209800" y="14097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2" idx="1"/>
          </p:cNvCxnSpPr>
          <p:nvPr/>
        </p:nvCxnSpPr>
        <p:spPr>
          <a:xfrm>
            <a:off x="4343400" y="1371600"/>
            <a:ext cx="3810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6" idx="1"/>
          </p:cNvCxnSpPr>
          <p:nvPr/>
        </p:nvCxnSpPr>
        <p:spPr>
          <a:xfrm>
            <a:off x="6019800" y="14478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2" idx="3"/>
            <a:endCxn id="14" idx="1"/>
          </p:cNvCxnSpPr>
          <p:nvPr/>
        </p:nvCxnSpPr>
        <p:spPr>
          <a:xfrm flipV="1">
            <a:off x="5943600" y="1143000"/>
            <a:ext cx="5334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22" idx="0"/>
          </p:cNvCxnSpPr>
          <p:nvPr/>
        </p:nvCxnSpPr>
        <p:spPr>
          <a:xfrm>
            <a:off x="1600200" y="17526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286000" y="3200400"/>
            <a:ext cx="2514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1143000" y="4419600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Көлдер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143000" y="5410200"/>
            <a:ext cx="1447800" cy="685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Жер асты сулары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962400" y="4419600"/>
            <a:ext cx="28194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Ең ірісі Эйр көлі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47" name="Прямая со стрелкой 46"/>
          <p:cNvCxnSpPr>
            <a:stCxn id="43" idx="3"/>
            <a:endCxn id="45" idx="1"/>
          </p:cNvCxnSpPr>
          <p:nvPr/>
        </p:nvCxnSpPr>
        <p:spPr>
          <a:xfrm>
            <a:off x="2286000" y="4686300"/>
            <a:ext cx="1676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228600" y="46482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endCxn id="44" idx="1"/>
          </p:cNvCxnSpPr>
          <p:nvPr/>
        </p:nvCxnSpPr>
        <p:spPr>
          <a:xfrm flipV="1">
            <a:off x="228600" y="5753100"/>
            <a:ext cx="9144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Скругленный прямоугольник 67"/>
          <p:cNvSpPr/>
          <p:nvPr/>
        </p:nvSpPr>
        <p:spPr>
          <a:xfrm>
            <a:off x="3124200" y="5334000"/>
            <a:ext cx="1828800" cy="838200"/>
          </a:xfrm>
          <a:prstGeom prst="roundRect">
            <a:avLst>
              <a:gd name="adj" fmla="val 3878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33 артеизан алабы бар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638800" y="5486400"/>
            <a:ext cx="2286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Ірісі   Үлкен артезиан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74" name="Прямая со стрелкой 73"/>
          <p:cNvCxnSpPr>
            <a:stCxn id="44" idx="3"/>
            <a:endCxn id="68" idx="1"/>
          </p:cNvCxnSpPr>
          <p:nvPr/>
        </p:nvCxnSpPr>
        <p:spPr>
          <a:xfrm>
            <a:off x="2590800" y="57531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68" idx="3"/>
            <a:endCxn id="69" idx="1"/>
          </p:cNvCxnSpPr>
          <p:nvPr/>
        </p:nvCxnSpPr>
        <p:spPr>
          <a:xfrm>
            <a:off x="4953000" y="57531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15000"/>
          </a:xfrm>
        </p:spPr>
        <p:txBody>
          <a:bodyPr/>
          <a:lstStyle/>
          <a:p>
            <a:r>
              <a:rPr lang="en-US" b="1" dirty="0" smtClean="0"/>
              <a:t> </a:t>
            </a:r>
            <a:r>
              <a:rPr lang="kk-KZ" b="1" dirty="0" smtClean="0"/>
              <a:t>Бекіту сұрақтары:</a:t>
            </a:r>
            <a:endParaRPr lang="ru-RU" dirty="0" smtClean="0"/>
          </a:p>
          <a:p>
            <a:pPr lvl="0">
              <a:buNone/>
            </a:pPr>
            <a:r>
              <a:rPr lang="kk-KZ" b="1" dirty="0" smtClean="0"/>
              <a:t>1</a:t>
            </a:r>
            <a:r>
              <a:rPr lang="kk-KZ" dirty="0" smtClean="0"/>
              <a:t>.Аустралия материгінде қандай климаттық белдеулер бар?</a:t>
            </a:r>
            <a:endParaRPr lang="ru-RU" dirty="0" smtClean="0"/>
          </a:p>
          <a:p>
            <a:pPr lvl="0">
              <a:buNone/>
            </a:pPr>
            <a:r>
              <a:rPr lang="kk-KZ" b="1" dirty="0" smtClean="0"/>
              <a:t>2</a:t>
            </a:r>
            <a:r>
              <a:rPr lang="kk-KZ" dirty="0" smtClean="0"/>
              <a:t>.Аустралияның ең үлкен өзен жүйесі?</a:t>
            </a:r>
            <a:endParaRPr lang="ru-RU" dirty="0" smtClean="0"/>
          </a:p>
          <a:p>
            <a:pPr lvl="0">
              <a:buNone/>
            </a:pPr>
            <a:r>
              <a:rPr lang="kk-KZ" b="1" dirty="0" smtClean="0"/>
              <a:t>3</a:t>
            </a:r>
            <a:r>
              <a:rPr lang="kk-KZ" dirty="0" smtClean="0"/>
              <a:t>.Аустралияда қалдық көлдер қайда шоғырланған?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18" descr="41e92905ea4a23495a6818d120440dc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419600"/>
            <a:ext cx="1643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olomb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114800"/>
            <a:ext cx="15843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C:\Documents and Settings\Gilenko\Local Settings\Temporary Internet Files\Content.IE5\XWJRTKDS\MCj0428113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0825" y="152400"/>
            <a:ext cx="112077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752599"/>
          </a:xfrm>
        </p:spPr>
        <p:txBody>
          <a:bodyPr>
            <a:normAutofit/>
          </a:bodyPr>
          <a:lstStyle/>
          <a:p>
            <a:r>
              <a:rPr lang="kk-KZ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Сабақтың тақырыбы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858000" cy="3124200"/>
          </a:xfrm>
          <a:solidFill>
            <a:schemeClr val="accent5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r>
              <a:rPr lang="kk-KZ" sz="5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Аустралия климаты.</a:t>
            </a:r>
          </a:p>
          <a:p>
            <a:r>
              <a:rPr lang="kk-KZ" sz="5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Өзендері мен көлдері.</a:t>
            </a:r>
            <a:endParaRPr lang="ru-RU" sz="5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Управляющая кнопка: звук 4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7848600" y="5562600"/>
            <a:ext cx="1042416" cy="10424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33400" y="609600"/>
          <a:ext cx="5257803" cy="554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3"/>
                <a:gridCol w="457200"/>
                <a:gridCol w="457200"/>
                <a:gridCol w="457200"/>
                <a:gridCol w="609600"/>
                <a:gridCol w="457200"/>
                <a:gridCol w="381000"/>
                <a:gridCol w="457200"/>
                <a:gridCol w="441918"/>
                <a:gridCol w="441918"/>
                <a:gridCol w="396282"/>
                <a:gridCol w="396282"/>
              </a:tblGrid>
              <a:tr h="462643">
                <a:tc rowSpan="2" gridSpan="3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2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А</a:t>
                      </a:r>
                      <a:endParaRPr lang="ru-RU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643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2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У</a:t>
                      </a:r>
                      <a:endParaRPr lang="ru-RU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643"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2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С</a:t>
                      </a:r>
                      <a:endParaRPr lang="ru-RU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643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2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Т</a:t>
                      </a:r>
                      <a:endParaRPr lang="ru-RU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643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2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Р</a:t>
                      </a:r>
                      <a:endParaRPr lang="ru-RU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2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А</a:t>
                      </a:r>
                      <a:endParaRPr lang="ru-RU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6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2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Л</a:t>
                      </a:r>
                      <a:endParaRPr lang="ru-RU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6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2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И</a:t>
                      </a:r>
                      <a:endParaRPr lang="ru-RU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643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k-KZ" sz="2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Я</a:t>
                      </a:r>
                      <a:endParaRPr lang="ru-RU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643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6572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67400" y="609600"/>
            <a:ext cx="2971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/>
              <a:t>1.Аустралияның шығыс   нүктесі</a:t>
            </a:r>
          </a:p>
          <a:p>
            <a:r>
              <a:rPr lang="kk-KZ" sz="2000" dirty="0" smtClean="0"/>
              <a:t>2.Материктің оңтүстігіндегі </a:t>
            </a:r>
          </a:p>
          <a:p>
            <a:r>
              <a:rPr lang="kk-KZ" sz="2000" dirty="0" smtClean="0"/>
              <a:t>    үлкен шығанақ</a:t>
            </a:r>
          </a:p>
          <a:p>
            <a:r>
              <a:rPr lang="kk-KZ" sz="2000" dirty="0" smtClean="0"/>
              <a:t>3.Аустралиядағы ірі қала</a:t>
            </a:r>
          </a:p>
          <a:p>
            <a:r>
              <a:rPr lang="kk-KZ" sz="2000" dirty="0" smtClean="0"/>
              <a:t>4.Аустралияның көп бөлігін алып жатқан белдеу</a:t>
            </a:r>
          </a:p>
          <a:p>
            <a:r>
              <a:rPr lang="kk-KZ" sz="2000" dirty="0" smtClean="0"/>
              <a:t>5.Аустралиядағы ірі өзен</a:t>
            </a:r>
          </a:p>
          <a:p>
            <a:r>
              <a:rPr lang="kk-KZ" sz="2000" dirty="0" smtClean="0"/>
              <a:t>6.Аустралияның астанасы</a:t>
            </a:r>
          </a:p>
          <a:p>
            <a:r>
              <a:rPr lang="kk-KZ" sz="2000" dirty="0" smtClean="0"/>
              <a:t>7.Аустралияда өсетін ағаш</a:t>
            </a:r>
          </a:p>
          <a:p>
            <a:r>
              <a:rPr lang="kk-KZ" sz="2000" dirty="0" smtClean="0"/>
              <a:t>8.Аустралияның ең үлкен </a:t>
            </a:r>
          </a:p>
          <a:p>
            <a:r>
              <a:rPr lang="kk-KZ" sz="2000" dirty="0" smtClean="0"/>
              <a:t>   өзен жүйесі</a:t>
            </a:r>
          </a:p>
          <a:p>
            <a:r>
              <a:rPr lang="kk-KZ" sz="2000" dirty="0" smtClean="0"/>
              <a:t>9.Материктің солтүстік       батысындағы арал</a:t>
            </a:r>
            <a:endParaRPr lang="ru-RU" sz="20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029200" y="21336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657600" y="2667000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572000" y="22098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114800" y="21336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3" descr="C:\Documents and Settings\Gilenko\Local Settings\Temporary Internet Files\Content.IE5\XWJRTKDS\MCj042811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127317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bahamas_oce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609600"/>
            <a:ext cx="7162800" cy="55165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905000" y="304800"/>
            <a:ext cx="5286375" cy="1223963"/>
          </a:xfrm>
          <a:prstGeom prst="flowChartOnlineStorage">
            <a:avLst/>
          </a:prstGeom>
          <a:gradFill rotWithShape="0">
            <a:gsLst>
              <a:gs pos="0">
                <a:srgbClr val="E6F8FF"/>
              </a:gs>
              <a:gs pos="100000">
                <a:srgbClr val="0DBEFD"/>
              </a:gs>
            </a:gsLst>
            <a:lin ang="27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k-KZ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Аустралия</a:t>
            </a:r>
            <a:endParaRPr lang="kk-KZ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13" descr="1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752600"/>
            <a:ext cx="5724525" cy="3116262"/>
          </a:xfrm>
          <a:prstGeom prst="rect">
            <a:avLst/>
          </a:prstGeom>
          <a:noFill/>
        </p:spPr>
      </p:pic>
      <p:pic>
        <p:nvPicPr>
          <p:cNvPr id="7" name="Picture 10" descr="SAILBOAT"/>
          <p:cNvPicPr>
            <a:picLocks noChangeAspect="1" noChangeArrowheads="1"/>
          </p:cNvPicPr>
          <p:nvPr/>
        </p:nvPicPr>
        <p:blipFill>
          <a:blip r:embed="rId4" cstate="print"/>
          <a:srcRect l="11414" t="79515" r="18260" b="2293"/>
          <a:stretch>
            <a:fillRect/>
          </a:stretch>
        </p:blipFill>
        <p:spPr bwMode="auto">
          <a:xfrm>
            <a:off x="611188" y="5157788"/>
            <a:ext cx="8135937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kk-K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Үй тапсырмасын тексеру.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048000" y="2514600"/>
            <a:ext cx="3352800" cy="2057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Австралия материгінің пайдалы қазбалары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486400" y="1143000"/>
            <a:ext cx="2209800" cy="990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Мұнай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781800" y="2438400"/>
            <a:ext cx="2133600" cy="990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Газ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705600" y="4038600"/>
            <a:ext cx="22098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Мыс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105400" y="5334000"/>
            <a:ext cx="2667000" cy="990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Темір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209800" y="1143000"/>
            <a:ext cx="2209800" cy="1066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Никель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28600" y="4038600"/>
            <a:ext cx="2743200" cy="990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Тас көмір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28600" y="2362200"/>
            <a:ext cx="2438400" cy="1219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Марганец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676400" y="5334000"/>
            <a:ext cx="2667000" cy="1066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Алтын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324600" y="3962400"/>
            <a:ext cx="11430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6400800" y="3124200"/>
            <a:ext cx="5334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3657600" y="2209800"/>
            <a:ext cx="4572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5410200" y="2209800"/>
            <a:ext cx="6096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2438400" y="2971800"/>
            <a:ext cx="685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2895600" y="4114800"/>
            <a:ext cx="381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3505200" y="4495800"/>
            <a:ext cx="762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5638800" y="4495800"/>
            <a:ext cx="6858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7500"/>
          </a:bodyPr>
          <a:lstStyle/>
          <a:p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352800" y="2743200"/>
            <a:ext cx="2209800" cy="152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/>
              <a:t>Аустралия </a:t>
            </a:r>
          </a:p>
          <a:p>
            <a:pPr algn="ctr"/>
            <a:r>
              <a:rPr lang="kk-KZ" sz="1600" b="1" dirty="0" smtClean="0"/>
              <a:t>материгінің</a:t>
            </a:r>
          </a:p>
          <a:p>
            <a:pPr algn="ctr"/>
            <a:r>
              <a:rPr lang="kk-KZ" sz="1600" b="1" dirty="0" smtClean="0"/>
              <a:t>ерекшеліктер</a:t>
            </a:r>
            <a:r>
              <a:rPr lang="kk-KZ" dirty="0" smtClean="0"/>
              <a:t>і 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58000" y="2286000"/>
            <a:ext cx="1752600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Жер шарындағы кіші материк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62200" y="457200"/>
            <a:ext cx="1828800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Жер шарындағы аласа материк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9600" y="1524000"/>
            <a:ext cx="1828800" cy="1981200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Теңіз деңгейінен ең төмен орналасқан нүұкте-Эйр көлі(12м)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81800" y="3581400"/>
            <a:ext cx="1905000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Жер шарындағы құрғақ материк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62200" y="5029200"/>
            <a:ext cx="2819400" cy="1600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Материктің теңіз деңгейінен ең биік нүктесі – Косцюшка тауы</a:t>
            </a:r>
            <a:endParaRPr lang="ru-RU" sz="1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( 2228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8600" y="3657600"/>
            <a:ext cx="2057400" cy="2514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Оқшау орналасуына байланысты алғашқы қалталы сүтқоректі жануарлар</a:t>
            </a:r>
            <a:endParaRPr lang="kk-KZ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91200" y="5029200"/>
            <a:ext cx="2438400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Сөнбеген жанартаулары жоқ материк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19600" y="457200"/>
            <a:ext cx="4495800" cy="1676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Материктің шығысында ұзындығы 2300 шқ, ені 2 шқ-нан 150 шқ-ға жететін ең ірі маржандық құрылым – Үлкен Тосқауыл рифі орналасқан</a:t>
            </a:r>
            <a:endParaRPr lang="kk-KZ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3505200" y="1447800"/>
            <a:ext cx="6096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5181600" y="1447800"/>
            <a:ext cx="8382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1981200" y="1905000"/>
            <a:ext cx="14478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5486400" y="2362200"/>
            <a:ext cx="12954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486400" y="3886200"/>
            <a:ext cx="12954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029200" y="4191000"/>
            <a:ext cx="17526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3276600" y="4267200"/>
            <a:ext cx="9144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2133600" y="3962400"/>
            <a:ext cx="1447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kk-KZ" dirty="0" smtClean="0"/>
              <a:t>Семантикалық карта. Аустралия.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3400" y="1142996"/>
          <a:ext cx="7924800" cy="5410204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295400"/>
                <a:gridCol w="762000"/>
                <a:gridCol w="381000"/>
                <a:gridCol w="914400"/>
                <a:gridCol w="762000"/>
                <a:gridCol w="533400"/>
                <a:gridCol w="533400"/>
                <a:gridCol w="914400"/>
                <a:gridCol w="457200"/>
                <a:gridCol w="762000"/>
                <a:gridCol w="609600"/>
              </a:tblGrid>
              <a:tr h="444674"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сипаттама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Шығыс нүктесі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арал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Өзен   ағаш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Табиғат зонасы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крик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жота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Пайдалы</a:t>
                      </a:r>
                    </a:p>
                    <a:p>
                      <a:r>
                        <a:rPr lang="kk-KZ" sz="1100" dirty="0" smtClean="0"/>
                        <a:t>қазба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көл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7,6 млн км 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Биік нүкте</a:t>
                      </a:r>
                      <a:endParaRPr lang="ru-RU" sz="1100" dirty="0"/>
                    </a:p>
                  </a:txBody>
                  <a:tcPr/>
                </a:tc>
              </a:tr>
              <a:tr h="444674"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Муррей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444674"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Косюшко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444674"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Мыс,никель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518790"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Кеуіп қалған арна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444674"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Аустралия ауданы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444674"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Эйр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444674"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Тропиктік шөл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444674"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Эвкалипт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444674"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Үлкен Суайрық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444674"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Стип -Пойнт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444674">
                <a:tc>
                  <a:txBody>
                    <a:bodyPr/>
                    <a:lstStyle/>
                    <a:p>
                      <a:r>
                        <a:rPr lang="kk-KZ" sz="1100" dirty="0" smtClean="0"/>
                        <a:t>Жаңа Зеландия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3429000" y="1143000"/>
            <a:ext cx="0" cy="541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%D1%81%D0%BF%D0%BE%D0%BC%D0%B8%D0%BD%D0%B0%D1%8F-%D0%BB%D0%B5%D1%82%D0%B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124200" y="2362200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Тыңдағандарыңызға рахмет</a:t>
            </a:r>
            <a:endParaRPr lang="ru-RU" sz="40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Сабақтың мақсаты</a:t>
            </a:r>
            <a:endParaRPr lang="ru-RU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/>
          </a:solidFill>
        </p:spPr>
        <p:txBody>
          <a:bodyPr>
            <a:normAutofit fontScale="92500" lnSpcReduction="20000"/>
          </a:bodyPr>
          <a:lstStyle/>
          <a:p>
            <a:r>
              <a:rPr lang="kk-KZ" sz="3900" b="1" dirty="0" smtClean="0"/>
              <a:t>Білімділік:</a:t>
            </a:r>
          </a:p>
          <a:p>
            <a:pPr>
              <a:buNone/>
            </a:pPr>
            <a:r>
              <a:rPr lang="kk-KZ" sz="3600" b="1" dirty="0" smtClean="0"/>
              <a:t>    Аустралия климатына әсер ететін факторлар және өзіндік ерекшеліктері, өзендері мен көлдерінің таралуы жер бедері мен климатына байланыстылығын, Крик дегеніміз не, олардың таралған аймақтары туралы оқулық мәтіні бойынша анықтау;</a:t>
            </a:r>
          </a:p>
          <a:p>
            <a:pPr>
              <a:buNone/>
            </a:pPr>
            <a:r>
              <a:rPr lang="kk-KZ" sz="3600" b="1" dirty="0" smtClean="0"/>
              <a:t>                                                        </a:t>
            </a:r>
            <a:endParaRPr lang="ru-RU" sz="3600" b="1" dirty="0" smtClean="0"/>
          </a:p>
          <a:p>
            <a:pPr>
              <a:buNone/>
            </a:pPr>
            <a:r>
              <a:rPr lang="kk-KZ" sz="3600" b="1" dirty="0" smtClean="0"/>
              <a:t> 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GUESTAN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24600" y="4648200"/>
            <a:ext cx="24177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kk-KZ" sz="6000" b="1" dirty="0" smtClean="0"/>
              <a:t>Сабақтың мақсаты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kk-KZ" b="1" dirty="0" smtClean="0"/>
              <a:t>Тәрбиелік:</a:t>
            </a:r>
            <a:endParaRPr lang="ru-RU" dirty="0" smtClean="0"/>
          </a:p>
          <a:p>
            <a:pPr>
              <a:buNone/>
            </a:pPr>
            <a:r>
              <a:rPr lang="kk-KZ" dirty="0" smtClean="0"/>
              <a:t>     </a:t>
            </a:r>
            <a:r>
              <a:rPr lang="kk-KZ" b="1" dirty="0" smtClean="0"/>
              <a:t>Өзен, көл, криктер туралы түсінік бере отырып, табиғат көркемдігін түсіне білуге үйретіп, эстетикалық тәрбие беру, экологиялық сауаттылыққа баулу;</a:t>
            </a:r>
            <a:endParaRPr lang="ru-RU" b="1" dirty="0" smtClean="0"/>
          </a:p>
          <a:p>
            <a:pPr>
              <a:buNone/>
            </a:pPr>
            <a:r>
              <a:rPr lang="kk-KZ" dirty="0" smtClean="0"/>
              <a:t> </a:t>
            </a:r>
            <a:endParaRPr lang="ru-RU" dirty="0" smtClean="0"/>
          </a:p>
          <a:p>
            <a:r>
              <a:rPr lang="kk-KZ" dirty="0" smtClean="0"/>
              <a:t>                                         </a:t>
            </a:r>
            <a:endParaRPr lang="ru-RU" dirty="0"/>
          </a:p>
        </p:txBody>
      </p:sp>
      <p:pic>
        <p:nvPicPr>
          <p:cNvPr id="5" name="Picture 4" descr="GUESTAN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14688" y="4214813"/>
            <a:ext cx="24177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kk-KZ" sz="6000" b="1" dirty="0" smtClean="0"/>
              <a:t>Сабақтың мақсаты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kk-KZ" b="1" dirty="0" smtClean="0"/>
              <a:t>Дамытушылық:</a:t>
            </a:r>
            <a:endParaRPr lang="ru-RU" dirty="0" smtClean="0"/>
          </a:p>
          <a:p>
            <a:pPr>
              <a:buNone/>
            </a:pPr>
            <a:r>
              <a:rPr lang="kk-KZ" dirty="0" smtClean="0"/>
              <a:t>   Климат, физикалық карталармен жұмыс істеп жекелеген өзендер мен көлдерге сипаттама беруге үйрету, жаңа технологияны меңгерту және қосымша тапсырмалар беру негізінде, логикалық ой-өрісті қамту;</a:t>
            </a:r>
            <a:endParaRPr lang="ru-RU" dirty="0" smtClean="0"/>
          </a:p>
          <a:p>
            <a:pPr>
              <a:buNone/>
            </a:pPr>
            <a:r>
              <a:rPr lang="kk-KZ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GUESTAN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00800" y="4648200"/>
            <a:ext cx="24177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Сабақ барысы: </a:t>
            </a:r>
            <a:endParaRPr lang="ru-RU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kk-KZ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І. Ұйымдастыру кезеңі</a:t>
            </a:r>
            <a:endParaRPr lang="ru-RU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kk-KZ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ІІ. Жаңа білімді меңгерту.</a:t>
            </a:r>
            <a:endParaRPr lang="ru-RU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k-KZ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IІІ. Жаңа сабақты қорытындылау</a:t>
            </a:r>
          </a:p>
          <a:p>
            <a:pPr algn="ctr"/>
            <a:r>
              <a:rPr lang="kk-KZ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ІV.Үй тапсырмасын тексеру</a:t>
            </a:r>
            <a:endParaRPr lang="ru-RU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k-KZ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V.   Үй тапсырмасы туралы хабар беру.</a:t>
            </a:r>
            <a:endParaRPr lang="ru-RU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kk-KZ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VI. Бағалау</a:t>
            </a:r>
            <a:endParaRPr lang="ru-RU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3" descr="C:\Documents and Settings\Gilenko\Local Settings\Temporary Internet Files\Content.IE5\XWJRTKDS\MCj042811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0825" y="0"/>
            <a:ext cx="127317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">
    <p:newsflash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752599"/>
          </a:xfrm>
        </p:spPr>
        <p:txBody>
          <a:bodyPr>
            <a:normAutofit/>
          </a:bodyPr>
          <a:lstStyle/>
          <a:p>
            <a:r>
              <a:rPr lang="kk-KZ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Сабақтың тақырыбы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858000" cy="3124200"/>
          </a:xfrm>
          <a:solidFill>
            <a:schemeClr val="accent5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r>
              <a:rPr lang="kk-KZ" sz="5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Аустралия климаты.</a:t>
            </a:r>
          </a:p>
          <a:p>
            <a:r>
              <a:rPr lang="kk-KZ" sz="5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Өзендері мен көлдері.</a:t>
            </a:r>
            <a:endParaRPr lang="ru-RU" sz="5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Управляющая кнопка: звук 4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7848600" y="5562600"/>
            <a:ext cx="1042416" cy="10424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\Desktop\416065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352800" y="2133600"/>
            <a:ext cx="2895600" cy="2590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Климаттық белдеулер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62000" y="1371600"/>
            <a:ext cx="2819400" cy="1676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субэкваторлық</a:t>
            </a:r>
            <a:endParaRPr lang="kk-KZ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838200" y="3886200"/>
            <a:ext cx="2819400" cy="1676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Субтропиктік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5791200" y="1295400"/>
            <a:ext cx="2590800" cy="175260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Тропиктік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6019800" y="3810000"/>
            <a:ext cx="2438400" cy="175260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Қоңыржай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13" descr="C:\Documents and Settings\Gilenko\Local Settings\Temporary Internet Files\Content.IE5\XWJRTKDS\MCj042811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0825" y="0"/>
            <a:ext cx="127317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476</Words>
  <Application>Microsoft Office PowerPoint</Application>
  <PresentationFormat>Экран (4:3)</PresentationFormat>
  <Paragraphs>144</Paragraphs>
  <Slides>25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  <vt:variant>
        <vt:lpstr>Произвольные показы</vt:lpstr>
      </vt:variant>
      <vt:variant>
        <vt:i4>1</vt:i4>
      </vt:variant>
    </vt:vector>
  </HeadingPairs>
  <TitlesOfParts>
    <vt:vector size="27" baseType="lpstr">
      <vt:lpstr>Office Theme</vt:lpstr>
      <vt:lpstr>Слайд 1</vt:lpstr>
      <vt:lpstr>Сабақтың тақырыбы</vt:lpstr>
      <vt:lpstr>Сабақтың мақсаты</vt:lpstr>
      <vt:lpstr>Сабақтың мақсаты</vt:lpstr>
      <vt:lpstr>Сабақтың мақсаты</vt:lpstr>
      <vt:lpstr>Сабақ барысы: </vt:lpstr>
      <vt:lpstr>Сабақтың тақырыбы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Үй тапсырмасын тексеру.</vt:lpstr>
      <vt:lpstr>Слайд 23</vt:lpstr>
      <vt:lpstr>Слайд 24</vt:lpstr>
      <vt:lpstr>Слайд 25</vt:lpstr>
      <vt:lpstr>Произвольный показ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тақырыбы</dc:title>
  <dc:creator>Админ</dc:creator>
  <cp:lastModifiedBy>Нурым</cp:lastModifiedBy>
  <cp:revision>54</cp:revision>
  <dcterms:created xsi:type="dcterms:W3CDTF">2012-04-08T09:39:51Z</dcterms:created>
  <dcterms:modified xsi:type="dcterms:W3CDTF">2013-01-12T05:51:47Z</dcterms:modified>
</cp:coreProperties>
</file>