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3" r:id="rId2"/>
    <p:sldId id="257" r:id="rId3"/>
    <p:sldId id="258" r:id="rId4"/>
    <p:sldId id="259" r:id="rId5"/>
    <p:sldId id="263" r:id="rId6"/>
    <p:sldId id="261" r:id="rId7"/>
    <p:sldId id="286" r:id="rId8"/>
    <p:sldId id="262" r:id="rId9"/>
    <p:sldId id="264" r:id="rId10"/>
    <p:sldId id="265" r:id="rId11"/>
    <p:sldId id="266" r:id="rId12"/>
    <p:sldId id="284" r:id="rId13"/>
    <p:sldId id="285" r:id="rId14"/>
    <p:sldId id="267" r:id="rId15"/>
    <p:sldId id="268" r:id="rId16"/>
    <p:sldId id="269" r:id="rId17"/>
    <p:sldId id="288" r:id="rId18"/>
    <p:sldId id="289" r:id="rId19"/>
    <p:sldId id="290" r:id="rId20"/>
    <p:sldId id="287" r:id="rId21"/>
    <p:sldId id="274" r:id="rId22"/>
    <p:sldId id="276" r:id="rId23"/>
    <p:sldId id="277" r:id="rId24"/>
    <p:sldId id="278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41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A34B-12D0-48DF-AD2B-B3E1249D7D05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62F-772E-4848-A220-9442D35F1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A34B-12D0-48DF-AD2B-B3E1249D7D05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62F-772E-4848-A220-9442D35F1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A34B-12D0-48DF-AD2B-B3E1249D7D05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62F-772E-4848-A220-9442D35F1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A34B-12D0-48DF-AD2B-B3E1249D7D05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62F-772E-4848-A220-9442D35F1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A34B-12D0-48DF-AD2B-B3E1249D7D05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62F-772E-4848-A220-9442D35F1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A34B-12D0-48DF-AD2B-B3E1249D7D05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62F-772E-4848-A220-9442D35F1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A34B-12D0-48DF-AD2B-B3E1249D7D05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62F-772E-4848-A220-9442D35F1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A34B-12D0-48DF-AD2B-B3E1249D7D05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62F-772E-4848-A220-9442D35F1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A34B-12D0-48DF-AD2B-B3E1249D7D05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62F-772E-4848-A220-9442D35F1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A34B-12D0-48DF-AD2B-B3E1249D7D05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62F-772E-4848-A220-9442D35F1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A34B-12D0-48DF-AD2B-B3E1249D7D05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CE462F-772E-4848-A220-9442D35F16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9A34B-12D0-48DF-AD2B-B3E1249D7D05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CE462F-772E-4848-A220-9442D35F16F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G:\&#1057;&#1077;&#1088;&#1075;&#1080;&#1090;&#1091;.mp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sz="13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Сәттілік</a:t>
            </a:r>
            <a:endParaRPr lang="ru-RU" sz="13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chemeClr val="bg2"/>
                </a:solidFill>
              </a:rPr>
              <a:t>Қостанай обылысы Ұзынкөл ауданы </a:t>
            </a:r>
          </a:p>
          <a:p>
            <a:pPr algn="ctr"/>
            <a:r>
              <a:rPr lang="kk-KZ" dirty="0" smtClean="0">
                <a:solidFill>
                  <a:schemeClr val="bg2"/>
                </a:solidFill>
              </a:rPr>
              <a:t>Федоров орта мектебінің  қазақ тілі  мен әдебиет</a:t>
            </a:r>
          </a:p>
          <a:p>
            <a:pPr algn="ctr"/>
            <a:r>
              <a:rPr lang="kk-KZ" dirty="0" smtClean="0">
                <a:solidFill>
                  <a:schemeClr val="bg2"/>
                </a:solidFill>
              </a:rPr>
              <a:t>Пәнінің мұғалімі   Оспанова Сабира Мұқашқызы</a:t>
            </a:r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928662" y="474345"/>
            <a:ext cx="75724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latin typeface="Times New Roman" pitchFamily="18" charset="0"/>
                <a:ea typeface="PMingLiU"/>
                <a:cs typeface="Times New Roman" pitchFamily="18" charset="0"/>
              </a:rPr>
              <a:t>1-топ.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000" i="1" dirty="0" smtClean="0">
                <a:latin typeface="Times New Roman" pitchFamily="18" charset="0"/>
                <a:ea typeface="PMingLiU"/>
                <a:cs typeface="Times New Roman" pitchFamily="18" charset="0"/>
              </a:rPr>
              <a:t>Шығарма мазмұнына сай құрылған жоспар тараулары араластырылып жіберіледі. Оқушылар жоспар тарауларын дұрыс орналастыру керек. </a:t>
            </a:r>
            <a:r>
              <a:rPr lang="kk-KZ" sz="2000" dirty="0" smtClean="0">
                <a:latin typeface="Times New Roman" pitchFamily="18" charset="0"/>
                <a:ea typeface="PMingLiU"/>
                <a:cs typeface="Times New Roman" pitchFamily="18" charset="0"/>
              </a:rPr>
              <a:t>   </a:t>
            </a:r>
            <a:endParaRPr lang="kk-KZ" sz="2000" b="1" u="sng" dirty="0" smtClean="0">
              <a:latin typeface="Times New Roman" pitchFamily="18" charset="0"/>
              <a:ea typeface="PMingLiU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PMingLiU"/>
                <a:cs typeface="Times New Roman" pitchFamily="18" charset="0"/>
              </a:rPr>
              <a:t>Жаманның жақсы мен жаманды айыра білуі.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PMingLiU"/>
                <a:cs typeface="Times New Roman" pitchFamily="18" charset="0"/>
              </a:rPr>
              <a:t>Жаманның сертке берік болуы.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PMingLiU"/>
                <a:cs typeface="Times New Roman" pitchFamily="18" charset="0"/>
              </a:rPr>
              <a:t>Жаманның Барсакелмеске баруы.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PMingLiU"/>
                <a:cs typeface="Times New Roman" pitchFamily="18" charset="0"/>
              </a:rPr>
              <a:t>Құстың, шөптің, адамның жаманын табуға ханның уәзірлерін жұмсауы.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PMingLiU"/>
                <a:cs typeface="Times New Roman" pitchFamily="18" charset="0"/>
              </a:rPr>
              <a:t>Хан тағына отырған Жаман. 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PMingLiU"/>
                <a:cs typeface="Times New Roman" pitchFamily="18" charset="0"/>
              </a:rPr>
              <a:t>Ханның Жаманды уәзір етуі.                                                                       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PMingLiU"/>
                <a:cs typeface="Times New Roman" pitchFamily="18" charset="0"/>
              </a:rPr>
              <a:t>Меңдінің Жаманды таңдауы.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PMingLiU"/>
                <a:cs typeface="Times New Roman" pitchFamily="18" charset="0"/>
              </a:rPr>
              <a:t>40 уәзірдің хан мен Жаманды араздастыруы.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PMingLiU"/>
                <a:cs typeface="Times New Roman" pitchFamily="18" charset="0"/>
              </a:rPr>
              <a:t>Хан сөзін шеше алмаған уәзірлердің Жаманға келуі.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PMingLiU"/>
                <a:cs typeface="Times New Roman" pitchFamily="18" charset="0"/>
              </a:rPr>
              <a:t>Ханның Жаманды сағынуы.      </a:t>
            </a: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1071538" y="474345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000100" y="357166"/>
            <a:ext cx="72152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 2-топ.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PMingLiU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Times New Roman" pitchFamily="18" charset="0"/>
              <a:ea typeface="PMingLiU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PMingLiU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Берілген мақал-мәтелдерді жоспардың тарауларына сәйкестендіру.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       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24598" y="23669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072198" y="221455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1071538" y="474345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000100" y="751145"/>
            <a:ext cx="721523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ea typeface="PMingLiU"/>
                <a:cs typeface="Times New Roman" pitchFamily="18" charset="0"/>
              </a:rPr>
              <a:t>3</a:t>
            </a: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-топ.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PMingLiU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Times New Roman" pitchFamily="18" charset="0"/>
              <a:ea typeface="PMingLiU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PMingLiU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Екі жақты күнделік.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24598" y="23669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072198" y="221455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1071538" y="474345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000100" y="480277"/>
            <a:ext cx="72152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ea typeface="PMingLiU"/>
                <a:cs typeface="Times New Roman" pitchFamily="18" charset="0"/>
              </a:rPr>
              <a:t>4</a:t>
            </a: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-топ.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PMingLiU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Times New Roman" pitchFamily="18" charset="0"/>
              <a:ea typeface="PMingLiU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PMingLiU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Аяз</a:t>
            </a:r>
            <a:r>
              <a:rPr kumimoji="0" lang="kk-KZ" sz="6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биге мінездеме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24598" y="23669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072198" y="221455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" name="WordArt 8"/>
          <p:cNvSpPr>
            <a:spLocks noChangeArrowheads="1" noChangeShapeType="1" noTextEdit="1"/>
          </p:cNvSpPr>
          <p:nvPr/>
        </p:nvSpPr>
        <p:spPr bwMode="auto">
          <a:xfrm rot="21285414">
            <a:off x="272842" y="1285810"/>
            <a:ext cx="8453167" cy="3047151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7744"/>
              </a:avLst>
            </a:prstTxWarp>
          </a:bodyPr>
          <a:lstStyle/>
          <a:p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ҚОЛДАНУ. Топтық жұмыс</a:t>
            </a:r>
          </a:p>
          <a:p>
            <a:r>
              <a:rPr lang="kk-K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минут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Palatino Linotype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7" name="AutoShape 1"/>
          <p:cNvSpPr>
            <a:spLocks noChangeArrowheads="1"/>
          </p:cNvSpPr>
          <p:nvPr/>
        </p:nvSpPr>
        <p:spPr bwMode="auto">
          <a:xfrm>
            <a:off x="785786" y="1857364"/>
            <a:ext cx="7715304" cy="3643338"/>
          </a:xfrm>
          <a:prstGeom prst="flowChartPunchedTap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1-диалог. Хан мен Жаман.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1. Жаман тұлпарды қалай сынады?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2.Жаман Маданның наубайшының баласы екендігін қалай білді?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71670" y="571480"/>
            <a:ext cx="49141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1- топ. </a:t>
            </a: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Нақыштап оқу, рөлмен оқу.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7" name="AutoShape 1"/>
          <p:cNvSpPr>
            <a:spLocks noChangeArrowheads="1"/>
          </p:cNvSpPr>
          <p:nvPr/>
        </p:nvSpPr>
        <p:spPr bwMode="auto">
          <a:xfrm>
            <a:off x="785786" y="1857364"/>
            <a:ext cx="7858180" cy="3643338"/>
          </a:xfrm>
          <a:prstGeom prst="flowChartPunchedTap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2-диалог. Қойшы шал мен хан диалогы</a:t>
            </a: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1.«Таудың басын қырау шалғаны мен етегін қырау шалғаны, тау басынан бұлақ аққалы  неше жыл болды» дегені не?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2.Жаман уәзірлерді қалай жазалады?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71670" y="571480"/>
            <a:ext cx="49141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2- топ.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Нақыштап оқу, рөлмен оқу.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1000108"/>
            <a:ext cx="700092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-топ. </a:t>
            </a:r>
          </a:p>
          <a:p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«Ай, Аяз, баймын деп аспа, ханмын деп таспа!»  /ой толғау/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Palatino Linotype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1000108"/>
            <a:ext cx="7000924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-топ. </a:t>
            </a:r>
          </a:p>
          <a:p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«Кісіге қарап сөз алма, сөзіне қарап кісіні ал». /ой толғау/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Palatino Linotype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476672"/>
            <a:ext cx="70009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0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Сергіту сәті</a:t>
            </a:r>
            <a:endParaRPr lang="ru-RU" sz="40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Сергиту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87624" y="2636912"/>
            <a:ext cx="6984776" cy="374441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539750" y="1628775"/>
            <a:ext cx="2952750" cy="719138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FF99FF"/>
              </a:gs>
              <a:gs pos="50000">
                <a:schemeClr val="bg1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3555" name="AutoShape 10"/>
          <p:cNvSpPr>
            <a:spLocks noChangeArrowheads="1"/>
          </p:cNvSpPr>
          <p:nvPr/>
        </p:nvSpPr>
        <p:spPr bwMode="auto">
          <a:xfrm>
            <a:off x="857224" y="2714620"/>
            <a:ext cx="7920038" cy="164465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57150" cmpd="thickThin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kk-KZ" b="1" i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i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i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i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/ҚОРЫТЫНДЫ  САБАҚ/</a:t>
            </a:r>
            <a:endParaRPr lang="en-US" b="1" i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611560" y="1772816"/>
            <a:ext cx="2305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800" b="1" i="0" dirty="0" err="1">
                <a:solidFill>
                  <a:srgbClr val="990000"/>
                </a:solidFill>
              </a:rPr>
              <a:t>Сабақ тақырыбы:</a:t>
            </a:r>
            <a:endParaRPr lang="ru-RU" sz="5400" b="1" dirty="0">
              <a:solidFill>
                <a:srgbClr val="990000"/>
              </a:solidFill>
            </a:endParaRPr>
          </a:p>
        </p:txBody>
      </p:sp>
      <p:sp>
        <p:nvSpPr>
          <p:cNvPr id="23557" name="WordArt 6"/>
          <p:cNvSpPr>
            <a:spLocks noChangeArrowheads="1" noChangeShapeType="1" noTextEdit="1"/>
          </p:cNvSpPr>
          <p:nvPr/>
        </p:nvSpPr>
        <p:spPr bwMode="auto">
          <a:xfrm>
            <a:off x="1571604" y="3071810"/>
            <a:ext cx="6311922" cy="6429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00FF">
                    <a:alpha val="70979"/>
                  </a:srgbClr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«</a:t>
            </a:r>
            <a:r>
              <a:rPr lang="ru-RU" sz="3600" kern="10" dirty="0" err="1" smtClean="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00FF">
                    <a:alpha val="70979"/>
                  </a:srgbClr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Аяз</a:t>
            </a:r>
            <a:r>
              <a:rPr lang="ru-RU" sz="3600" kern="10" dirty="0" smtClean="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00FF">
                    <a:alpha val="70979"/>
                  </a:srgbClr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kern="10" dirty="0" err="1" smtClean="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00FF">
                    <a:alpha val="70979"/>
                  </a:srgbClr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би</a:t>
            </a:r>
            <a:r>
              <a:rPr lang="ru-RU" sz="3600" kern="10" dirty="0" smtClean="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00FF">
                    <a:alpha val="70979"/>
                  </a:srgbClr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» </a:t>
            </a:r>
            <a:r>
              <a:rPr lang="ru-RU" sz="3600" kern="10" dirty="0" err="1" smtClean="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00FF">
                    <a:alpha val="70979"/>
                  </a:srgbClr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ертегісі</a:t>
            </a:r>
            <a:endParaRPr lang="ru-RU" sz="3600" kern="10" dirty="0">
              <a:ln w="9525">
                <a:solidFill>
                  <a:srgbClr val="990000"/>
                </a:solidFill>
                <a:round/>
                <a:headEnd/>
                <a:tailEnd/>
              </a:ln>
              <a:solidFill>
                <a:srgbClr val="FF00FF">
                  <a:alpha val="70979"/>
                </a:srgbClr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3560" name="Picture 17" descr="BS0055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5373688"/>
            <a:ext cx="1420813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almaty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14300" cmpd="thickThin" algn="ctr">
            <a:noFill/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1835696" y="1412777"/>
            <a:ext cx="50405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8000" i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,,</a:t>
            </a:r>
            <a:r>
              <a:rPr lang="ru-RU" sz="8000" i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Аяз</a:t>
            </a:r>
            <a:r>
              <a:rPr lang="ru-RU" sz="8000" i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8000" i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би</a:t>
            </a:r>
            <a:r>
              <a:rPr lang="ru-RU" sz="8000" i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” </a:t>
            </a:r>
            <a:r>
              <a:rPr lang="ru-RU" sz="8000" i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ертегісі</a:t>
            </a:r>
            <a:endParaRPr lang="ru-RU" sz="8000" i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45208" y="3244334"/>
            <a:ext cx="1853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kern="10" dirty="0" smtClean="0">
                <a:ln w="9525">
                  <a:noFill/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“</a:t>
            </a:r>
            <a:r>
              <a:rPr lang="ru-RU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Аяз</a:t>
            </a:r>
            <a:r>
              <a:rPr lang="ru-RU" kern="10" dirty="0" smtClean="0">
                <a:ln w="9525">
                  <a:noFill/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би</a:t>
            </a:r>
            <a:r>
              <a:rPr lang="ru-RU" kern="10" dirty="0" smtClean="0">
                <a:ln w="9525">
                  <a:noFill/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” </a:t>
            </a:r>
            <a:r>
              <a:rPr lang="ru-RU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ертегісі</a:t>
            </a:r>
            <a:endParaRPr lang="ru-RU" kern="10" dirty="0">
              <a:ln w="9525">
                <a:noFill/>
                <a:round/>
                <a:headEnd/>
                <a:tailEnd/>
              </a:ln>
              <a:solidFill>
                <a:schemeClr val="hlink"/>
              </a:solidFill>
              <a:effectLst>
                <a:outerShdw dist="53882" dir="2700000" algn="ctr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971550" y="0"/>
            <a:ext cx="5040313" cy="1916113"/>
          </a:xfrm>
          <a:prstGeom prst="cloudCallout">
            <a:avLst>
              <a:gd name="adj1" fmla="val 99292"/>
              <a:gd name="adj2" fmla="val -9403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lgerian" pitchFamily="82" charset="0"/>
              </a:rPr>
              <a:t>  </a:t>
            </a:r>
            <a:endParaRPr lang="ru-RU" sz="3600" b="1" i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11" name="AutoShape 14"/>
          <p:cNvSpPr>
            <a:spLocks noChangeArrowheads="1"/>
          </p:cNvSpPr>
          <p:nvPr/>
        </p:nvSpPr>
        <p:spPr bwMode="auto">
          <a:xfrm rot="20430230">
            <a:off x="82298" y="3351233"/>
            <a:ext cx="2694941" cy="956161"/>
          </a:xfrm>
          <a:prstGeom prst="wedgeEllipseCallout">
            <a:avLst>
              <a:gd name="adj1" fmla="val 77429"/>
              <a:gd name="adj2" fmla="val -155435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kk-KZ" sz="2800" b="1" i="1" dirty="0" smtClean="0">
                <a:latin typeface="Palatino Linotype" pitchFamily="18" charset="0"/>
              </a:rPr>
              <a:t>Географ</a:t>
            </a:r>
            <a:endParaRPr lang="ru-RU" sz="2800" b="1" i="1" dirty="0">
              <a:latin typeface="Palatino Linotype" pitchFamily="18" charset="0"/>
            </a:endParaRPr>
          </a:p>
        </p:txBody>
      </p:sp>
      <p:sp>
        <p:nvSpPr>
          <p:cNvPr id="12" name="AutoShape 14"/>
          <p:cNvSpPr>
            <a:spLocks noChangeArrowheads="1"/>
          </p:cNvSpPr>
          <p:nvPr/>
        </p:nvSpPr>
        <p:spPr bwMode="auto">
          <a:xfrm rot="19080841">
            <a:off x="1725619" y="4762140"/>
            <a:ext cx="2671617" cy="844886"/>
          </a:xfrm>
          <a:prstGeom prst="wedgeEllipseCallout">
            <a:avLst>
              <a:gd name="adj1" fmla="val 91903"/>
              <a:gd name="adj2" fmla="val -259659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kk-KZ" sz="2800" b="1" i="1" dirty="0" smtClean="0">
                <a:latin typeface="Palatino Linotype" pitchFamily="18" charset="0"/>
              </a:rPr>
              <a:t>Лингвист</a:t>
            </a:r>
            <a:endParaRPr lang="ru-RU" sz="2800" b="1" i="1" dirty="0">
              <a:latin typeface="Palatino Linotype" pitchFamily="18" charset="0"/>
            </a:endParaRP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 rot="-2760917">
            <a:off x="3991114" y="4787106"/>
            <a:ext cx="2721638" cy="1129613"/>
          </a:xfrm>
          <a:prstGeom prst="wedgeEllipseCallout">
            <a:avLst>
              <a:gd name="adj1" fmla="val 73113"/>
              <a:gd name="adj2" fmla="val -300347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kk-KZ" sz="2800" b="1" i="1" dirty="0" smtClean="0">
                <a:latin typeface="Palatino Linotype" pitchFamily="18" charset="0"/>
              </a:rPr>
              <a:t>Биолог</a:t>
            </a:r>
            <a:endParaRPr lang="ru-RU" sz="2800" b="1" i="1" dirty="0">
              <a:latin typeface="Palatino Linotype" pitchFamily="18" charset="0"/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 rot="-2760917">
            <a:off x="6057706" y="3729087"/>
            <a:ext cx="3041123" cy="1125668"/>
          </a:xfrm>
          <a:prstGeom prst="wedgeEllipseCallout">
            <a:avLst>
              <a:gd name="adj1" fmla="val 19314"/>
              <a:gd name="adj2" fmla="val -32659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kk-KZ" sz="2800" b="1" i="1" dirty="0" smtClean="0">
                <a:latin typeface="Palatino Linotype" pitchFamily="18" charset="0"/>
              </a:rPr>
              <a:t>Этнограф</a:t>
            </a:r>
            <a:endParaRPr lang="ru-RU" sz="2800" b="1" i="1" dirty="0">
              <a:latin typeface="Palatino Linotype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3043" y="571480"/>
            <a:ext cx="3714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Іздену жұмыстары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7308304" y="1556792"/>
            <a:ext cx="1584176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7 </a:t>
            </a:r>
            <a:r>
              <a:rPr lang="kk-KZ" b="1" dirty="0" smtClean="0">
                <a:solidFill>
                  <a:schemeClr val="tx1"/>
                </a:solidFill>
              </a:rPr>
              <a:t>минут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WordArt 8"/>
          <p:cNvSpPr>
            <a:spLocks noChangeArrowheads="1" noChangeShapeType="1" noTextEdit="1"/>
          </p:cNvSpPr>
          <p:nvPr/>
        </p:nvSpPr>
        <p:spPr bwMode="auto">
          <a:xfrm rot="21285414">
            <a:off x="2536492" y="1707629"/>
            <a:ext cx="5130659" cy="235552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7744"/>
              </a:avLst>
            </a:prstTxWarp>
          </a:bodyPr>
          <a:lstStyle/>
          <a:p>
            <a:pPr algn="ctr"/>
            <a:r>
              <a:rPr lang="kk-KZ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ТОПТАУ. </a:t>
            </a:r>
          </a:p>
          <a:p>
            <a:pPr algn="ctr"/>
            <a:r>
              <a:rPr lang="kk-KZ" sz="12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12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минут</a:t>
            </a:r>
            <a:r>
              <a:rPr lang="kk-KZ" sz="1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Palatino Linotype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30"/>
          <p:cNvSpPr>
            <a:spLocks noChangeArrowheads="1"/>
          </p:cNvSpPr>
          <p:nvPr/>
        </p:nvSpPr>
        <p:spPr bwMode="auto">
          <a:xfrm>
            <a:off x="684213" y="404813"/>
            <a:ext cx="1655762" cy="928687"/>
          </a:xfrm>
          <a:prstGeom prst="flowChartProcess">
            <a:avLst/>
          </a:prstGeom>
          <a:gradFill rotWithShape="1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Жақсы мен жаманды айыра білу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AutoShape 31"/>
          <p:cNvSpPr>
            <a:spLocks noChangeArrowheads="1"/>
          </p:cNvSpPr>
          <p:nvPr/>
        </p:nvSpPr>
        <p:spPr bwMode="auto">
          <a:xfrm>
            <a:off x="1979613" y="1339850"/>
            <a:ext cx="1368425" cy="576263"/>
          </a:xfrm>
          <a:prstGeom prst="flowChartProcess">
            <a:avLst/>
          </a:prstGeom>
          <a:gradFill rotWithShape="1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 err="1" smtClean="0">
                <a:solidFill>
                  <a:srgbClr val="000099"/>
                </a:solidFill>
                <a:latin typeface="Arial" charset="0"/>
              </a:rPr>
              <a:t>әділдік</a:t>
            </a:r>
            <a:endParaRPr lang="ru-RU" sz="2000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1748" name="AutoShape 32"/>
          <p:cNvSpPr>
            <a:spLocks noChangeArrowheads="1"/>
          </p:cNvSpPr>
          <p:nvPr/>
        </p:nvSpPr>
        <p:spPr bwMode="auto">
          <a:xfrm>
            <a:off x="2928926" y="1928802"/>
            <a:ext cx="1939928" cy="576262"/>
          </a:xfrm>
          <a:prstGeom prst="flowChartProcess">
            <a:avLst/>
          </a:prstGeom>
          <a:gradFill rotWithShape="1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 err="1" smtClean="0">
                <a:solidFill>
                  <a:srgbClr val="000099"/>
                </a:solidFill>
                <a:latin typeface="Arial" charset="0"/>
              </a:rPr>
              <a:t>адамгершілік</a:t>
            </a:r>
            <a:endParaRPr lang="ru-RU" sz="2000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1749" name="AutoShape 33"/>
          <p:cNvSpPr>
            <a:spLocks noChangeArrowheads="1"/>
          </p:cNvSpPr>
          <p:nvPr/>
        </p:nvSpPr>
        <p:spPr bwMode="auto">
          <a:xfrm>
            <a:off x="3929058" y="2500306"/>
            <a:ext cx="1785949" cy="568332"/>
          </a:xfrm>
          <a:prstGeom prst="flowChartProcess">
            <a:avLst/>
          </a:prstGeom>
          <a:gradFill rotWithShape="1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 err="1" smtClean="0">
                <a:solidFill>
                  <a:srgbClr val="000099"/>
                </a:solidFill>
                <a:latin typeface="Arial" charset="0"/>
              </a:rPr>
              <a:t>тапқырлық</a:t>
            </a:r>
            <a:endParaRPr lang="ru-RU" sz="2000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1750" name="AutoShape 34"/>
          <p:cNvSpPr>
            <a:spLocks noChangeArrowheads="1"/>
          </p:cNvSpPr>
          <p:nvPr/>
        </p:nvSpPr>
        <p:spPr bwMode="auto">
          <a:xfrm>
            <a:off x="5292725" y="3068638"/>
            <a:ext cx="1655763" cy="431800"/>
          </a:xfrm>
          <a:prstGeom prst="flowChartProcess">
            <a:avLst/>
          </a:prstGeom>
          <a:gradFill rotWithShape="1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kk-KZ" sz="2000" b="1" dirty="0" smtClean="0">
                <a:solidFill>
                  <a:srgbClr val="000099"/>
                </a:solidFill>
                <a:latin typeface="Arial" charset="0"/>
              </a:rPr>
              <a:t>шыншыл</a:t>
            </a:r>
            <a:endParaRPr lang="ru-RU" sz="2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1751" name="AutoShape 34"/>
          <p:cNvSpPr>
            <a:spLocks noChangeArrowheads="1"/>
          </p:cNvSpPr>
          <p:nvPr/>
        </p:nvSpPr>
        <p:spPr bwMode="auto">
          <a:xfrm>
            <a:off x="5929322" y="3500438"/>
            <a:ext cx="2143140" cy="431800"/>
          </a:xfrm>
          <a:prstGeom prst="flowChartProcess">
            <a:avLst/>
          </a:prstGeom>
          <a:gradFill rotWithShape="1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kk-KZ" sz="2000" b="1" dirty="0" smtClean="0">
                <a:solidFill>
                  <a:srgbClr val="000099"/>
                </a:solidFill>
                <a:latin typeface="Arial" charset="0"/>
              </a:rPr>
              <a:t>сертке беріктік</a:t>
            </a:r>
            <a:endParaRPr lang="ru-RU" sz="2000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1752" name="AutoShape 34"/>
          <p:cNvSpPr>
            <a:spLocks noChangeArrowheads="1"/>
          </p:cNvSpPr>
          <p:nvPr/>
        </p:nvSpPr>
        <p:spPr bwMode="auto">
          <a:xfrm>
            <a:off x="7000892" y="3932238"/>
            <a:ext cx="1892283" cy="431800"/>
          </a:xfrm>
          <a:prstGeom prst="flowChartProcess">
            <a:avLst/>
          </a:prstGeom>
          <a:gradFill rotWithShape="1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kk-KZ" sz="2000" b="1" dirty="0" smtClean="0">
                <a:solidFill>
                  <a:srgbClr val="000099"/>
                </a:solidFill>
                <a:latin typeface="Arial" charset="0"/>
              </a:rPr>
              <a:t>кешірімділік</a:t>
            </a:r>
            <a:endParaRPr lang="ru-RU" sz="2000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1754" name="AutoShape 23"/>
          <p:cNvSpPr>
            <a:spLocks noChangeArrowheads="1"/>
          </p:cNvSpPr>
          <p:nvPr/>
        </p:nvSpPr>
        <p:spPr bwMode="auto">
          <a:xfrm rot="1730379">
            <a:off x="755650" y="1628775"/>
            <a:ext cx="1366838" cy="576263"/>
          </a:xfrm>
          <a:prstGeom prst="curvedUpArrow">
            <a:avLst>
              <a:gd name="adj1" fmla="val 51786"/>
              <a:gd name="adj2" fmla="val 94876"/>
              <a:gd name="adj3" fmla="val 742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5" name="AutoShape 24"/>
          <p:cNvSpPr>
            <a:spLocks noChangeArrowheads="1"/>
          </p:cNvSpPr>
          <p:nvPr/>
        </p:nvSpPr>
        <p:spPr bwMode="auto">
          <a:xfrm rot="1730379">
            <a:off x="1836738" y="2276475"/>
            <a:ext cx="1366837" cy="576263"/>
          </a:xfrm>
          <a:prstGeom prst="curvedUpArrow">
            <a:avLst>
              <a:gd name="adj1" fmla="val 51786"/>
              <a:gd name="adj2" fmla="val 94876"/>
              <a:gd name="adj3" fmla="val 74236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6" name="AutoShape 25"/>
          <p:cNvSpPr>
            <a:spLocks noChangeArrowheads="1"/>
          </p:cNvSpPr>
          <p:nvPr/>
        </p:nvSpPr>
        <p:spPr bwMode="auto">
          <a:xfrm rot="1730379">
            <a:off x="2916238" y="2852738"/>
            <a:ext cx="1366837" cy="576262"/>
          </a:xfrm>
          <a:prstGeom prst="curvedUpArrow">
            <a:avLst>
              <a:gd name="adj1" fmla="val 51787"/>
              <a:gd name="adj2" fmla="val 94876"/>
              <a:gd name="adj3" fmla="val 74236"/>
            </a:avLst>
          </a:prstGeom>
          <a:gradFill rotWithShape="1">
            <a:gsLst>
              <a:gs pos="0">
                <a:srgbClr val="940000"/>
              </a:gs>
              <a:gs pos="50000">
                <a:srgbClr val="990000"/>
              </a:gs>
              <a:gs pos="100000">
                <a:srgbClr val="94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7" name="AutoShape 26"/>
          <p:cNvSpPr>
            <a:spLocks noChangeArrowheads="1"/>
          </p:cNvSpPr>
          <p:nvPr/>
        </p:nvSpPr>
        <p:spPr bwMode="auto">
          <a:xfrm rot="1730379">
            <a:off x="3995738" y="3500438"/>
            <a:ext cx="1366837" cy="576262"/>
          </a:xfrm>
          <a:prstGeom prst="curvedUpArrow">
            <a:avLst>
              <a:gd name="adj1" fmla="val 51787"/>
              <a:gd name="adj2" fmla="val 94876"/>
              <a:gd name="adj3" fmla="val 74236"/>
            </a:avLst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8" name="AutoShape 27"/>
          <p:cNvSpPr>
            <a:spLocks noChangeArrowheads="1"/>
          </p:cNvSpPr>
          <p:nvPr/>
        </p:nvSpPr>
        <p:spPr bwMode="auto">
          <a:xfrm rot="1730379">
            <a:off x="5076825" y="3932238"/>
            <a:ext cx="1366838" cy="576262"/>
          </a:xfrm>
          <a:prstGeom prst="curvedUpArrow">
            <a:avLst>
              <a:gd name="adj1" fmla="val 51787"/>
              <a:gd name="adj2" fmla="val 94876"/>
              <a:gd name="adj3" fmla="val 74236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9" name="AutoShape 28"/>
          <p:cNvSpPr>
            <a:spLocks noChangeArrowheads="1"/>
          </p:cNvSpPr>
          <p:nvPr/>
        </p:nvSpPr>
        <p:spPr bwMode="auto">
          <a:xfrm rot="1730379">
            <a:off x="6126418" y="4437298"/>
            <a:ext cx="1366837" cy="576263"/>
          </a:xfrm>
          <a:prstGeom prst="curvedUpArrow">
            <a:avLst>
              <a:gd name="adj1" fmla="val 51786"/>
              <a:gd name="adj2" fmla="val 94876"/>
              <a:gd name="adj3" fmla="val 74236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0" name="WordArt 29"/>
          <p:cNvSpPr>
            <a:spLocks noChangeArrowheads="1" noChangeShapeType="1" noTextEdit="1"/>
          </p:cNvSpPr>
          <p:nvPr/>
        </p:nvSpPr>
        <p:spPr bwMode="auto">
          <a:xfrm rot="1797228">
            <a:off x="3822793" y="1596175"/>
            <a:ext cx="5222875" cy="9715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zh-TW" sz="3600" dirty="0" smtClean="0">
                <a:solidFill>
                  <a:srgbClr val="0000FF"/>
                </a:solidFill>
                <a:latin typeface="Times New Roman" pitchFamily="18" charset="0"/>
                <a:ea typeface="PMingLiU" charset="-120"/>
              </a:rPr>
              <a:t>«Аяз би» ертегісінен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zh-TW" sz="3600" dirty="0" smtClean="0">
                <a:solidFill>
                  <a:srgbClr val="0000FF"/>
                </a:solidFill>
                <a:latin typeface="Times New Roman" pitchFamily="18" charset="0"/>
                <a:ea typeface="PMingLiU" charset="-120"/>
              </a:rPr>
              <a:t>қандай тәрбие аламыз?</a:t>
            </a:r>
            <a:endParaRPr lang="ru-RU" sz="4800" dirty="0" smtClean="0">
              <a:solidFill>
                <a:srgbClr val="0000FF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WordArt 8"/>
          <p:cNvSpPr>
            <a:spLocks noChangeArrowheads="1" noChangeShapeType="1" noTextEdit="1"/>
          </p:cNvSpPr>
          <p:nvPr/>
        </p:nvSpPr>
        <p:spPr bwMode="auto">
          <a:xfrm rot="21285414">
            <a:off x="499999" y="1376792"/>
            <a:ext cx="8453167" cy="456369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7744"/>
              </a:avLst>
            </a:prstTxWarp>
          </a:bodyPr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Үйге тапсырма</a:t>
            </a:r>
          </a:p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Өз ойларыңнан ертегі құрастыру</a:t>
            </a:r>
          </a:p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Palatino Linotype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WordArt 8"/>
          <p:cNvSpPr>
            <a:spLocks noChangeArrowheads="1" noChangeShapeType="1" noTextEdit="1"/>
          </p:cNvSpPr>
          <p:nvPr/>
        </p:nvSpPr>
        <p:spPr bwMode="auto">
          <a:xfrm rot="21285414">
            <a:off x="1087371" y="1585146"/>
            <a:ext cx="7166135" cy="3418941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7744"/>
              </a:avLst>
            </a:prstTxWarp>
          </a:bodyPr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Palatino Linotype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WordArt 8"/>
          <p:cNvSpPr>
            <a:spLocks noChangeArrowheads="1" noChangeShapeType="1" noTextEdit="1"/>
          </p:cNvSpPr>
          <p:nvPr/>
        </p:nvSpPr>
        <p:spPr bwMode="auto">
          <a:xfrm rot="21285414">
            <a:off x="1087371" y="1585146"/>
            <a:ext cx="7166135" cy="3418941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7744"/>
              </a:avLst>
            </a:prstTxWarp>
          </a:bodyPr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Сау болыңыздар!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Palatino Linotype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5"/>
          <p:cNvSpPr>
            <a:spLocks noChangeArrowheads="1"/>
          </p:cNvSpPr>
          <p:nvPr/>
        </p:nvSpPr>
        <p:spPr bwMode="auto">
          <a:xfrm>
            <a:off x="1258888" y="476250"/>
            <a:ext cx="6697662" cy="792163"/>
          </a:xfrm>
          <a:prstGeom prst="flowChartMagneticDrum">
            <a:avLst/>
          </a:prstGeom>
          <a:gradFill rotWithShape="1">
            <a:gsLst>
              <a:gs pos="0">
                <a:srgbClr val="FFFF00"/>
              </a:gs>
              <a:gs pos="100000">
                <a:srgbClr val="66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500" b="1" i="1" dirty="0" err="1">
                <a:solidFill>
                  <a:srgbClr val="FF0000"/>
                </a:solidFill>
                <a:latin typeface="Palatino Linotype" pitchFamily="18" charset="0"/>
              </a:rPr>
              <a:t>Мақсаты:</a:t>
            </a:r>
            <a:endParaRPr lang="ru-RU" sz="5500" b="1" i="1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sp>
        <p:nvSpPr>
          <p:cNvPr id="3" name="AutoShape 9"/>
          <p:cNvSpPr>
            <a:spLocks noChangeArrowheads="1"/>
          </p:cNvSpPr>
          <p:nvPr/>
        </p:nvSpPr>
        <p:spPr bwMode="auto">
          <a:xfrm>
            <a:off x="357158" y="1571612"/>
            <a:ext cx="8286808" cy="4786346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/>
            <a:endParaRPr lang="kk-KZ" sz="2000" dirty="0">
              <a:solidFill>
                <a:srgbClr val="FF3399"/>
              </a:solidFill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214414" y="2714620"/>
            <a:ext cx="742955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Білімділік </a:t>
            </a:r>
            <a:r>
              <a:rPr kumimoji="0" lang="kk-KZ" sz="20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-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 «Аяз би» ертегісі бойынша алған білімдерін тексеру, қорытындылау;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Дамытушылық</a:t>
            </a:r>
            <a:r>
              <a:rPr kumimoji="0" lang="kk-KZ" sz="20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 –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 логикалық ойын дамыту, тапқырлық, ізденімпаздық қасиеттерге жетелеу, тіл байлығын жетілдіру;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Тәрбиелік </a:t>
            </a:r>
            <a:r>
              <a:rPr kumimoji="0" lang="kk-KZ" sz="20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–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PMingLiU"/>
                <a:cs typeface="Times New Roman" pitchFamily="18" charset="0"/>
              </a:rPr>
              <a:t>адамгершілік, инабаттылыққа, үлкенді сыйлауға, сөз қадірін түсіне білуге тәрбиелеу.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285720" y="122233"/>
            <a:ext cx="8424863" cy="2735263"/>
          </a:xfrm>
          <a:prstGeom prst="horizontalScroll">
            <a:avLst>
              <a:gd name="adj" fmla="val 25000"/>
            </a:avLst>
          </a:prstGeom>
          <a:gradFill rotWithShape="1">
            <a:gsLst>
              <a:gs pos="0">
                <a:srgbClr val="FF66CC"/>
              </a:gs>
              <a:gs pos="50000">
                <a:schemeClr val="bg1"/>
              </a:gs>
              <a:gs pos="100000">
                <a:srgbClr val="FF66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kern="10" dirty="0" err="1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Сабақтың түрі:</a:t>
            </a:r>
            <a:r>
              <a:rPr lang="ru-RU" sz="3200" b="1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қорытынды сабақ</a:t>
            </a:r>
            <a:endParaRPr lang="ru-RU" sz="2400" dirty="0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322263" y="2265373"/>
            <a:ext cx="8536017" cy="2592387"/>
          </a:xfrm>
          <a:prstGeom prst="horizontalScroll">
            <a:avLst>
              <a:gd name="adj" fmla="val 25000"/>
            </a:avLst>
          </a:prstGeom>
          <a:gradFill rotWithShape="1">
            <a:gsLst>
              <a:gs pos="0">
                <a:srgbClr val="FF66CC"/>
              </a:gs>
              <a:gs pos="50000">
                <a:schemeClr val="bg1"/>
              </a:gs>
              <a:gs pos="100000">
                <a:srgbClr val="FF66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ru-RU" sz="3200" b="1" kern="10" dirty="0" err="1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Сабақтың әдіс-тәсілдері:</a:t>
            </a:r>
            <a:r>
              <a:rPr lang="ru-RU" sz="3200" b="1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ассоциация құру, араласқан жоспар, сұрақ-жауап.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285720" y="4214818"/>
            <a:ext cx="8569325" cy="2643182"/>
          </a:xfrm>
          <a:prstGeom prst="horizontalScroll">
            <a:avLst>
              <a:gd name="adj" fmla="val 25000"/>
            </a:avLst>
          </a:prstGeom>
          <a:gradFill rotWithShape="1">
            <a:gsLst>
              <a:gs pos="0">
                <a:srgbClr val="FF66CC"/>
              </a:gs>
              <a:gs pos="50000">
                <a:schemeClr val="bg1"/>
              </a:gs>
              <a:gs pos="100000">
                <a:srgbClr val="FF66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sz="3200" b="1" kern="10" dirty="0" smtClean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3200" b="1" kern="10" dirty="0" err="1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Көрнекілігі:</a:t>
            </a:r>
            <a:r>
              <a:rPr lang="ru-RU" sz="3200" b="1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оқушылардың таным қабілеттерінің даму </a:t>
            </a:r>
          </a:p>
          <a:p>
            <a:pPr>
              <a:defRPr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деңгейін анықтауға бағытталған тапсырмалар, интерактивті</a:t>
            </a:r>
          </a:p>
          <a:p>
            <a:pPr>
              <a:defRPr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тақтада слайдтар.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200" dirty="0"/>
          </a:p>
        </p:txBody>
      </p:sp>
      <p:sp>
        <p:nvSpPr>
          <p:cNvPr id="24581" name="WordArt 8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2592387" cy="7207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endParaRPr lang="ru-RU" sz="3600" b="1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000232" y="500042"/>
            <a:ext cx="5286413" cy="936625"/>
          </a:xfrm>
          <a:prstGeom prst="flowChartMagneticDrum">
            <a:avLst/>
          </a:prstGeom>
          <a:gradFill rotWithShape="1">
            <a:gsLst>
              <a:gs pos="0">
                <a:srgbClr val="FFFF66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500" b="1" i="1" dirty="0" smtClean="0">
                <a:solidFill>
                  <a:srgbClr val="FF0000"/>
                </a:solidFill>
                <a:latin typeface="Palatino Linotype" pitchFamily="18" charset="0"/>
              </a:rPr>
              <a:t>    </a:t>
            </a:r>
            <a:r>
              <a:rPr lang="kk-KZ" sz="5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Бәйге</a:t>
            </a:r>
            <a:endParaRPr lang="ru-RU" sz="55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7224" y="2285992"/>
            <a:ext cx="79296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БІЛУ. Ұжымдық тапсырма (ауызша)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5 минут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«Бәйге» ойын стратегиясы.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/диалог/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1000100" y="428604"/>
            <a:ext cx="735811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.Ертеде кім деген хан болыпты?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2.Хан уәзірлеріне қандай тапсырма беріпті?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3.Хан оларды табуға қанша уақыт берді?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4.Тастың ішінде қандай неше құрт бар?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5.Уәлидің қызы кім?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6.Қыздың жасы нешеде?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7.Хан Жаманды қайда жұмсады?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8.Жаман не үшін «Аяз би» деп аталды?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15616" y="737848"/>
            <a:ext cx="684076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.Ханның неше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уәзірі болыпты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.Хан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Жаманға қандай тағам бергізді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11.Жаманның жасы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нешеде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.Жаман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тұлпардың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шатыс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екенін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айтты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.Қандай тастың қасиеті неше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жылдан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соң бітеді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.Ханның шешесі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неше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жаста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.Байлығы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елдігі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ханға парапар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.Қырық уәзір Жаманды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неше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күншілік жолға шығарып салды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1259632" y="692696"/>
            <a:ext cx="700092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ru-RU" sz="8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Таныстыру</a:t>
            </a:r>
            <a:endParaRPr lang="ru-RU" sz="8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kk-KZ" sz="4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kk-KZ" sz="4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минут)</a:t>
            </a:r>
            <a:endParaRPr lang="ru-RU" sz="40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ru-RU" sz="88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419100" y="-330200"/>
            <a:ext cx="9469438" cy="7561263"/>
            <a:chOff x="-264" y="-208"/>
            <a:chExt cx="5965" cy="47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64" y="88"/>
              <a:ext cx="1316" cy="4467"/>
              <a:chOff x="-264" y="88"/>
              <a:chExt cx="1316" cy="4467"/>
            </a:xfrm>
          </p:grpSpPr>
          <p:sp>
            <p:nvSpPr>
              <p:cNvPr id="53256" name="Freeform 5"/>
              <p:cNvSpPr>
                <a:spLocks/>
              </p:cNvSpPr>
              <p:nvPr/>
            </p:nvSpPr>
            <p:spPr bwMode="auto">
              <a:xfrm rot="8105235">
                <a:off x="-264" y="8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7" name="Freeform 6"/>
              <p:cNvSpPr>
                <a:spLocks/>
              </p:cNvSpPr>
              <p:nvPr/>
            </p:nvSpPr>
            <p:spPr bwMode="auto">
              <a:xfrm rot="3091712">
                <a:off x="-264" y="3616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111" y="-208"/>
              <a:ext cx="590" cy="4755"/>
              <a:chOff x="5111" y="-208"/>
              <a:chExt cx="590" cy="4755"/>
            </a:xfrm>
          </p:grpSpPr>
          <p:sp>
            <p:nvSpPr>
              <p:cNvPr id="53254" name="Freeform 8"/>
              <p:cNvSpPr>
                <a:spLocks/>
              </p:cNvSpPr>
              <p:nvPr/>
            </p:nvSpPr>
            <p:spPr bwMode="auto">
              <a:xfrm rot="-3107314">
                <a:off x="4734" y="3608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55" name="Freeform 9"/>
              <p:cNvSpPr>
                <a:spLocks/>
              </p:cNvSpPr>
              <p:nvPr/>
            </p:nvSpPr>
            <p:spPr bwMode="auto">
              <a:xfrm rot="-7478457">
                <a:off x="4762" y="169"/>
                <a:ext cx="1316" cy="562"/>
              </a:xfrm>
              <a:custGeom>
                <a:avLst/>
                <a:gdLst>
                  <a:gd name="T0" fmla="*/ 19 w 272"/>
                  <a:gd name="T1" fmla="*/ 4 h 89"/>
                  <a:gd name="T2" fmla="*/ 50 w 272"/>
                  <a:gd name="T3" fmla="*/ 3 h 89"/>
                  <a:gd name="T4" fmla="*/ 44 w 272"/>
                  <a:gd name="T5" fmla="*/ 14 h 89"/>
                  <a:gd name="T6" fmla="*/ 60 w 272"/>
                  <a:gd name="T7" fmla="*/ 29 h 89"/>
                  <a:gd name="T8" fmla="*/ 110 w 272"/>
                  <a:gd name="T9" fmla="*/ 11 h 89"/>
                  <a:gd name="T10" fmla="*/ 127 w 272"/>
                  <a:gd name="T11" fmla="*/ 11 h 89"/>
                  <a:gd name="T12" fmla="*/ 132 w 272"/>
                  <a:gd name="T13" fmla="*/ 26 h 89"/>
                  <a:gd name="T14" fmla="*/ 140 w 272"/>
                  <a:gd name="T15" fmla="*/ 27 h 89"/>
                  <a:gd name="T16" fmla="*/ 145 w 272"/>
                  <a:gd name="T17" fmla="*/ 11 h 89"/>
                  <a:gd name="T18" fmla="*/ 162 w 272"/>
                  <a:gd name="T19" fmla="*/ 11 h 89"/>
                  <a:gd name="T20" fmla="*/ 212 w 272"/>
                  <a:gd name="T21" fmla="*/ 29 h 89"/>
                  <a:gd name="T22" fmla="*/ 228 w 272"/>
                  <a:gd name="T23" fmla="*/ 14 h 89"/>
                  <a:gd name="T24" fmla="*/ 222 w 272"/>
                  <a:gd name="T25" fmla="*/ 4 h 89"/>
                  <a:gd name="T26" fmla="*/ 253 w 272"/>
                  <a:gd name="T27" fmla="*/ 4 h 89"/>
                  <a:gd name="T28" fmla="*/ 262 w 272"/>
                  <a:gd name="T29" fmla="*/ 13 h 89"/>
                  <a:gd name="T30" fmla="*/ 194 w 272"/>
                  <a:gd name="T31" fmla="*/ 28 h 89"/>
                  <a:gd name="T32" fmla="*/ 148 w 272"/>
                  <a:gd name="T33" fmla="*/ 44 h 89"/>
                  <a:gd name="T34" fmla="*/ 158 w 272"/>
                  <a:gd name="T35" fmla="*/ 37 h 89"/>
                  <a:gd name="T36" fmla="*/ 188 w 272"/>
                  <a:gd name="T37" fmla="*/ 35 h 89"/>
                  <a:gd name="T38" fmla="*/ 200 w 272"/>
                  <a:gd name="T39" fmla="*/ 53 h 89"/>
                  <a:gd name="T40" fmla="*/ 196 w 272"/>
                  <a:gd name="T41" fmla="*/ 63 h 89"/>
                  <a:gd name="T42" fmla="*/ 142 w 272"/>
                  <a:gd name="T43" fmla="*/ 48 h 89"/>
                  <a:gd name="T44" fmla="*/ 158 w 272"/>
                  <a:gd name="T45" fmla="*/ 68 h 89"/>
                  <a:gd name="T46" fmla="*/ 141 w 272"/>
                  <a:gd name="T47" fmla="*/ 71 h 89"/>
                  <a:gd name="T48" fmla="*/ 136 w 272"/>
                  <a:gd name="T49" fmla="*/ 89 h 89"/>
                  <a:gd name="T50" fmla="*/ 129 w 272"/>
                  <a:gd name="T51" fmla="*/ 81 h 89"/>
                  <a:gd name="T52" fmla="*/ 122 w 272"/>
                  <a:gd name="T53" fmla="*/ 73 h 89"/>
                  <a:gd name="T54" fmla="*/ 125 w 272"/>
                  <a:gd name="T55" fmla="*/ 60 h 89"/>
                  <a:gd name="T56" fmla="*/ 105 w 272"/>
                  <a:gd name="T57" fmla="*/ 62 h 89"/>
                  <a:gd name="T58" fmla="*/ 64 w 272"/>
                  <a:gd name="T59" fmla="*/ 66 h 89"/>
                  <a:gd name="T60" fmla="*/ 87 w 272"/>
                  <a:gd name="T61" fmla="*/ 50 h 89"/>
                  <a:gd name="T62" fmla="*/ 105 w 272"/>
                  <a:gd name="T63" fmla="*/ 25 h 89"/>
                  <a:gd name="T64" fmla="*/ 97 w 272"/>
                  <a:gd name="T65" fmla="*/ 41 h 89"/>
                  <a:gd name="T66" fmla="*/ 116 w 272"/>
                  <a:gd name="T67" fmla="*/ 21 h 89"/>
                  <a:gd name="T68" fmla="*/ 34 w 272"/>
                  <a:gd name="T69" fmla="*/ 37 h 89"/>
                  <a:gd name="T70" fmla="*/ 0 w 272"/>
                  <a:gd name="T71" fmla="*/ 6 h 8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2"/>
                  <a:gd name="T109" fmla="*/ 0 h 89"/>
                  <a:gd name="T110" fmla="*/ 272 w 272"/>
                  <a:gd name="T111" fmla="*/ 89 h 8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2" h="89">
                    <a:moveTo>
                      <a:pt x="0" y="6"/>
                    </a:moveTo>
                    <a:cubicBezTo>
                      <a:pt x="0" y="6"/>
                      <a:pt x="10" y="1"/>
                      <a:pt x="19" y="4"/>
                    </a:cubicBezTo>
                    <a:cubicBezTo>
                      <a:pt x="28" y="6"/>
                      <a:pt x="30" y="15"/>
                      <a:pt x="30" y="15"/>
                    </a:cubicBezTo>
                    <a:cubicBezTo>
                      <a:pt x="30" y="15"/>
                      <a:pt x="34" y="0"/>
                      <a:pt x="50" y="3"/>
                    </a:cubicBezTo>
                    <a:cubicBezTo>
                      <a:pt x="60" y="5"/>
                      <a:pt x="65" y="17"/>
                      <a:pt x="57" y="24"/>
                    </a:cubicBezTo>
                    <a:cubicBezTo>
                      <a:pt x="57" y="24"/>
                      <a:pt x="54" y="11"/>
                      <a:pt x="44" y="14"/>
                    </a:cubicBezTo>
                    <a:cubicBezTo>
                      <a:pt x="34" y="18"/>
                      <a:pt x="36" y="26"/>
                      <a:pt x="40" y="29"/>
                    </a:cubicBezTo>
                    <a:cubicBezTo>
                      <a:pt x="44" y="32"/>
                      <a:pt x="53" y="31"/>
                      <a:pt x="60" y="29"/>
                    </a:cubicBezTo>
                    <a:cubicBezTo>
                      <a:pt x="67" y="26"/>
                      <a:pt x="70" y="24"/>
                      <a:pt x="79" y="19"/>
                    </a:cubicBezTo>
                    <a:cubicBezTo>
                      <a:pt x="89" y="14"/>
                      <a:pt x="103" y="13"/>
                      <a:pt x="110" y="11"/>
                    </a:cubicBezTo>
                    <a:cubicBezTo>
                      <a:pt x="117" y="8"/>
                      <a:pt x="129" y="1"/>
                      <a:pt x="129" y="1"/>
                    </a:cubicBezTo>
                    <a:cubicBezTo>
                      <a:pt x="129" y="1"/>
                      <a:pt x="129" y="8"/>
                      <a:pt x="127" y="11"/>
                    </a:cubicBezTo>
                    <a:cubicBezTo>
                      <a:pt x="125" y="15"/>
                      <a:pt x="118" y="15"/>
                      <a:pt x="118" y="15"/>
                    </a:cubicBezTo>
                    <a:cubicBezTo>
                      <a:pt x="118" y="15"/>
                      <a:pt x="127" y="17"/>
                      <a:pt x="132" y="26"/>
                    </a:cubicBezTo>
                    <a:cubicBezTo>
                      <a:pt x="134" y="30"/>
                      <a:pt x="135" y="34"/>
                      <a:pt x="136" y="39"/>
                    </a:cubicBezTo>
                    <a:cubicBezTo>
                      <a:pt x="137" y="34"/>
                      <a:pt x="138" y="30"/>
                      <a:pt x="140" y="27"/>
                    </a:cubicBezTo>
                    <a:cubicBezTo>
                      <a:pt x="145" y="17"/>
                      <a:pt x="154" y="15"/>
                      <a:pt x="154" y="15"/>
                    </a:cubicBezTo>
                    <a:cubicBezTo>
                      <a:pt x="154" y="15"/>
                      <a:pt x="147" y="15"/>
                      <a:pt x="145" y="11"/>
                    </a:cubicBezTo>
                    <a:cubicBezTo>
                      <a:pt x="143" y="8"/>
                      <a:pt x="143" y="1"/>
                      <a:pt x="143" y="1"/>
                    </a:cubicBezTo>
                    <a:cubicBezTo>
                      <a:pt x="143" y="1"/>
                      <a:pt x="155" y="9"/>
                      <a:pt x="162" y="11"/>
                    </a:cubicBezTo>
                    <a:cubicBezTo>
                      <a:pt x="169" y="13"/>
                      <a:pt x="183" y="14"/>
                      <a:pt x="193" y="19"/>
                    </a:cubicBezTo>
                    <a:cubicBezTo>
                      <a:pt x="202" y="24"/>
                      <a:pt x="205" y="27"/>
                      <a:pt x="212" y="29"/>
                    </a:cubicBezTo>
                    <a:cubicBezTo>
                      <a:pt x="219" y="31"/>
                      <a:pt x="228" y="32"/>
                      <a:pt x="232" y="29"/>
                    </a:cubicBezTo>
                    <a:cubicBezTo>
                      <a:pt x="236" y="27"/>
                      <a:pt x="238" y="18"/>
                      <a:pt x="228" y="14"/>
                    </a:cubicBezTo>
                    <a:cubicBezTo>
                      <a:pt x="218" y="11"/>
                      <a:pt x="215" y="24"/>
                      <a:pt x="215" y="24"/>
                    </a:cubicBezTo>
                    <a:cubicBezTo>
                      <a:pt x="207" y="17"/>
                      <a:pt x="212" y="6"/>
                      <a:pt x="222" y="4"/>
                    </a:cubicBezTo>
                    <a:cubicBezTo>
                      <a:pt x="238" y="0"/>
                      <a:pt x="242" y="15"/>
                      <a:pt x="242" y="15"/>
                    </a:cubicBezTo>
                    <a:cubicBezTo>
                      <a:pt x="242" y="15"/>
                      <a:pt x="244" y="6"/>
                      <a:pt x="253" y="4"/>
                    </a:cubicBezTo>
                    <a:cubicBezTo>
                      <a:pt x="262" y="1"/>
                      <a:pt x="272" y="6"/>
                      <a:pt x="272" y="6"/>
                    </a:cubicBezTo>
                    <a:cubicBezTo>
                      <a:pt x="272" y="6"/>
                      <a:pt x="272" y="6"/>
                      <a:pt x="262" y="13"/>
                    </a:cubicBezTo>
                    <a:cubicBezTo>
                      <a:pt x="253" y="19"/>
                      <a:pt x="253" y="30"/>
                      <a:pt x="238" y="37"/>
                    </a:cubicBezTo>
                    <a:cubicBezTo>
                      <a:pt x="227" y="42"/>
                      <a:pt x="218" y="41"/>
                      <a:pt x="194" y="28"/>
                    </a:cubicBezTo>
                    <a:cubicBezTo>
                      <a:pt x="169" y="14"/>
                      <a:pt x="161" y="18"/>
                      <a:pt x="156" y="21"/>
                    </a:cubicBezTo>
                    <a:cubicBezTo>
                      <a:pt x="151" y="24"/>
                      <a:pt x="140" y="33"/>
                      <a:pt x="148" y="44"/>
                    </a:cubicBezTo>
                    <a:cubicBezTo>
                      <a:pt x="157" y="55"/>
                      <a:pt x="177" y="50"/>
                      <a:pt x="175" y="41"/>
                    </a:cubicBezTo>
                    <a:cubicBezTo>
                      <a:pt x="171" y="29"/>
                      <a:pt x="158" y="37"/>
                      <a:pt x="158" y="37"/>
                    </a:cubicBezTo>
                    <a:cubicBezTo>
                      <a:pt x="158" y="37"/>
                      <a:pt x="157" y="28"/>
                      <a:pt x="167" y="25"/>
                    </a:cubicBezTo>
                    <a:cubicBezTo>
                      <a:pt x="177" y="23"/>
                      <a:pt x="185" y="28"/>
                      <a:pt x="188" y="35"/>
                    </a:cubicBezTo>
                    <a:cubicBezTo>
                      <a:pt x="191" y="41"/>
                      <a:pt x="185" y="50"/>
                      <a:pt x="185" y="50"/>
                    </a:cubicBezTo>
                    <a:cubicBezTo>
                      <a:pt x="185" y="50"/>
                      <a:pt x="193" y="48"/>
                      <a:pt x="200" y="53"/>
                    </a:cubicBezTo>
                    <a:cubicBezTo>
                      <a:pt x="208" y="57"/>
                      <a:pt x="208" y="66"/>
                      <a:pt x="208" y="66"/>
                    </a:cubicBezTo>
                    <a:cubicBezTo>
                      <a:pt x="208" y="66"/>
                      <a:pt x="202" y="64"/>
                      <a:pt x="196" y="63"/>
                    </a:cubicBezTo>
                    <a:cubicBezTo>
                      <a:pt x="190" y="63"/>
                      <a:pt x="183" y="65"/>
                      <a:pt x="167" y="62"/>
                    </a:cubicBezTo>
                    <a:cubicBezTo>
                      <a:pt x="151" y="59"/>
                      <a:pt x="142" y="48"/>
                      <a:pt x="142" y="48"/>
                    </a:cubicBezTo>
                    <a:cubicBezTo>
                      <a:pt x="142" y="48"/>
                      <a:pt x="143" y="56"/>
                      <a:pt x="147" y="61"/>
                    </a:cubicBezTo>
                    <a:cubicBezTo>
                      <a:pt x="151" y="65"/>
                      <a:pt x="158" y="68"/>
                      <a:pt x="158" y="68"/>
                    </a:cubicBezTo>
                    <a:cubicBezTo>
                      <a:pt x="158" y="68"/>
                      <a:pt x="156" y="72"/>
                      <a:pt x="150" y="73"/>
                    </a:cubicBezTo>
                    <a:cubicBezTo>
                      <a:pt x="145" y="74"/>
                      <a:pt x="141" y="71"/>
                      <a:pt x="141" y="71"/>
                    </a:cubicBezTo>
                    <a:cubicBezTo>
                      <a:pt x="141" y="71"/>
                      <a:pt x="145" y="78"/>
                      <a:pt x="143" y="82"/>
                    </a:cubicBezTo>
                    <a:cubicBezTo>
                      <a:pt x="142" y="85"/>
                      <a:pt x="136" y="89"/>
                      <a:pt x="136" y="89"/>
                    </a:cubicBezTo>
                    <a:cubicBezTo>
                      <a:pt x="135" y="88"/>
                      <a:pt x="130" y="85"/>
                      <a:pt x="129" y="81"/>
                    </a:cubicBezTo>
                    <a:cubicBezTo>
                      <a:pt x="127" y="78"/>
                      <a:pt x="131" y="71"/>
                      <a:pt x="131" y="71"/>
                    </a:cubicBezTo>
                    <a:cubicBezTo>
                      <a:pt x="131" y="71"/>
                      <a:pt x="127" y="73"/>
                      <a:pt x="122" y="73"/>
                    </a:cubicBezTo>
                    <a:cubicBezTo>
                      <a:pt x="116" y="72"/>
                      <a:pt x="114" y="68"/>
                      <a:pt x="114" y="68"/>
                    </a:cubicBezTo>
                    <a:cubicBezTo>
                      <a:pt x="114" y="68"/>
                      <a:pt x="121" y="65"/>
                      <a:pt x="125" y="60"/>
                    </a:cubicBezTo>
                    <a:cubicBezTo>
                      <a:pt x="129" y="56"/>
                      <a:pt x="130" y="48"/>
                      <a:pt x="130" y="48"/>
                    </a:cubicBezTo>
                    <a:cubicBezTo>
                      <a:pt x="130" y="48"/>
                      <a:pt x="121" y="59"/>
                      <a:pt x="105" y="62"/>
                    </a:cubicBezTo>
                    <a:cubicBezTo>
                      <a:pt x="89" y="65"/>
                      <a:pt x="82" y="63"/>
                      <a:pt x="76" y="63"/>
                    </a:cubicBezTo>
                    <a:cubicBezTo>
                      <a:pt x="70" y="64"/>
                      <a:pt x="64" y="66"/>
                      <a:pt x="64" y="66"/>
                    </a:cubicBezTo>
                    <a:cubicBezTo>
                      <a:pt x="64" y="66"/>
                      <a:pt x="64" y="57"/>
                      <a:pt x="72" y="53"/>
                    </a:cubicBezTo>
                    <a:cubicBezTo>
                      <a:pt x="79" y="48"/>
                      <a:pt x="87" y="50"/>
                      <a:pt x="87" y="50"/>
                    </a:cubicBezTo>
                    <a:cubicBezTo>
                      <a:pt x="87" y="50"/>
                      <a:pt x="81" y="41"/>
                      <a:pt x="84" y="35"/>
                    </a:cubicBezTo>
                    <a:cubicBezTo>
                      <a:pt x="87" y="28"/>
                      <a:pt x="95" y="23"/>
                      <a:pt x="105" y="25"/>
                    </a:cubicBezTo>
                    <a:cubicBezTo>
                      <a:pt x="115" y="28"/>
                      <a:pt x="114" y="37"/>
                      <a:pt x="114" y="37"/>
                    </a:cubicBezTo>
                    <a:cubicBezTo>
                      <a:pt x="114" y="37"/>
                      <a:pt x="101" y="29"/>
                      <a:pt x="97" y="41"/>
                    </a:cubicBezTo>
                    <a:cubicBezTo>
                      <a:pt x="95" y="50"/>
                      <a:pt x="115" y="55"/>
                      <a:pt x="124" y="44"/>
                    </a:cubicBezTo>
                    <a:cubicBezTo>
                      <a:pt x="132" y="33"/>
                      <a:pt x="121" y="24"/>
                      <a:pt x="116" y="21"/>
                    </a:cubicBezTo>
                    <a:cubicBezTo>
                      <a:pt x="111" y="18"/>
                      <a:pt x="103" y="14"/>
                      <a:pt x="78" y="28"/>
                    </a:cubicBezTo>
                    <a:cubicBezTo>
                      <a:pt x="54" y="41"/>
                      <a:pt x="45" y="42"/>
                      <a:pt x="34" y="37"/>
                    </a:cubicBezTo>
                    <a:cubicBezTo>
                      <a:pt x="19" y="30"/>
                      <a:pt x="19" y="19"/>
                      <a:pt x="10" y="13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33CC33"/>
                  </a:gs>
                  <a:gs pos="100000">
                    <a:srgbClr val="FF0000"/>
                  </a:gs>
                </a:gsLst>
                <a:lin ang="5400000" scaled="1"/>
              </a:gra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" name="WordArt 8"/>
          <p:cNvSpPr>
            <a:spLocks noChangeArrowheads="1" noChangeShapeType="1" noTextEdit="1"/>
          </p:cNvSpPr>
          <p:nvPr/>
        </p:nvSpPr>
        <p:spPr bwMode="auto">
          <a:xfrm rot="21285414">
            <a:off x="853153" y="1530400"/>
            <a:ext cx="7664109" cy="27860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7744"/>
              </a:avLst>
            </a:prstTxWarp>
          </a:bodyPr>
          <a:lstStyle/>
          <a:p>
            <a:pPr algn="ctr"/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ТҮСІНУ. </a:t>
            </a:r>
            <a:endParaRPr lang="en-US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(Топпен жұмыс).   5 минут</a:t>
            </a:r>
            <a:endParaRPr lang="ru-RU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Palatino Linotype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142</TotalTime>
  <Words>473</Words>
  <Application>Microsoft Office PowerPoint</Application>
  <PresentationFormat>Экран (4:3)</PresentationFormat>
  <Paragraphs>136</Paragraphs>
  <Slides>25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Поток</vt:lpstr>
      <vt:lpstr>Сәттілік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okushy</cp:lastModifiedBy>
  <cp:revision>19</cp:revision>
  <dcterms:created xsi:type="dcterms:W3CDTF">2013-09-29T17:16:33Z</dcterms:created>
  <dcterms:modified xsi:type="dcterms:W3CDTF">2014-11-26T17:03:19Z</dcterms:modified>
</cp:coreProperties>
</file>