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58" r:id="rId5"/>
    <p:sldId id="261" r:id="rId6"/>
    <p:sldId id="262" r:id="rId7"/>
    <p:sldId id="264" r:id="rId8"/>
    <p:sldId id="273" r:id="rId9"/>
    <p:sldId id="274" r:id="rId10"/>
    <p:sldId id="275" r:id="rId11"/>
    <p:sldId id="265" r:id="rId12"/>
    <p:sldId id="269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28183-F120-448A-9645-E8925F768047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DA367B8D-80A1-4A8C-95D0-B55A3CCF90D2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ru-RU" sz="54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«</a:t>
          </a:r>
          <a:r>
            <a:rPr lang="ru-RU" sz="5400" dirty="0" err="1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Білімпаздар</a:t>
          </a:r>
          <a:r>
            <a:rPr lang="ru-RU" sz="54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» </a:t>
          </a:r>
          <a:r>
            <a:rPr lang="ru-RU" sz="5400" dirty="0" err="1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тобы</a:t>
          </a:r>
          <a:r>
            <a:rPr lang="ru-RU" sz="54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54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gm:t>
    </dgm:pt>
    <dgm:pt modelId="{026CF852-8276-4C82-A856-0C83A70734BB}" type="parTrans" cxnId="{81C55BBA-DB5D-4C0F-A472-C1C561FB24CC}">
      <dgm:prSet/>
      <dgm:spPr/>
      <dgm:t>
        <a:bodyPr/>
        <a:lstStyle/>
        <a:p>
          <a:endParaRPr lang="ru-RU"/>
        </a:p>
      </dgm:t>
    </dgm:pt>
    <dgm:pt modelId="{CCBB6A12-1E1F-4352-8F4F-04E0D1DD3E72}" type="sibTrans" cxnId="{81C55BBA-DB5D-4C0F-A472-C1C561FB24CC}">
      <dgm:prSet/>
      <dgm:spPr/>
      <dgm:t>
        <a:bodyPr/>
        <a:lstStyle/>
        <a:p>
          <a:endParaRPr lang="ru-RU"/>
        </a:p>
      </dgm:t>
    </dgm:pt>
    <dgm:pt modelId="{0F125B49-8E39-4D2C-A01E-C0D46FEABAC2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kk-KZ" sz="54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“ Жеңіс”  тобы </a:t>
          </a:r>
          <a:endParaRPr lang="ru-RU" sz="54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gm:t>
    </dgm:pt>
    <dgm:pt modelId="{116EEE2E-EE85-4795-B8F6-F75A3A7718EE}" type="parTrans" cxnId="{091CE8B6-C8CF-4812-86BE-D23BE1BD3343}">
      <dgm:prSet/>
      <dgm:spPr/>
      <dgm:t>
        <a:bodyPr/>
        <a:lstStyle/>
        <a:p>
          <a:endParaRPr lang="ru-RU"/>
        </a:p>
      </dgm:t>
    </dgm:pt>
    <dgm:pt modelId="{17AB5D22-1DEE-4FAA-B0BC-4C74E90FB403}" type="sibTrans" cxnId="{091CE8B6-C8CF-4812-86BE-D23BE1BD3343}">
      <dgm:prSet/>
      <dgm:spPr/>
      <dgm:t>
        <a:bodyPr/>
        <a:lstStyle/>
        <a:p>
          <a:endParaRPr lang="ru-RU"/>
        </a:p>
      </dgm:t>
    </dgm:pt>
    <dgm:pt modelId="{8FFDA8B7-F01C-4354-8CEA-D7F1F32CD860}" type="pres">
      <dgm:prSet presAssocID="{8E128183-F120-448A-9645-E8925F768047}" presName="linearFlow" presStyleCnt="0">
        <dgm:presLayoutVars>
          <dgm:dir/>
          <dgm:resizeHandles val="exact"/>
        </dgm:presLayoutVars>
      </dgm:prSet>
      <dgm:spPr/>
    </dgm:pt>
    <dgm:pt modelId="{F17B4FD5-FA4F-43D0-9B28-7D7591AB1349}" type="pres">
      <dgm:prSet presAssocID="{DA367B8D-80A1-4A8C-95D0-B55A3CCF90D2}" presName="composite" presStyleCnt="0"/>
      <dgm:spPr/>
    </dgm:pt>
    <dgm:pt modelId="{81569C85-BB51-429B-8114-1545F56FD008}" type="pres">
      <dgm:prSet presAssocID="{DA367B8D-80A1-4A8C-95D0-B55A3CCF90D2}" presName="imgShp" presStyleLbl="fgImgPlace1" presStyleIdx="0" presStyleCnt="2" custScaleX="62174" custScaleY="58181" custLinFactNeighborX="-22175" custLinFactNeighborY="-133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E1052F-15A9-4763-8AE9-5CCEFDD76150}" type="pres">
      <dgm:prSet presAssocID="{DA367B8D-80A1-4A8C-95D0-B55A3CCF90D2}" presName="txShp" presStyleLbl="node1" presStyleIdx="0" presStyleCnt="2" custFlipVert="1" custScaleX="150376" custScaleY="50769" custLinFactY="-10204" custLinFactNeighborX="-990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931DE-761C-46F0-B33F-7BBC36F2A012}" type="pres">
      <dgm:prSet presAssocID="{CCBB6A12-1E1F-4352-8F4F-04E0D1DD3E72}" presName="spacing" presStyleCnt="0"/>
      <dgm:spPr/>
    </dgm:pt>
    <dgm:pt modelId="{D16EEF33-9605-412A-97C0-814693E2B53F}" type="pres">
      <dgm:prSet presAssocID="{0F125B49-8E39-4D2C-A01E-C0D46FEABAC2}" presName="composite" presStyleCnt="0"/>
      <dgm:spPr/>
    </dgm:pt>
    <dgm:pt modelId="{49589373-B677-4A0C-8FB1-2DC8CF8E3275}" type="pres">
      <dgm:prSet presAssocID="{0F125B49-8E39-4D2C-A01E-C0D46FEABAC2}" presName="imgShp" presStyleLbl="fgImgPlace1" presStyleIdx="1" presStyleCnt="2" custScaleX="59337" custScaleY="49179" custLinFactNeighborX="-28311" custLinFactNeighborY="-2103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7B1C341E-E3AB-4100-BEA2-B4A2799D8FDB}" type="pres">
      <dgm:prSet presAssocID="{0F125B49-8E39-4D2C-A01E-C0D46FEABAC2}" presName="txShp" presStyleLbl="node1" presStyleIdx="1" presStyleCnt="2" custScaleX="150376" custScaleY="49857" custLinFactNeighborX="0" custLinFactNeighborY="-20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231E14-BC8F-4EB4-83DB-44EEC12B7D87}" type="presOf" srcId="{0F125B49-8E39-4D2C-A01E-C0D46FEABAC2}" destId="{7B1C341E-E3AB-4100-BEA2-B4A2799D8FDB}" srcOrd="0" destOrd="0" presId="urn:microsoft.com/office/officeart/2005/8/layout/vList3"/>
    <dgm:cxn modelId="{E962BC6C-68EE-4FD6-9FB3-24A2805B3928}" type="presOf" srcId="{DA367B8D-80A1-4A8C-95D0-B55A3CCF90D2}" destId="{75E1052F-15A9-4763-8AE9-5CCEFDD76150}" srcOrd="0" destOrd="0" presId="urn:microsoft.com/office/officeart/2005/8/layout/vList3"/>
    <dgm:cxn modelId="{81C55BBA-DB5D-4C0F-A472-C1C561FB24CC}" srcId="{8E128183-F120-448A-9645-E8925F768047}" destId="{DA367B8D-80A1-4A8C-95D0-B55A3CCF90D2}" srcOrd="0" destOrd="0" parTransId="{026CF852-8276-4C82-A856-0C83A70734BB}" sibTransId="{CCBB6A12-1E1F-4352-8F4F-04E0D1DD3E72}"/>
    <dgm:cxn modelId="{091CE8B6-C8CF-4812-86BE-D23BE1BD3343}" srcId="{8E128183-F120-448A-9645-E8925F768047}" destId="{0F125B49-8E39-4D2C-A01E-C0D46FEABAC2}" srcOrd="1" destOrd="0" parTransId="{116EEE2E-EE85-4795-B8F6-F75A3A7718EE}" sibTransId="{17AB5D22-1DEE-4FAA-B0BC-4C74E90FB403}"/>
    <dgm:cxn modelId="{3802EE1F-BE39-4B1F-955A-32E359D4E035}" type="presOf" srcId="{8E128183-F120-448A-9645-E8925F768047}" destId="{8FFDA8B7-F01C-4354-8CEA-D7F1F32CD860}" srcOrd="0" destOrd="0" presId="urn:microsoft.com/office/officeart/2005/8/layout/vList3"/>
    <dgm:cxn modelId="{1E76D0B0-B52C-449B-BB0F-F521C2A406A1}" type="presParOf" srcId="{8FFDA8B7-F01C-4354-8CEA-D7F1F32CD860}" destId="{F17B4FD5-FA4F-43D0-9B28-7D7591AB1349}" srcOrd="0" destOrd="0" presId="urn:microsoft.com/office/officeart/2005/8/layout/vList3"/>
    <dgm:cxn modelId="{9E3379DA-8F51-4893-B05E-A3B27ECFA9AB}" type="presParOf" srcId="{F17B4FD5-FA4F-43D0-9B28-7D7591AB1349}" destId="{81569C85-BB51-429B-8114-1545F56FD008}" srcOrd="0" destOrd="0" presId="urn:microsoft.com/office/officeart/2005/8/layout/vList3"/>
    <dgm:cxn modelId="{AB6A417C-C8F3-4F73-A704-1DC2E0160F67}" type="presParOf" srcId="{F17B4FD5-FA4F-43D0-9B28-7D7591AB1349}" destId="{75E1052F-15A9-4763-8AE9-5CCEFDD76150}" srcOrd="1" destOrd="0" presId="urn:microsoft.com/office/officeart/2005/8/layout/vList3"/>
    <dgm:cxn modelId="{59DC2BEB-4A20-4819-9088-41F34598E201}" type="presParOf" srcId="{8FFDA8B7-F01C-4354-8CEA-D7F1F32CD860}" destId="{607931DE-761C-46F0-B33F-7BBC36F2A012}" srcOrd="1" destOrd="0" presId="urn:microsoft.com/office/officeart/2005/8/layout/vList3"/>
    <dgm:cxn modelId="{F82CC9B9-5894-4519-B4FF-6B99C3CE546C}" type="presParOf" srcId="{8FFDA8B7-F01C-4354-8CEA-D7F1F32CD860}" destId="{D16EEF33-9605-412A-97C0-814693E2B53F}" srcOrd="2" destOrd="0" presId="urn:microsoft.com/office/officeart/2005/8/layout/vList3"/>
    <dgm:cxn modelId="{04242ECA-B09D-4FB2-A010-98F9227755EC}" type="presParOf" srcId="{D16EEF33-9605-412A-97C0-814693E2B53F}" destId="{49589373-B677-4A0C-8FB1-2DC8CF8E3275}" srcOrd="0" destOrd="0" presId="urn:microsoft.com/office/officeart/2005/8/layout/vList3"/>
    <dgm:cxn modelId="{CBCE8204-D0E6-4325-BA7A-BA7C5F64570E}" type="presParOf" srcId="{D16EEF33-9605-412A-97C0-814693E2B53F}" destId="{7B1C341E-E3AB-4100-BEA2-B4A2799D8F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128183-F120-448A-9645-E8925F768047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DA367B8D-80A1-4A8C-95D0-B55A3CCF90D2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ru-RU" sz="5400" dirty="0" err="1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«Алғырлар» тобы</a:t>
          </a:r>
          <a:r>
            <a:rPr lang="ru-RU" sz="54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54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gm:t>
    </dgm:pt>
    <dgm:pt modelId="{026CF852-8276-4C82-A856-0C83A70734BB}" type="parTrans" cxnId="{81C55BBA-DB5D-4C0F-A472-C1C561FB24CC}">
      <dgm:prSet/>
      <dgm:spPr/>
      <dgm:t>
        <a:bodyPr/>
        <a:lstStyle/>
        <a:p>
          <a:endParaRPr lang="ru-RU"/>
        </a:p>
      </dgm:t>
    </dgm:pt>
    <dgm:pt modelId="{CCBB6A12-1E1F-4352-8F4F-04E0D1DD3E72}" type="sibTrans" cxnId="{81C55BBA-DB5D-4C0F-A472-C1C561FB24CC}">
      <dgm:prSet/>
      <dgm:spPr/>
      <dgm:t>
        <a:bodyPr/>
        <a:lstStyle/>
        <a:p>
          <a:endParaRPr lang="ru-RU"/>
        </a:p>
      </dgm:t>
    </dgm:pt>
    <dgm:pt modelId="{0F125B49-8E39-4D2C-A01E-C0D46FEABAC2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kk-KZ" sz="54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“Әл-Фараби”  тобы </a:t>
          </a:r>
          <a:endParaRPr lang="ru-RU" sz="54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gm:t>
    </dgm:pt>
    <dgm:pt modelId="{116EEE2E-EE85-4795-B8F6-F75A3A7718EE}" type="parTrans" cxnId="{091CE8B6-C8CF-4812-86BE-D23BE1BD3343}">
      <dgm:prSet/>
      <dgm:spPr/>
      <dgm:t>
        <a:bodyPr/>
        <a:lstStyle/>
        <a:p>
          <a:endParaRPr lang="ru-RU"/>
        </a:p>
      </dgm:t>
    </dgm:pt>
    <dgm:pt modelId="{17AB5D22-1DEE-4FAA-B0BC-4C74E90FB403}" type="sibTrans" cxnId="{091CE8B6-C8CF-4812-86BE-D23BE1BD3343}">
      <dgm:prSet/>
      <dgm:spPr/>
      <dgm:t>
        <a:bodyPr/>
        <a:lstStyle/>
        <a:p>
          <a:endParaRPr lang="ru-RU"/>
        </a:p>
      </dgm:t>
    </dgm:pt>
    <dgm:pt modelId="{8FFDA8B7-F01C-4354-8CEA-D7F1F32CD860}" type="pres">
      <dgm:prSet presAssocID="{8E128183-F120-448A-9645-E8925F768047}" presName="linearFlow" presStyleCnt="0">
        <dgm:presLayoutVars>
          <dgm:dir/>
          <dgm:resizeHandles val="exact"/>
        </dgm:presLayoutVars>
      </dgm:prSet>
      <dgm:spPr/>
    </dgm:pt>
    <dgm:pt modelId="{F17B4FD5-FA4F-43D0-9B28-7D7591AB1349}" type="pres">
      <dgm:prSet presAssocID="{DA367B8D-80A1-4A8C-95D0-B55A3CCF90D2}" presName="composite" presStyleCnt="0"/>
      <dgm:spPr/>
    </dgm:pt>
    <dgm:pt modelId="{81569C85-BB51-429B-8114-1545F56FD008}" type="pres">
      <dgm:prSet presAssocID="{DA367B8D-80A1-4A8C-95D0-B55A3CCF90D2}" presName="imgShp" presStyleLbl="fgImgPlace1" presStyleIdx="0" presStyleCnt="2" custScaleX="62174" custScaleY="58181" custLinFactNeighborX="-22175" custLinFactNeighborY="-133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E1052F-15A9-4763-8AE9-5CCEFDD76150}" type="pres">
      <dgm:prSet presAssocID="{DA367B8D-80A1-4A8C-95D0-B55A3CCF90D2}" presName="txShp" presStyleLbl="node1" presStyleIdx="0" presStyleCnt="2" custFlipVert="1" custScaleX="150376" custScaleY="50769" custLinFactY="-10204" custLinFactNeighborX="-990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931DE-761C-46F0-B33F-7BBC36F2A012}" type="pres">
      <dgm:prSet presAssocID="{CCBB6A12-1E1F-4352-8F4F-04E0D1DD3E72}" presName="spacing" presStyleCnt="0"/>
      <dgm:spPr/>
    </dgm:pt>
    <dgm:pt modelId="{D16EEF33-9605-412A-97C0-814693E2B53F}" type="pres">
      <dgm:prSet presAssocID="{0F125B49-8E39-4D2C-A01E-C0D46FEABAC2}" presName="composite" presStyleCnt="0"/>
      <dgm:spPr/>
    </dgm:pt>
    <dgm:pt modelId="{49589373-B677-4A0C-8FB1-2DC8CF8E3275}" type="pres">
      <dgm:prSet presAssocID="{0F125B49-8E39-4D2C-A01E-C0D46FEABAC2}" presName="imgShp" presStyleLbl="fgImgPlace1" presStyleIdx="1" presStyleCnt="2" custScaleX="59337" custScaleY="49179" custLinFactNeighborX="-28311" custLinFactNeighborY="-2103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7B1C341E-E3AB-4100-BEA2-B4A2799D8FDB}" type="pres">
      <dgm:prSet presAssocID="{0F125B49-8E39-4D2C-A01E-C0D46FEABAC2}" presName="txShp" presStyleLbl="node1" presStyleIdx="1" presStyleCnt="2" custScaleX="150376" custScaleY="49857" custLinFactNeighborX="0" custLinFactNeighborY="-20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9E4A06-80F4-41F5-8889-459C922BD51D}" type="presOf" srcId="{DA367B8D-80A1-4A8C-95D0-B55A3CCF90D2}" destId="{75E1052F-15A9-4763-8AE9-5CCEFDD76150}" srcOrd="0" destOrd="0" presId="urn:microsoft.com/office/officeart/2005/8/layout/vList3"/>
    <dgm:cxn modelId="{9399CDD5-ED3F-4CFC-9D63-5240676CEEFB}" type="presOf" srcId="{0F125B49-8E39-4D2C-A01E-C0D46FEABAC2}" destId="{7B1C341E-E3AB-4100-BEA2-B4A2799D8FDB}" srcOrd="0" destOrd="0" presId="urn:microsoft.com/office/officeart/2005/8/layout/vList3"/>
    <dgm:cxn modelId="{81C55BBA-DB5D-4C0F-A472-C1C561FB24CC}" srcId="{8E128183-F120-448A-9645-E8925F768047}" destId="{DA367B8D-80A1-4A8C-95D0-B55A3CCF90D2}" srcOrd="0" destOrd="0" parTransId="{026CF852-8276-4C82-A856-0C83A70734BB}" sibTransId="{CCBB6A12-1E1F-4352-8F4F-04E0D1DD3E72}"/>
    <dgm:cxn modelId="{F267A63D-C107-47E7-98B5-CAB5B1737848}" type="presOf" srcId="{8E128183-F120-448A-9645-E8925F768047}" destId="{8FFDA8B7-F01C-4354-8CEA-D7F1F32CD860}" srcOrd="0" destOrd="0" presId="urn:microsoft.com/office/officeart/2005/8/layout/vList3"/>
    <dgm:cxn modelId="{091CE8B6-C8CF-4812-86BE-D23BE1BD3343}" srcId="{8E128183-F120-448A-9645-E8925F768047}" destId="{0F125B49-8E39-4D2C-A01E-C0D46FEABAC2}" srcOrd="1" destOrd="0" parTransId="{116EEE2E-EE85-4795-B8F6-F75A3A7718EE}" sibTransId="{17AB5D22-1DEE-4FAA-B0BC-4C74E90FB403}"/>
    <dgm:cxn modelId="{CD7CA0F7-4FA3-4957-88AB-6079FB5D0F90}" type="presParOf" srcId="{8FFDA8B7-F01C-4354-8CEA-D7F1F32CD860}" destId="{F17B4FD5-FA4F-43D0-9B28-7D7591AB1349}" srcOrd="0" destOrd="0" presId="urn:microsoft.com/office/officeart/2005/8/layout/vList3"/>
    <dgm:cxn modelId="{BC111EA0-9946-4E16-A808-08C901743962}" type="presParOf" srcId="{F17B4FD5-FA4F-43D0-9B28-7D7591AB1349}" destId="{81569C85-BB51-429B-8114-1545F56FD008}" srcOrd="0" destOrd="0" presId="urn:microsoft.com/office/officeart/2005/8/layout/vList3"/>
    <dgm:cxn modelId="{731A1917-04E5-4A3D-954E-52C1B9D86E1A}" type="presParOf" srcId="{F17B4FD5-FA4F-43D0-9B28-7D7591AB1349}" destId="{75E1052F-15A9-4763-8AE9-5CCEFDD76150}" srcOrd="1" destOrd="0" presId="urn:microsoft.com/office/officeart/2005/8/layout/vList3"/>
    <dgm:cxn modelId="{C5920610-8F84-430D-8E89-44D5CEAA9A3C}" type="presParOf" srcId="{8FFDA8B7-F01C-4354-8CEA-D7F1F32CD860}" destId="{607931DE-761C-46F0-B33F-7BBC36F2A012}" srcOrd="1" destOrd="0" presId="urn:microsoft.com/office/officeart/2005/8/layout/vList3"/>
    <dgm:cxn modelId="{8CBDCA1F-DA41-449B-8854-9723D172FB89}" type="presParOf" srcId="{8FFDA8B7-F01C-4354-8CEA-D7F1F32CD860}" destId="{D16EEF33-9605-412A-97C0-814693E2B53F}" srcOrd="2" destOrd="0" presId="urn:microsoft.com/office/officeart/2005/8/layout/vList3"/>
    <dgm:cxn modelId="{F4A223E2-3C8C-4339-8B9C-678CCB287BDB}" type="presParOf" srcId="{D16EEF33-9605-412A-97C0-814693E2B53F}" destId="{49589373-B677-4A0C-8FB1-2DC8CF8E3275}" srcOrd="0" destOrd="0" presId="urn:microsoft.com/office/officeart/2005/8/layout/vList3"/>
    <dgm:cxn modelId="{18842E17-928D-42A0-A195-55B410568877}" type="presParOf" srcId="{D16EEF33-9605-412A-97C0-814693E2B53F}" destId="{7B1C341E-E3AB-4100-BEA2-B4A2799D8F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E1052F-15A9-4763-8AE9-5CCEFDD76150}">
      <dsp:nvSpPr>
        <dsp:cNvPr id="0" name=""/>
        <dsp:cNvSpPr/>
      </dsp:nvSpPr>
      <dsp:spPr>
        <a:xfrm rot="10800000" flipV="1">
          <a:off x="-1" y="0"/>
          <a:ext cx="7696203" cy="1117200"/>
        </a:xfrm>
        <a:prstGeom prst="homePlate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0385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«</a:t>
          </a:r>
          <a:r>
            <a:rPr lang="ru-RU" sz="5400" kern="1200" dirty="0" err="1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Білімпаздар</a:t>
          </a:r>
          <a:r>
            <a:rPr lang="ru-RU" sz="5400" kern="12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» </a:t>
          </a:r>
          <a:r>
            <a:rPr lang="ru-RU" sz="5400" kern="1200" dirty="0" err="1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тобы</a:t>
          </a:r>
          <a:r>
            <a:rPr lang="ru-RU" sz="5400" kern="12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5400" kern="12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sp:txBody>
      <dsp:txXfrm rot="10800000" flipV="1">
        <a:off x="-1" y="0"/>
        <a:ext cx="7696203" cy="1117200"/>
      </dsp:txXfrm>
    </dsp:sp>
    <dsp:sp modelId="{81569C85-BB51-429B-8114-1545F56FD008}">
      <dsp:nvSpPr>
        <dsp:cNvPr id="0" name=""/>
        <dsp:cNvSpPr/>
      </dsp:nvSpPr>
      <dsp:spPr>
        <a:xfrm>
          <a:off x="117052" y="0"/>
          <a:ext cx="1368174" cy="12803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C341E-E3AB-4100-BEA2-B4A2799D8FDB}">
      <dsp:nvSpPr>
        <dsp:cNvPr id="0" name=""/>
        <dsp:cNvSpPr/>
      </dsp:nvSpPr>
      <dsp:spPr>
        <a:xfrm rot="10800000">
          <a:off x="-1" y="1471036"/>
          <a:ext cx="7696203" cy="1097131"/>
        </a:xfrm>
        <a:prstGeom prst="homePlate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0385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400" kern="12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“ Жеңіс”  тобы </a:t>
          </a:r>
          <a:endParaRPr lang="ru-RU" sz="5400" kern="12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-1" y="1471036"/>
        <a:ext cx="7696203" cy="1097131"/>
      </dsp:txXfrm>
    </dsp:sp>
    <dsp:sp modelId="{49589373-B677-4A0C-8FB1-2DC8CF8E3275}">
      <dsp:nvSpPr>
        <dsp:cNvPr id="0" name=""/>
        <dsp:cNvSpPr/>
      </dsp:nvSpPr>
      <dsp:spPr>
        <a:xfrm>
          <a:off x="13241" y="1471036"/>
          <a:ext cx="1305744" cy="10822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E1052F-15A9-4763-8AE9-5CCEFDD76150}">
      <dsp:nvSpPr>
        <dsp:cNvPr id="0" name=""/>
        <dsp:cNvSpPr/>
      </dsp:nvSpPr>
      <dsp:spPr>
        <a:xfrm rot="10800000" flipV="1">
          <a:off x="-1" y="0"/>
          <a:ext cx="7696203" cy="1209235"/>
        </a:xfrm>
        <a:prstGeom prst="homePlate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325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err="1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«Алғырлар» тобы</a:t>
          </a:r>
          <a:r>
            <a:rPr lang="ru-RU" sz="5400" kern="12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5400" kern="12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sp:txBody>
      <dsp:txXfrm rot="10800000" flipV="1">
        <a:off x="-1" y="0"/>
        <a:ext cx="7696203" cy="1209235"/>
      </dsp:txXfrm>
    </dsp:sp>
    <dsp:sp modelId="{81569C85-BB51-429B-8114-1545F56FD008}">
      <dsp:nvSpPr>
        <dsp:cNvPr id="0" name=""/>
        <dsp:cNvSpPr/>
      </dsp:nvSpPr>
      <dsp:spPr>
        <a:xfrm>
          <a:off x="20498" y="0"/>
          <a:ext cx="1480884" cy="13857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C341E-E3AB-4100-BEA2-B4A2799D8FDB}">
      <dsp:nvSpPr>
        <dsp:cNvPr id="0" name=""/>
        <dsp:cNvSpPr/>
      </dsp:nvSpPr>
      <dsp:spPr>
        <a:xfrm rot="10800000">
          <a:off x="-1" y="1604224"/>
          <a:ext cx="7696203" cy="1187513"/>
        </a:xfrm>
        <a:prstGeom prst="homePlate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325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400" kern="12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“Әл-Фараби”  тобы </a:t>
          </a:r>
          <a:endParaRPr lang="ru-RU" sz="5400" kern="12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-1" y="1604224"/>
        <a:ext cx="7696203" cy="1187513"/>
      </dsp:txXfrm>
    </dsp:sp>
    <dsp:sp modelId="{49589373-B677-4A0C-8FB1-2DC8CF8E3275}">
      <dsp:nvSpPr>
        <dsp:cNvPr id="0" name=""/>
        <dsp:cNvSpPr/>
      </dsp:nvSpPr>
      <dsp:spPr>
        <a:xfrm>
          <a:off x="0" y="1604224"/>
          <a:ext cx="1413311" cy="11713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D47EE-EB43-472B-BD0F-BD37182EAD11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7123C-C40C-4609-ACF5-277428A64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E1C4E-5D04-49C8-BDFB-D5E2BFA0C2B0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F3E4A61-2AE5-4803-B405-3C94248909C6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66203-ADE4-4FCE-BE55-5D171DDEFE65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725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5522912"/>
            <a:ext cx="9753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1" descr="блестящие картинки - цветы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715000"/>
            <a:ext cx="2971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1664963" y="2533949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V="1">
            <a:off x="1982552" y="5564558"/>
            <a:ext cx="947182" cy="9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540751" y="10844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95400" y="2057400"/>
            <a:ext cx="7010400" cy="25925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Қош</a:t>
            </a:r>
            <a:endParaRPr lang="ru-RU" sz="5400" b="1" cap="all" spc="0" dirty="0" smtClean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келдіңіздер</a:t>
            </a:r>
            <a:endParaRPr lang="ru-RU" sz="5400" b="1" cap="all" spc="0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1785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39000" y="3886200"/>
            <a:ext cx="190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>
            <a:off x="7554141" y="4466590"/>
            <a:ext cx="1480164" cy="134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2" y="0"/>
            <a:ext cx="1785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68163107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53198" y="1295400"/>
            <a:ext cx="260096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627351" y="322430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235951" y="4361028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251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6160764" y="1390950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07"/>
            <a:ext cx="9144000" cy="686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657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206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0"/>
            <a:ext cx="8640959" cy="72019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kk-K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І.  “</a:t>
            </a:r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Тапқырлық</a:t>
            </a:r>
            <a:r>
              <a:rPr lang="kk-K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 сайысы</a:t>
            </a:r>
          </a:p>
          <a:p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IV</a:t>
            </a:r>
            <a:r>
              <a:rPr lang="kk-KZ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топ “Әл-Фараби” тобы</a:t>
            </a:r>
          </a:p>
          <a:p>
            <a:pPr marL="514350" indent="-514350">
              <a:buAutoNum type="arabicPeriod"/>
            </a:pPr>
            <a:r>
              <a:rPr lang="kk-KZ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Ең кіші 4 таңбалы саннан ең үлкен 3 таңбалы санды азайт</a:t>
            </a:r>
          </a:p>
          <a:p>
            <a:pPr marL="514350" indent="-514350">
              <a:buAutoNum type="arabicPeriod"/>
            </a:pPr>
            <a:r>
              <a:rPr lang="kk-KZ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Болат сенбі күні кешкі 9-да ұйықтауға жатты. Ол сағаттың қоңырауын келесі күнгі таңертеңгі 10-ға қойды. Болат сағат шырылдағанға дейін неше сағат ұйықтады?</a:t>
            </a:r>
          </a:p>
          <a:p>
            <a:pPr marL="514350" indent="-514350">
              <a:buAutoNum type="arabicPeriod"/>
            </a:pPr>
            <a:r>
              <a:rPr lang="kk-KZ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Төртбұрыштың қабырғаларының санына параллелепипедтің қабырғаларының санын қосқанда қанша болады?</a:t>
            </a:r>
          </a:p>
          <a:p>
            <a:pPr marL="514350" indent="-514350">
              <a:buAutoNum type="arabicPeriod"/>
            </a:pPr>
            <a:r>
              <a:rPr lang="kk-KZ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Ауладағы қояндар мен тауықтардың саны бірдей. Олардың аяқтарының саны-12. Аулада неше қоян мен тауық жүр? </a:t>
            </a:r>
          </a:p>
          <a:p>
            <a:pPr marL="514350" indent="-514350">
              <a:buAutoNum type="arabicPeriod"/>
            </a:pPr>
            <a:r>
              <a:rPr lang="kk-KZ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Менің есімімдегі әріптердің санына 4 “Ә” сыныбындағы оқушылардың санын көбейт</a:t>
            </a:r>
          </a:p>
          <a:p>
            <a:pPr marL="514350" indent="-514350">
              <a:buAutoNum type="arabicPeriod"/>
            </a:pPr>
            <a:endParaRPr lang="kk-KZ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endParaRPr lang="ru-RU" sz="2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92696"/>
            <a:ext cx="84249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18" charset="-78"/>
              </a:rPr>
              <a:t>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Traditional Arabic" pitchFamily="18" charset="-78"/>
            </a:endParaRPr>
          </a:p>
        </p:txBody>
      </p:sp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933064" y="5971101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183943" y="938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3552" y="-149578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933065" y="280274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39127" y="5740523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7L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686800" cy="2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7L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563878"/>
            <a:ext cx="8686800" cy="2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7L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261518" y="3261519"/>
            <a:ext cx="6751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7L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653881" y="3261519"/>
            <a:ext cx="6751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260648"/>
            <a:ext cx="8640960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Біліктілік сайысы</a:t>
            </a:r>
            <a:endParaRPr lang="kk-KZ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І топ:      Көкөніс қоймасында 3т көкөніс өнімі сақталып тұр. Оның 950 кг-ы қызылша,  ал қалғаны-картоп. Қоймада қызылшаға қарағанда неше кг картоп артық сақталады?</a:t>
            </a:r>
          </a:p>
          <a:p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ІІ топ:</a:t>
            </a:r>
            <a:r>
              <a:rPr lang="kk-KZ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</a:t>
            </a:r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Асханада таңғы асқа бірнеше 37 кг нан,  түскі асқа одан 2 есе артық, ал кешкі асқа түскі асқа қарағанда 49 кг кем нан жұмсалды. Сонда барлығы неше кг нан жұмсалды?</a:t>
            </a:r>
            <a:endParaRPr lang="kk-KZ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ІІІ топ:   Мектепке әрқайсысында 8 кітаптан 12 қорап қазақ тілі және әрқайсысында 10 кітаптан 9 қорап математика оқулығы әкелінді. Барлығы неше оқулық болады? Математика  оқулығы қазақ тілі оқулығына  қарағанда нешеуі кем?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IV</a:t>
            </a:r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топ:   Шаруа қожалығында 10 сиыр және 5 жылқы бар. Бір сиыр айына 300 кг шөп, ал жылқы одан 3 есе кем шөп жейді.  Үш ай қыста жылқыларға қанша шөп қажет болады? Жылқыларға қарағанда сиырларға неше кг шөп артық жинау керек?                  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25" descr="butterfly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27579" flipH="1" flipV="1">
            <a:off x="7933064" y="938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butterfly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27579" flipH="1" flipV="1">
            <a:off x="-96978" y="5971101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utterfly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27579" flipH="1" flipV="1">
            <a:off x="8399967" y="496298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5" descr="butterfly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27579" flipH="1" flipV="1">
            <a:off x="263064" y="938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Рисунок 55" descr="1255112030_fon_nasekomy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09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08050"/>
            <a:ext cx="7772400" cy="1143000"/>
          </a:xfrm>
        </p:spPr>
        <p:txBody>
          <a:bodyPr/>
          <a:lstStyle/>
          <a:p>
            <a:r>
              <a:rPr lang="kk-KZ"/>
              <a:t>             </a:t>
            </a:r>
            <a:endParaRPr lang="ru-RU"/>
          </a:p>
        </p:txBody>
      </p:sp>
      <p:pic>
        <p:nvPicPr>
          <p:cNvPr id="47109" name="Picture 6" descr="вальс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276475"/>
            <a:ext cx="24463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WordArt 8"/>
          <p:cNvSpPr>
            <a:spLocks noChangeArrowheads="1" noChangeShapeType="1" noTextEdit="1"/>
          </p:cNvSpPr>
          <p:nvPr/>
        </p:nvSpPr>
        <p:spPr bwMode="auto">
          <a:xfrm>
            <a:off x="2339975" y="404813"/>
            <a:ext cx="4176713" cy="1027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Сергіту сәті</a:t>
            </a:r>
          </a:p>
        </p:txBody>
      </p:sp>
      <p:pic>
        <p:nvPicPr>
          <p:cNvPr id="47113" name="Picture 9" descr="DSCN21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1484313"/>
            <a:ext cx="7019925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398b29526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23"/>
          <p:cNvGrpSpPr>
            <a:grpSpLocks/>
          </p:cNvGrpSpPr>
          <p:nvPr/>
        </p:nvGrpSpPr>
        <p:grpSpPr bwMode="auto">
          <a:xfrm>
            <a:off x="323528" y="208038"/>
            <a:ext cx="2801937" cy="2025650"/>
            <a:chOff x="1786" y="384"/>
            <a:chExt cx="1765" cy="1276"/>
          </a:xfrm>
        </p:grpSpPr>
        <p:sp>
          <p:nvSpPr>
            <p:cNvPr id="7" name="Freeform 324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325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Freeform 326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Freeform 327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Freeform 328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Freeform 329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Freeform 330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Freeform 331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Freeform 332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Freeform 333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334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335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Freeform 336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Freeform 337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Freeform 338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Freeform 339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Freeform 340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Freeform 341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Freeform 342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Freeform 343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Freeform 344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Freeform 345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Freeform 346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Freeform 347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Freeform 348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Freeform 349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Freeform 350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Freeform 351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Freeform 352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Freeform 353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7" name="Freeform 354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8" name="Freeform 355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9" name="Freeform 356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0" name="Freeform 357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" name="Freeform 358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2" name="Freeform 359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" name="Freeform 360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" name="Freeform 361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" name="Freeform 362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" name="Freeform 363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" name="Freeform 364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" name="Freeform 365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" name="Freeform 366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" name="Freeform 367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" name="Freeform 368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" name="Freeform 369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" name="Freeform 370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4" name="Freeform 371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" name="Freeform 372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6" name="Freeform 373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7" name="Freeform 374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8" name="Freeform 375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9" name="Freeform 376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0" name="Freeform 377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" name="Freeform 378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2" name="Freeform 379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3" name="Freeform 380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4" name="Freeform 381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5" name="Freeform 382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6" name="Freeform 383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7" name="Freeform 384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8" name="Freeform 385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69" name="Group 323"/>
          <p:cNvGrpSpPr>
            <a:grpSpLocks/>
          </p:cNvGrpSpPr>
          <p:nvPr/>
        </p:nvGrpSpPr>
        <p:grpSpPr bwMode="auto">
          <a:xfrm>
            <a:off x="6084168" y="332656"/>
            <a:ext cx="2801937" cy="2025650"/>
            <a:chOff x="1786" y="384"/>
            <a:chExt cx="1765" cy="1276"/>
          </a:xfrm>
        </p:grpSpPr>
        <p:sp>
          <p:nvSpPr>
            <p:cNvPr id="70" name="Freeform 324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" name="Freeform 325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2" name="Freeform 326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3" name="Freeform 327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4" name="Freeform 328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5" name="Freeform 329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6" name="Freeform 330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7" name="Freeform 331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8" name="Freeform 332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9" name="Freeform 333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0" name="Freeform 334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1" name="Freeform 335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" name="Freeform 336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3" name="Freeform 337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4" name="Freeform 338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5" name="Freeform 339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6" name="Freeform 340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7" name="Freeform 341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8" name="Freeform 342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9" name="Freeform 343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0" name="Freeform 344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" name="Freeform 345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" name="Freeform 346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3" name="Freeform 347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4" name="Freeform 348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5" name="Freeform 349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6" name="Freeform 350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7" name="Freeform 351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8" name="Freeform 352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9" name="Freeform 353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0" name="Freeform 354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1" name="Freeform 355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2" name="Freeform 356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" name="Freeform 357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" name="Freeform 358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" name="Freeform 359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" name="Freeform 360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7" name="Freeform 361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8" name="Freeform 362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9" name="Freeform 363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0" name="Freeform 364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1" name="Freeform 365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" name="Freeform 366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3" name="Freeform 367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4" name="Freeform 368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5" name="Freeform 369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6" name="Freeform 370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7" name="Freeform 371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8" name="Freeform 372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9" name="Freeform 373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0" name="Freeform 374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1" name="Freeform 375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" name="Freeform 376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" name="Freeform 377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" name="Freeform 378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" name="Freeform 379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" name="Freeform 380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" name="Freeform 381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" name="Freeform 382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" name="Freeform 383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" name="Freeform 384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" name="Freeform 385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32" name="Group 323"/>
          <p:cNvGrpSpPr>
            <a:grpSpLocks/>
          </p:cNvGrpSpPr>
          <p:nvPr/>
        </p:nvGrpSpPr>
        <p:grpSpPr bwMode="auto">
          <a:xfrm>
            <a:off x="3419872" y="2492896"/>
            <a:ext cx="2801937" cy="2025650"/>
            <a:chOff x="1786" y="384"/>
            <a:chExt cx="1765" cy="1276"/>
          </a:xfrm>
        </p:grpSpPr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" name="Freeform 325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" name="Freeform 326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" name="Freeform 327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7" name="Freeform 328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8" name="Freeform 329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9" name="Freeform 330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0" name="Freeform 331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1" name="Freeform 332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2" name="Freeform 333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" name="Freeform 334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4" name="Freeform 335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5" name="Freeform 336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6" name="Freeform 337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7" name="Freeform 338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8" name="Freeform 339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9" name="Freeform 340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0" name="Freeform 341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1" name="Freeform 342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2" name="Freeform 343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" name="Freeform 344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4" name="Freeform 345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5" name="Freeform 346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6" name="Freeform 347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7" name="Freeform 348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8" name="Freeform 349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9" name="Freeform 350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0" name="Freeform 351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1" name="Freeform 352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2" name="Freeform 353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" name="Freeform 354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" name="Freeform 355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5" name="Freeform 356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6" name="Freeform 357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7" name="Freeform 358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8" name="Freeform 359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9" name="Freeform 360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0" name="Freeform 361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1" name="Freeform 362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2" name="Freeform 363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3" name="Freeform 364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" name="Freeform 365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5" name="Freeform 366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6" name="Freeform 367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7" name="Freeform 368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8" name="Freeform 369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9" name="Freeform 370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0" name="Freeform 371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1" name="Freeform 372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2" name="Freeform 373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3" name="Freeform 374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4" name="Freeform 375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5" name="Freeform 376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6" name="Freeform 377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7" name="Freeform 378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8" name="Freeform 379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9" name="Freeform 380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0" name="Freeform 381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1" name="Freeform 382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2" name="Freeform 383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3" name="Freeform 384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4" name="Freeform 385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195" name="Рисунок 11" descr="horse1-14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95937"/>
            <a:ext cx="114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Рисунок 11" descr="horse1-14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95937"/>
            <a:ext cx="114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Рисунок 11" descr="horse1-14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95937"/>
            <a:ext cx="114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" name="Рисунок 11" descr="horse1-14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95937"/>
            <a:ext cx="114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Рисунок 11" descr="horse1-14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95937"/>
            <a:ext cx="114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" name="Рисунок 11" descr="horse1-14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95937"/>
            <a:ext cx="114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Прямоугольник 200"/>
          <p:cNvSpPr/>
          <p:nvPr/>
        </p:nvSpPr>
        <p:spPr>
          <a:xfrm>
            <a:off x="1570464" y="188640"/>
            <a:ext cx="6521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Сиқырлы шаршылар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5648948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23449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0723" name="Picture 3" descr="65464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80963"/>
            <a:ext cx="2736850" cy="20526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Untitled-4 Копироват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2013" cy="29654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Untitled-3 Копироват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460875"/>
            <a:ext cx="9180513" cy="24241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654648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2592387" cy="20526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971550" y="2205038"/>
            <a:ext cx="7920930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48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Топтық зерттеу    </a:t>
            </a:r>
            <a:endParaRPr lang="ru-RU" sz="4800" b="1" i="1" kern="10" dirty="0" smtClean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8313" y="2708275"/>
            <a:ext cx="3521075" cy="2025650"/>
            <a:chOff x="1786" y="384"/>
            <a:chExt cx="1765" cy="1276"/>
          </a:xfrm>
        </p:grpSpPr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3" name="Freeform 29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4" name="Freeform 30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5" name="Freeform 31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8" name="Freeform 34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9" name="Freeform 35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5" name="Freeform 41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6" name="Freeform 42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8" name="Freeform 44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9" name="Freeform 45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0" name="Freeform 46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1" name="Freeform 47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2" name="Freeform 48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3" name="Freeform 49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4" name="Freeform 50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5" name="Freeform 51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6" name="Freeform 52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7" name="Freeform 53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8" name="Freeform 54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9" name="Freeform 55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0" name="Freeform 56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1" name="Freeform 57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2" name="Freeform 58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3" name="Freeform 59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4" name="Freeform 60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5" name="Freeform 61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6" name="Freeform 62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7" name="Freeform 63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8" name="Freeform 64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9" name="Freeform 65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0" name="Freeform 66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1" name="Freeform 67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2" name="Freeform 68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3" name="Freeform 69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4" name="Freeform 70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1403350" y="2924175"/>
            <a:ext cx="2801938" cy="2025650"/>
            <a:chOff x="1786" y="384"/>
            <a:chExt cx="1765" cy="1276"/>
          </a:xfrm>
        </p:grpSpPr>
        <p:sp>
          <p:nvSpPr>
            <p:cNvPr id="31816" name="Freeform 72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7" name="Freeform 73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8" name="Freeform 74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9" name="Freeform 75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0" name="Freeform 76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1" name="Freeform 77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2" name="Freeform 78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3" name="Freeform 79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4" name="Freeform 80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5" name="Freeform 81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6" name="Freeform 82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7" name="Freeform 83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8" name="Freeform 84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9" name="Freeform 85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0" name="Freeform 86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1" name="Freeform 87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2" name="Freeform 88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3" name="Freeform 89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4" name="Freeform 90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5" name="Freeform 91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6" name="Freeform 92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7" name="Freeform 93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8" name="Freeform 94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9" name="Freeform 95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0" name="Freeform 96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1" name="Freeform 97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2" name="Freeform 98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3" name="Freeform 99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4" name="Freeform 100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5" name="Freeform 101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6" name="Freeform 102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7" name="Freeform 103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8" name="Freeform 104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9" name="Freeform 105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0" name="Freeform 106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1" name="Freeform 107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2" name="Freeform 108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3" name="Freeform 109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4" name="Freeform 110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5" name="Freeform 111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6" name="Freeform 112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7" name="Freeform 113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8" name="Freeform 114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9" name="Freeform 115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0" name="Freeform 116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1" name="Freeform 117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2" name="Freeform 118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3" name="Freeform 119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4" name="Freeform 120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5" name="Freeform 121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6" name="Freeform 122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7" name="Freeform 123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8" name="Freeform 124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9" name="Freeform 125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0" name="Freeform 126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1" name="Freeform 127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2" name="Freeform 128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3" name="Freeform 129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4" name="Freeform 130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5" name="Freeform 131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6" name="Freeform 132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7" name="Freeform 133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34"/>
          <p:cNvGrpSpPr>
            <a:grpSpLocks/>
          </p:cNvGrpSpPr>
          <p:nvPr/>
        </p:nvGrpSpPr>
        <p:grpSpPr bwMode="auto">
          <a:xfrm>
            <a:off x="1619250" y="3140075"/>
            <a:ext cx="2801938" cy="2025650"/>
            <a:chOff x="1786" y="384"/>
            <a:chExt cx="1765" cy="1276"/>
          </a:xfrm>
        </p:grpSpPr>
        <p:sp>
          <p:nvSpPr>
            <p:cNvPr id="31879" name="Freeform 135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0" name="Freeform 136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1" name="Freeform 137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2" name="Freeform 138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3" name="Freeform 139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4" name="Freeform 140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5" name="Freeform 141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6" name="Freeform 142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7" name="Freeform 143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8" name="Freeform 144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9" name="Freeform 145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0" name="Freeform 146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1" name="Freeform 147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2" name="Freeform 148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3" name="Freeform 149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4" name="Freeform 150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5" name="Freeform 151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6" name="Freeform 152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7" name="Freeform 153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8" name="Freeform 154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9" name="Freeform 155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0" name="Freeform 156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1" name="Freeform 157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2" name="Freeform 158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3" name="Freeform 159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4" name="Freeform 160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5" name="Freeform 161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6" name="Freeform 162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7" name="Freeform 163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8" name="Freeform 164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9" name="Freeform 165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0" name="Freeform 166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1" name="Freeform 167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2" name="Freeform 168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3" name="Freeform 169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4" name="Freeform 170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5" name="Freeform 171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6" name="Freeform 172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7" name="Freeform 173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8" name="Freeform 174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9" name="Freeform 175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0" name="Freeform 176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1" name="Freeform 177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2" name="Freeform 178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3" name="Freeform 179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4" name="Freeform 180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5" name="Freeform 181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6" name="Freeform 182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7" name="Freeform 183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8" name="Freeform 184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9" name="Freeform 185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0" name="Freeform 186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1" name="Freeform 187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2" name="Freeform 188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3" name="Freeform 189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4" name="Freeform 190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5" name="Freeform 191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6" name="Freeform 192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7" name="Freeform 193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8" name="Freeform 194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9" name="Freeform 195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0" name="Freeform 196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7"/>
          <p:cNvGrpSpPr>
            <a:grpSpLocks/>
          </p:cNvGrpSpPr>
          <p:nvPr/>
        </p:nvGrpSpPr>
        <p:grpSpPr bwMode="auto">
          <a:xfrm>
            <a:off x="1835150" y="3355975"/>
            <a:ext cx="2801938" cy="2025650"/>
            <a:chOff x="1786" y="384"/>
            <a:chExt cx="1765" cy="1276"/>
          </a:xfrm>
        </p:grpSpPr>
        <p:sp>
          <p:nvSpPr>
            <p:cNvPr id="31942" name="Freeform 198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3" name="Freeform 199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4" name="Freeform 200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5" name="Freeform 201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6" name="Freeform 202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7" name="Freeform 203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8" name="Freeform 204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9" name="Freeform 205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0" name="Freeform 206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1" name="Freeform 207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2" name="Freeform 208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3" name="Freeform 209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4" name="Freeform 210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5" name="Freeform 211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6" name="Freeform 212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7" name="Freeform 213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8" name="Freeform 214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9" name="Freeform 215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0" name="Freeform 216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1" name="Freeform 217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2" name="Freeform 218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3" name="Freeform 219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4" name="Freeform 220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5" name="Freeform 221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6" name="Freeform 222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7" name="Freeform 223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8" name="Freeform 224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9" name="Freeform 225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0" name="Freeform 226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1" name="Freeform 227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2" name="Freeform 228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3" name="Freeform 229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4" name="Freeform 230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5" name="Freeform 231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6" name="Freeform 232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7" name="Freeform 233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8" name="Freeform 234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9" name="Freeform 235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0" name="Freeform 236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1" name="Freeform 237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2" name="Freeform 238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3" name="Freeform 239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4" name="Freeform 240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5" name="Freeform 241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6" name="Freeform 242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7" name="Freeform 243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8" name="Freeform 244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9" name="Freeform 245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0" name="Freeform 246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1" name="Freeform 247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2" name="Freeform 248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3" name="Freeform 249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4" name="Freeform 250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5" name="Freeform 251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6" name="Freeform 252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7" name="Freeform 253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8" name="Freeform 254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9" name="Freeform 255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0" name="Freeform 256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1" name="Freeform 257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2" name="Freeform 258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3" name="Freeform 259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60"/>
          <p:cNvGrpSpPr>
            <a:grpSpLocks/>
          </p:cNvGrpSpPr>
          <p:nvPr/>
        </p:nvGrpSpPr>
        <p:grpSpPr bwMode="auto">
          <a:xfrm>
            <a:off x="2051050" y="3571875"/>
            <a:ext cx="2801938" cy="2025650"/>
            <a:chOff x="1786" y="384"/>
            <a:chExt cx="1765" cy="1276"/>
          </a:xfrm>
        </p:grpSpPr>
        <p:sp>
          <p:nvSpPr>
            <p:cNvPr id="32005" name="Freeform 261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6" name="Freeform 262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7" name="Freeform 263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8" name="Freeform 264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9" name="Freeform 265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0" name="Freeform 266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1" name="Freeform 267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2" name="Freeform 268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3" name="Freeform 269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4" name="Freeform 270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5" name="Freeform 271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6" name="Freeform 272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7" name="Freeform 273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8" name="Freeform 274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9" name="Freeform 275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0" name="Freeform 276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1" name="Freeform 277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2" name="Freeform 278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3" name="Freeform 279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4" name="Freeform 280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5" name="Freeform 281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6" name="Freeform 282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7" name="Freeform 283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8" name="Freeform 284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9" name="Freeform 285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0" name="Freeform 286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1" name="Freeform 287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2" name="Freeform 288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3" name="Freeform 289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4" name="Freeform 290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5" name="Freeform 291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6" name="Freeform 292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7" name="Freeform 293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8" name="Freeform 294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9" name="Freeform 295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0" name="Freeform 296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1" name="Freeform 297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2" name="Freeform 298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3" name="Freeform 299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4" name="Freeform 300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5" name="Freeform 301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6" name="Freeform 302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7" name="Freeform 303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8" name="Freeform 304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9" name="Freeform 305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0" name="Freeform 306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1" name="Freeform 307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2" name="Freeform 308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3" name="Freeform 309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4" name="Freeform 310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5" name="Freeform 311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6" name="Freeform 312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7" name="Freeform 313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8" name="Freeform 314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9" name="Freeform 315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0" name="Freeform 316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1" name="Freeform 317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2" name="Freeform 318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3" name="Freeform 319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4" name="Freeform 320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5" name="Freeform 321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6" name="Freeform 322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323"/>
          <p:cNvGrpSpPr>
            <a:grpSpLocks/>
          </p:cNvGrpSpPr>
          <p:nvPr/>
        </p:nvGrpSpPr>
        <p:grpSpPr bwMode="auto">
          <a:xfrm>
            <a:off x="5580063" y="3141663"/>
            <a:ext cx="2801937" cy="2025650"/>
            <a:chOff x="1786" y="384"/>
            <a:chExt cx="1765" cy="1276"/>
          </a:xfrm>
        </p:grpSpPr>
        <p:sp>
          <p:nvSpPr>
            <p:cNvPr id="32068" name="Freeform 324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9" name="Freeform 325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0" name="Freeform 326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1" name="Freeform 327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2" name="Freeform 328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3" name="Freeform 329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4" name="Freeform 330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5" name="Freeform 331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6" name="Freeform 332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7" name="Freeform 333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8" name="Freeform 334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9" name="Freeform 335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0" name="Freeform 336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1" name="Freeform 337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2" name="Freeform 338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3" name="Freeform 339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4" name="Freeform 340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5" name="Freeform 341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6" name="Freeform 342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7" name="Freeform 343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8" name="Freeform 344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9" name="Freeform 345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0" name="Freeform 346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1" name="Freeform 347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2" name="Freeform 348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3" name="Freeform 349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4" name="Freeform 350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5" name="Freeform 351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6" name="Freeform 352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7" name="Freeform 353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8" name="Freeform 354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9" name="Freeform 355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0" name="Freeform 356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1" name="Freeform 357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2" name="Freeform 358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3" name="Freeform 359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4" name="Freeform 360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5" name="Freeform 361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6" name="Freeform 362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7" name="Freeform 363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8" name="Freeform 364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9" name="Freeform 365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0" name="Freeform 366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1" name="Freeform 367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2" name="Freeform 368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3" name="Freeform 369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4" name="Freeform 370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5" name="Freeform 371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6" name="Freeform 372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7" name="Freeform 373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8" name="Freeform 374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9" name="Freeform 375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0" name="Freeform 376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1" name="Freeform 377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2" name="Freeform 378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3" name="Freeform 379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4" name="Freeform 380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5" name="Freeform 381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6" name="Freeform 382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7" name="Freeform 383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8" name="Freeform 384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9" name="Freeform 385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86"/>
          <p:cNvGrpSpPr>
            <a:grpSpLocks/>
          </p:cNvGrpSpPr>
          <p:nvPr/>
        </p:nvGrpSpPr>
        <p:grpSpPr bwMode="auto">
          <a:xfrm>
            <a:off x="5148263" y="1844675"/>
            <a:ext cx="2801937" cy="2025650"/>
            <a:chOff x="1786" y="384"/>
            <a:chExt cx="1765" cy="1276"/>
          </a:xfrm>
        </p:grpSpPr>
        <p:sp>
          <p:nvSpPr>
            <p:cNvPr id="32131" name="Freeform 387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2" name="Freeform 388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3" name="Freeform 389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4" name="Freeform 390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5" name="Freeform 391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6" name="Freeform 392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7" name="Freeform 393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8" name="Freeform 394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9" name="Freeform 395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0" name="Freeform 396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1" name="Freeform 397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2" name="Freeform 398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3" name="Freeform 399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4" name="Freeform 400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5" name="Freeform 401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6" name="Freeform 402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7" name="Freeform 403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8" name="Freeform 404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9" name="Freeform 405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0" name="Freeform 406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1" name="Freeform 407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2" name="Freeform 408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3" name="Freeform 409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4" name="Freeform 410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5" name="Freeform 411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6" name="Freeform 412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7" name="Freeform 413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8" name="Freeform 414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9" name="Freeform 415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0" name="Freeform 416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1" name="Freeform 417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2" name="Freeform 418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3" name="Freeform 419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4" name="Freeform 420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5" name="Freeform 421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6" name="Freeform 422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7" name="Freeform 423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8" name="Freeform 424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9" name="Freeform 425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0" name="Freeform 426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1" name="Freeform 427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2" name="Freeform 428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3" name="Freeform 429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4" name="Freeform 430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5" name="Freeform 431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6" name="Freeform 432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7" name="Freeform 433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8" name="Freeform 434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9" name="Freeform 435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0" name="Freeform 436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1" name="Freeform 437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2" name="Freeform 438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3" name="Freeform 439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4" name="Freeform 440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5" name="Freeform 441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6" name="Freeform 442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7" name="Freeform 443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8" name="Freeform 444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9" name="Freeform 445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0" name="Freeform 446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1" name="Freeform 447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2" name="Freeform 448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449"/>
          <p:cNvGrpSpPr>
            <a:grpSpLocks/>
          </p:cNvGrpSpPr>
          <p:nvPr/>
        </p:nvGrpSpPr>
        <p:grpSpPr bwMode="auto">
          <a:xfrm>
            <a:off x="3492500" y="1125538"/>
            <a:ext cx="2801938" cy="2025650"/>
            <a:chOff x="1786" y="384"/>
            <a:chExt cx="1765" cy="1276"/>
          </a:xfrm>
        </p:grpSpPr>
        <p:sp>
          <p:nvSpPr>
            <p:cNvPr id="32194" name="Freeform 450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5" name="Freeform 451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6" name="Freeform 452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7" name="Freeform 453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8" name="Freeform 454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9" name="Freeform 455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0" name="Freeform 456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1" name="Freeform 457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2" name="Freeform 458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3" name="Freeform 459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4" name="Freeform 460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5" name="Freeform 461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6" name="Freeform 462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7" name="Freeform 463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8" name="Freeform 464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9" name="Freeform 465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0" name="Freeform 466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1" name="Freeform 467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2" name="Freeform 468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3" name="Freeform 469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4" name="Freeform 470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5" name="Freeform 471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6" name="Freeform 472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7" name="Freeform 473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8" name="Freeform 474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9" name="Freeform 475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0" name="Freeform 476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1" name="Freeform 477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2" name="Freeform 478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3" name="Freeform 479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4" name="Freeform 480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5" name="Freeform 481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6" name="Freeform 482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7" name="Freeform 483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8" name="Freeform 484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9" name="Freeform 485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0" name="Freeform 486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1" name="Freeform 487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2" name="Freeform 488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3" name="Freeform 489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4" name="Freeform 490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5" name="Freeform 491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6" name="Freeform 492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7" name="Freeform 493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8" name="Freeform 494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9" name="Freeform 495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0" name="Freeform 496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1" name="Freeform 497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2" name="Freeform 498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3" name="Freeform 499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4" name="Freeform 500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5" name="Freeform 501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6" name="Freeform 502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7" name="Freeform 503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8" name="Freeform 504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9" name="Freeform 505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0" name="Freeform 506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1" name="Freeform 507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2" name="Freeform 508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3" name="Freeform 509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4" name="Freeform 510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5" name="Freeform 511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512"/>
          <p:cNvGrpSpPr>
            <a:grpSpLocks/>
          </p:cNvGrpSpPr>
          <p:nvPr/>
        </p:nvGrpSpPr>
        <p:grpSpPr bwMode="auto">
          <a:xfrm>
            <a:off x="2914650" y="4435475"/>
            <a:ext cx="2801938" cy="2025650"/>
            <a:chOff x="1786" y="384"/>
            <a:chExt cx="1765" cy="1276"/>
          </a:xfrm>
        </p:grpSpPr>
        <p:sp>
          <p:nvSpPr>
            <p:cNvPr id="32257" name="Freeform 513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8" name="Freeform 514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9" name="Freeform 515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0" name="Freeform 516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1" name="Freeform 517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2" name="Freeform 518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3" name="Freeform 519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4" name="Freeform 520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5" name="Freeform 521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6" name="Freeform 522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7" name="Freeform 523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8" name="Freeform 524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9" name="Freeform 525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0" name="Freeform 526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1" name="Freeform 527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2" name="Freeform 528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3" name="Freeform 529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4" name="Freeform 530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5" name="Freeform 531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6" name="Freeform 532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7" name="Freeform 533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8" name="Freeform 534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9" name="Freeform 535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0" name="Freeform 536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1" name="Freeform 537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2" name="Freeform 538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3" name="Freeform 539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4" name="Freeform 540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5" name="Freeform 541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6" name="Freeform 542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7" name="Freeform 543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8" name="Freeform 544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9" name="Freeform 545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0" name="Freeform 546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1" name="Freeform 547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2" name="Freeform 548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3" name="Freeform 549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4" name="Freeform 550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5" name="Freeform 551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6" name="Freeform 552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7" name="Freeform 553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8" name="Freeform 554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9" name="Freeform 555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0" name="Freeform 556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1" name="Freeform 557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2" name="Freeform 558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3" name="Freeform 559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4" name="Freeform 560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5" name="Freeform 561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6" name="Freeform 562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7" name="Freeform 563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8" name="Freeform 564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9" name="Freeform 565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0" name="Freeform 566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1" name="Freeform 567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2" name="Freeform 568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3" name="Freeform 569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4" name="Freeform 570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5" name="Freeform 571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6" name="Freeform 572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7" name="Freeform 573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8" name="Freeform 574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75" name="Прямоугольник 574"/>
          <p:cNvSpPr/>
          <p:nvPr/>
        </p:nvSpPr>
        <p:spPr>
          <a:xfrm>
            <a:off x="2319877" y="836712"/>
            <a:ext cx="4504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Үй тапсырмасы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4290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21456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100012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6434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350043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221456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5715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578643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57864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5715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0012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5195888"/>
            <a:ext cx="5778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58293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5715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642910" y="2714620"/>
            <a:ext cx="7643812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6600" b="1" i="1" dirty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 а у  </a:t>
            </a:r>
            <a:br>
              <a:rPr lang="sr-Cyrl-CS" sz="6600" b="1" i="1" dirty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6600" b="1" i="1" dirty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 о л ы ң ы з д а р !</a:t>
            </a:r>
            <a:endParaRPr lang="ru-RU" sz="6600" dirty="0">
              <a:solidFill>
                <a:srgbClr val="FFFF00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41" name="Picture 20" descr="f79f790b6aa6606d97928e4138eb3d47-we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5072063"/>
            <a:ext cx="6429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7" descr="D:\Anımatıon\downlog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1000125"/>
            <a:ext cx="28082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718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1206027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725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5522912"/>
            <a:ext cx="9753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1" descr="блестящие картинки - цветы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715000"/>
            <a:ext cx="2971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1664963" y="2533949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V="1">
            <a:off x="1982552" y="5564558"/>
            <a:ext cx="947182" cy="9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540751" y="10844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1785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39000" y="3886200"/>
            <a:ext cx="190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>
            <a:off x="7554141" y="4466590"/>
            <a:ext cx="1480164" cy="134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2" y="0"/>
            <a:ext cx="1785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68163107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43039" y="1268760"/>
            <a:ext cx="260096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627351" y="322430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235951" y="4361028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0"/>
            <a:ext cx="251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6160764" y="1390950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95400" y="1700808"/>
            <a:ext cx="7010400" cy="29491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Математика-ғылымдардың патшасы  </a:t>
            </a:r>
            <a:endParaRPr lang="ru-RU" sz="5400" b="1" cap="all" spc="0" dirty="0" smtClean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5311" y="260648"/>
            <a:ext cx="5320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/>
              <a:t>ОҚО  Мақтаарал ауданы</a:t>
            </a:r>
          </a:p>
          <a:p>
            <a:pPr algn="ctr"/>
            <a:r>
              <a:rPr lang="kk-KZ" b="1" dirty="0" smtClean="0"/>
              <a:t>Жетісай қаласы</a:t>
            </a:r>
          </a:p>
          <a:p>
            <a:pPr algn="ctr"/>
            <a:r>
              <a:rPr lang="kk-KZ" b="1" dirty="0" smtClean="0"/>
              <a:t>“</a:t>
            </a:r>
            <a:r>
              <a:rPr lang="kk-KZ" b="1" dirty="0" smtClean="0"/>
              <a:t>№</a:t>
            </a:r>
            <a:r>
              <a:rPr lang="kk-KZ" b="1" smtClean="0"/>
              <a:t>2 </a:t>
            </a:r>
            <a:r>
              <a:rPr lang="kk-KZ" b="1" smtClean="0"/>
              <a:t> Ш.Уәлиханов </a:t>
            </a:r>
            <a:r>
              <a:rPr lang="kk-KZ" b="1" dirty="0" smtClean="0"/>
              <a:t>атындағы жалпы орта мектебі”</a:t>
            </a:r>
          </a:p>
          <a:p>
            <a:pPr algn="ctr"/>
            <a:r>
              <a:rPr lang="kk-KZ" b="1" dirty="0" smtClean="0"/>
              <a:t>           коммуналдық мемлекеттік мекемесі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47664" y="5085184"/>
            <a:ext cx="645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/>
              <a:t>4 “Ә” сынып жетекшісі:  Дүйсенбиева </a:t>
            </a:r>
            <a:r>
              <a:rPr lang="ru-RU" sz="2000" b="1" dirty="0" err="1" smtClean="0"/>
              <a:t>Кулсин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Асыл</a:t>
            </a:r>
            <a:r>
              <a:rPr lang="kk-KZ" sz="2000" b="1" dirty="0" smtClean="0"/>
              <a:t>қ</a:t>
            </a:r>
            <a:r>
              <a:rPr lang="ru-RU" sz="2000" b="1" dirty="0" err="1" smtClean="0"/>
              <a:t>ызы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ust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10" y="0"/>
            <a:ext cx="9149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73529">
            <a:off x="247930" y="456683"/>
            <a:ext cx="6569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5400" b="1" i="1" dirty="0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Жалпы мақсаты:</a:t>
            </a:r>
            <a:endParaRPr lang="ru-RU" sz="5400" b="1" i="1" dirty="0">
              <a:ln/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357510">
            <a:off x="210641" y="1783183"/>
            <a:ext cx="8954244" cy="3539430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kk-KZ" sz="3200" i="1" dirty="0" smtClean="0">
                <a:solidFill>
                  <a:srgbClr val="2710B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Оқушылардың ойлау қабілеттерін, тапқырлығын, жылдамдығын, таным белсенділіктерін арттыру.Математикалық сұрақтарға мәдени түрде жауап беру, қарым – қатынасты дамыту .</a:t>
            </a:r>
            <a:r>
              <a:rPr lang="ru-RU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Білімді,  дарынды, озық болуға жетелеу және пәндерге деген қызығушылықтарын ояту.</a:t>
            </a:r>
            <a:endParaRPr lang="ru-RU" sz="3200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7353">
            <a:off x="6400800" y="4876800"/>
            <a:ext cx="20574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8" y="0"/>
            <a:ext cx="90957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2089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Сыныпта ынтымақтастық </a:t>
            </a:r>
          </a:p>
          <a:p>
            <a:pPr algn="ctr"/>
            <a:r>
              <a:rPr lang="kk-KZ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атмосферасын қалыптастыру</a:t>
            </a:r>
            <a:endParaRPr lang="ru-RU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772816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Математика </a:t>
            </a:r>
            <a:r>
              <a:rPr lang="ru-RU" sz="4800" b="1" dirty="0" err="1">
                <a:solidFill>
                  <a:schemeClr val="bg1"/>
                </a:solidFill>
              </a:rPr>
              <a:t>сырлары</a:t>
            </a:r>
            <a:r>
              <a:rPr lang="ru-RU" sz="4800" b="1" dirty="0">
                <a:solidFill>
                  <a:schemeClr val="bg1"/>
                </a:solidFill>
              </a:rPr>
              <a:t>, </a:t>
            </a:r>
            <a:r>
              <a:rPr lang="ru-RU" sz="4800" b="1" dirty="0" smtClean="0">
                <a:solidFill>
                  <a:schemeClr val="bg1"/>
                </a:solidFill>
              </a:rPr>
              <a:t/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err="1">
                <a:solidFill>
                  <a:schemeClr val="bg1"/>
                </a:solidFill>
              </a:rPr>
              <a:t>Қызықтырды біздерді</a:t>
            </a:r>
            <a:r>
              <a:rPr lang="ru-RU" sz="4800" b="1" dirty="0">
                <a:solidFill>
                  <a:schemeClr val="bg1"/>
                </a:solidFill>
              </a:rPr>
              <a:t>. </a:t>
            </a:r>
            <a:r>
              <a:rPr lang="ru-RU" sz="4800" b="1" dirty="0" smtClean="0">
                <a:solidFill>
                  <a:schemeClr val="bg1"/>
                </a:solidFill>
              </a:rPr>
              <a:t/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err="1" smtClean="0">
                <a:solidFill>
                  <a:schemeClr val="bg1"/>
                </a:solidFill>
              </a:rPr>
              <a:t>Сабақта  </a:t>
            </a:r>
            <a:r>
              <a:rPr lang="ru-RU" sz="4800" b="1" dirty="0" err="1">
                <a:solidFill>
                  <a:schemeClr val="bg1"/>
                </a:solidFill>
              </a:rPr>
              <a:t>бірге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</a:rPr>
              <a:t>болуға</a:t>
            </a:r>
            <a:r>
              <a:rPr lang="ru-RU" sz="4800" b="1" dirty="0" err="1">
                <a:solidFill>
                  <a:schemeClr val="bg1"/>
                </a:solidFill>
              </a:rPr>
              <a:t>, </a:t>
            </a:r>
            <a:r>
              <a:rPr lang="ru-RU" sz="4800" b="1" dirty="0" err="1" smtClean="0">
                <a:solidFill>
                  <a:schemeClr val="bg1"/>
                </a:solidFill>
              </a:rPr>
              <a:t/>
            </a:r>
            <a:br>
              <a:rPr lang="ru-RU" sz="4800" b="1" dirty="0" err="1" smtClean="0">
                <a:solidFill>
                  <a:schemeClr val="bg1"/>
                </a:solidFill>
              </a:rPr>
            </a:br>
            <a:r>
              <a:rPr lang="ru-RU" sz="4800" b="1" dirty="0" err="1">
                <a:solidFill>
                  <a:schemeClr val="bg1"/>
                </a:solidFill>
              </a:rPr>
              <a:t>Шақырамыз </a:t>
            </a:r>
            <a:r>
              <a:rPr lang="ru-RU" sz="4800" b="1" dirty="0" err="1" smtClean="0">
                <a:solidFill>
                  <a:schemeClr val="bg1"/>
                </a:solidFill>
              </a:rPr>
              <a:t>сіздерді</a:t>
            </a:r>
            <a:r>
              <a:rPr lang="ru-RU" sz="4800" dirty="0">
                <a:solidFill>
                  <a:schemeClr val="bg1"/>
                </a:solidFill>
              </a:rPr>
              <a:t>. </a:t>
            </a:r>
          </a:p>
        </p:txBody>
      </p:sp>
      <p:pic>
        <p:nvPicPr>
          <p:cNvPr id="7" name="Picture 8" descr="7177c9dd9e207eb2acd05502712e56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789040"/>
            <a:ext cx="182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57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0" y="1"/>
            <a:ext cx="861060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Сайысқа қатысушы топтар</a:t>
            </a:r>
            <a:r>
              <a:rPr lang="ru-RU" sz="44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endParaRPr lang="ru-RU" sz="44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685800" y="836712"/>
          <a:ext cx="769620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Рисунок 25" descr="00322[1]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3429000"/>
            <a:ext cx="1143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00322[1]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1828800"/>
            <a:ext cx="1143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827584" y="3573016"/>
          <a:ext cx="7696200" cy="32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8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Right)">
                                      <p:cBhvr>
                                        <p:cTn id="2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8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Right)">
                                      <p:cBhvr>
                                        <p:cTn id="4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ckgrounds_10002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7177c9dd9e207eb2acd05502712e56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962400"/>
            <a:ext cx="182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014" y="188641"/>
            <a:ext cx="90079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Топтық сайыс сабақтың бағалау критерийлері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2132856"/>
          <a:ext cx="864096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1409534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chemeClr val="tx1"/>
                          </a:solidFill>
                        </a:rPr>
                        <a:t>Топтың</a:t>
                      </a:r>
                      <a:r>
                        <a:rPr lang="kk-KZ" sz="2800" baseline="0" dirty="0" smtClean="0">
                          <a:solidFill>
                            <a:schemeClr val="tx1"/>
                          </a:solidFill>
                        </a:rPr>
                        <a:t> өзін танысты-руы, амандасу рәсімі</a:t>
                      </a:r>
                      <a:endParaRPr lang="kk-KZ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chemeClr val="tx1"/>
                          </a:solidFill>
                        </a:rPr>
                        <a:t>“Тапқыр-лық” сайысы (логика-лық</a:t>
                      </a:r>
                      <a:r>
                        <a:rPr lang="kk-KZ" sz="2800" baseline="0" dirty="0" smtClean="0">
                          <a:solidFill>
                            <a:schemeClr val="tx1"/>
                          </a:solidFill>
                        </a:rPr>
                        <a:t> сұрақтар)</a:t>
                      </a:r>
                      <a:endParaRPr lang="kk-KZ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chemeClr val="tx1"/>
                          </a:solidFill>
                        </a:rPr>
                        <a:t>“Біліктілік”</a:t>
                      </a:r>
                    </a:p>
                    <a:p>
                      <a:r>
                        <a:rPr lang="kk-KZ" sz="2400" dirty="0" smtClean="0">
                          <a:solidFill>
                            <a:schemeClr val="tx1"/>
                          </a:solidFill>
                        </a:rPr>
                        <a:t>      сайысы</a:t>
                      </a:r>
                    </a:p>
                    <a:p>
                      <a:r>
                        <a:rPr lang="kk-KZ" sz="2400" dirty="0" smtClean="0">
                          <a:solidFill>
                            <a:schemeClr val="tx1"/>
                          </a:solidFill>
                        </a:rPr>
                        <a:t>(есептер шығару)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chemeClr val="tx1"/>
                          </a:solidFill>
                        </a:rPr>
                        <a:t>“Сиқырлы шаршы-лар”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chemeClr val="tx1"/>
                          </a:solidFill>
                        </a:rPr>
                        <a:t>Топтық</a:t>
                      </a:r>
                      <a:r>
                        <a:rPr lang="kk-KZ" sz="2800" baseline="0" dirty="0" smtClean="0">
                          <a:solidFill>
                            <a:schemeClr val="tx1"/>
                          </a:solidFill>
                        </a:rPr>
                        <a:t> зерттеу</a:t>
                      </a:r>
                    </a:p>
                    <a:p>
                      <a:r>
                        <a:rPr lang="kk-KZ" sz="2800" baseline="0" dirty="0" smtClean="0">
                          <a:solidFill>
                            <a:schemeClr val="tx1"/>
                          </a:solidFill>
                        </a:rPr>
                        <a:t>(үй тапсыр-масы)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66098">
                <a:tc>
                  <a:txBody>
                    <a:bodyPr/>
                    <a:lstStyle/>
                    <a:p>
                      <a:r>
                        <a:rPr lang="kk-KZ" sz="3200" b="1" dirty="0" smtClean="0"/>
                        <a:t>3,4,5 ұпай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Әр</a:t>
                      </a:r>
                      <a:r>
                        <a:rPr lang="kk-KZ" sz="2400" b="1" baseline="0" dirty="0" smtClean="0"/>
                        <a:t> дұрыс жауапқа  1 ұпайдан беріледі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200" b="1" dirty="0" smtClean="0"/>
                        <a:t>3,4,5 ұпай</a:t>
                      </a:r>
                      <a:endParaRPr lang="ru-RU" sz="3200" b="1" dirty="0" smtClean="0"/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200" b="1" dirty="0" smtClean="0"/>
                        <a:t>3,4,5 ұпай</a:t>
                      </a:r>
                      <a:endParaRPr lang="ru-RU" sz="3200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200" b="1" dirty="0" smtClean="0"/>
                        <a:t>3,4,5 ұпай</a:t>
                      </a:r>
                      <a:endParaRPr lang="ru-RU" sz="3200" b="1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07"/>
            <a:ext cx="9144000" cy="686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657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206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0"/>
            <a:ext cx="8640959" cy="73866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І.  “</a:t>
            </a:r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Тапқырлық</a:t>
            </a:r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 сайысы</a:t>
            </a:r>
          </a:p>
          <a:p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топ “Білімпаздар” тобы</a:t>
            </a:r>
          </a:p>
          <a:p>
            <a:endParaRPr lang="kk-KZ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Торда 12 құс отыр. Оның 11-нен басқасы ұшып кетті. Торда қанша құс қалды?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Аманғали деген баланың есіміндегі әріптердің санын осы есімдегі буындардың санына бөл.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Нұрғалымның Нұржаннан бойы ұзын. Бірақ Жансұлтаннан кіші. Сонда кімнің бойы қысқа?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Менің  атым-Медет. Менің ағамның бір ғана інісі бар. Оның аты кім?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Дала өте суық. Термометр 3 градусты көрсетіп тұр. Осындай 3 термометр қанша градусты көрсетеді?</a:t>
            </a:r>
          </a:p>
          <a:p>
            <a:pPr marL="514350" indent="-514350">
              <a:buAutoNum type="arabicPeriod"/>
            </a:pPr>
            <a:endParaRPr lang="kk-KZ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endParaRPr lang="ru-RU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92696"/>
            <a:ext cx="84249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18" charset="-78"/>
              </a:rPr>
              <a:t>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Traditional Arabic" pitchFamily="18" charset="-78"/>
            </a:endParaRPr>
          </a:p>
        </p:txBody>
      </p:sp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933065" y="4674957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183943" y="938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-96977" y="93828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2855351" y="5740523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3552" y="5740523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07"/>
            <a:ext cx="9144000" cy="686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657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206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0"/>
            <a:ext cx="8640959" cy="73866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І.  “</a:t>
            </a:r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Тапқырлық</a:t>
            </a:r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 сайысы</a:t>
            </a:r>
          </a:p>
          <a:p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ІІ топ “Жеңіс” тобы</a:t>
            </a:r>
          </a:p>
          <a:p>
            <a:endParaRPr lang="kk-KZ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Бейсенбінің аптадағы рет санын төрт тышқанның құйрықтарының санына көбейт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Аулада 3 қоян, 2 тауық, 1 күшік және 1 мысық жүр. Барлығының аяқтарының саны қанша?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Көшеде 2 әкесі, 2 баласы және атасы немересімен қыдырып жүр? Көшеде неше адам қыдырып жүр?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Допты лақтырғанда доп дәл сол ізімен кері қайту үшін допты қалай лақтыру керек?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Бақбергеннің есіміндегі буындардың санын 10 есе арттыр</a:t>
            </a:r>
          </a:p>
          <a:p>
            <a:pPr marL="514350" indent="-514350">
              <a:buAutoNum type="arabicPeriod"/>
            </a:pPr>
            <a:endParaRPr lang="kk-KZ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endParaRPr lang="ru-RU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92696"/>
            <a:ext cx="84249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18" charset="-78"/>
              </a:rPr>
              <a:t>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Traditional Arabic" pitchFamily="18" charset="-78"/>
            </a:endParaRPr>
          </a:p>
        </p:txBody>
      </p:sp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933065" y="4674957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183943" y="938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3551" y="-14957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3575431" y="786526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3552" y="5740523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07"/>
            <a:ext cx="9144000" cy="686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657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206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0"/>
            <a:ext cx="8640959" cy="65248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І.  “</a:t>
            </a:r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Тапқырлық</a:t>
            </a:r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 сайысы</a:t>
            </a:r>
          </a:p>
          <a:p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ІІІ топ “Алғырлар” тобы</a:t>
            </a:r>
          </a:p>
          <a:p>
            <a:endParaRPr lang="kk-KZ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Қыс айларының санына наурыз айының рет санын көбейт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Жексенбінің аптадағы рет санын 2 қоянның аяқтарының санына көбейт.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Күз айларының санына мамыр айының рет санын көбейт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“Сенбі” сөзі аптасына неше рет айтылады?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аю қыста 3 ай ұйықтайды. Әр аю неше ай ұйықтайды?</a:t>
            </a:r>
          </a:p>
          <a:p>
            <a:pPr marL="514350" indent="-514350">
              <a:buAutoNum type="arabicPeriod"/>
            </a:pPr>
            <a:endParaRPr lang="kk-KZ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endParaRPr lang="ru-RU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692696"/>
            <a:ext cx="84249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18" charset="-78"/>
              </a:rPr>
              <a:t>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Traditional Arabic" pitchFamily="18" charset="-78"/>
            </a:endParaRPr>
          </a:p>
        </p:txBody>
      </p:sp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933065" y="4674957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183943" y="938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-96977" y="93828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2855351" y="5740523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3552" y="5740523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640</Words>
  <Application>Microsoft Office PowerPoint</Application>
  <PresentationFormat>Экран (4:3)</PresentationFormat>
  <Paragraphs>80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coca-cola</dc:creator>
  <cp:lastModifiedBy>Karim_Gulsim</cp:lastModifiedBy>
  <cp:revision>62</cp:revision>
  <dcterms:created xsi:type="dcterms:W3CDTF">2014-02-15T16:44:50Z</dcterms:created>
  <dcterms:modified xsi:type="dcterms:W3CDTF">2015-03-28T16:32:32Z</dcterms:modified>
</cp:coreProperties>
</file>