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905" r:id="rId2"/>
    <p:sldMasterId id="2147483917" r:id="rId3"/>
    <p:sldMasterId id="2147483930" r:id="rId4"/>
  </p:sldMasterIdLst>
  <p:notesMasterIdLst>
    <p:notesMasterId r:id="rId26"/>
  </p:notesMasterIdLst>
  <p:sldIdLst>
    <p:sldId id="311" r:id="rId5"/>
    <p:sldId id="326" r:id="rId6"/>
    <p:sldId id="327" r:id="rId7"/>
    <p:sldId id="321" r:id="rId8"/>
    <p:sldId id="322" r:id="rId9"/>
    <p:sldId id="312" r:id="rId10"/>
    <p:sldId id="315" r:id="rId11"/>
    <p:sldId id="280" r:id="rId12"/>
    <p:sldId id="279" r:id="rId13"/>
    <p:sldId id="276" r:id="rId14"/>
    <p:sldId id="277" r:id="rId15"/>
    <p:sldId id="278" r:id="rId16"/>
    <p:sldId id="318" r:id="rId17"/>
    <p:sldId id="316" r:id="rId18"/>
    <p:sldId id="317" r:id="rId19"/>
    <p:sldId id="319" r:id="rId20"/>
    <p:sldId id="307" r:id="rId21"/>
    <p:sldId id="310" r:id="rId22"/>
    <p:sldId id="323" r:id="rId23"/>
    <p:sldId id="265" r:id="rId24"/>
    <p:sldId id="325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C458E1-9A60-42B8-A4E2-66FB6B49CEEE}" type="datetimeFigureOut">
              <a:rPr lang="ru-RU"/>
              <a:pPr>
                <a:defRPr/>
              </a:pPr>
              <a:t>20.11.2014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FA3C90B-9F5B-4C42-A41A-4AEEB5ACE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EED7CF-DFEB-4CB0-A5AF-18F905EFA703}" type="slidenum">
              <a:rPr lang="ru-RU" smtClean="0">
                <a:cs typeface="Arial" charset="0"/>
              </a:rPr>
              <a:pPr/>
              <a:t>9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50371E-E861-4C9E-943B-7FF74F99A4D5}" type="slidenum">
              <a:rPr lang="ru-RU" smtClean="0">
                <a:cs typeface="Arial" charset="0"/>
              </a:rPr>
              <a:pPr/>
              <a:t>11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594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94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73F559A2-0A26-4170-B6B1-8B4409B94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801D3-101C-4C25-8EAF-1B5733C08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CB606-C014-4689-A9C7-822A81EBC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385B-D5A0-44A1-9AB3-7CB49C27B2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21EF7-43D5-4D58-9F5B-179C3BA05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66E9E-081C-49C2-835F-7862DEEBC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9383D-B040-4F18-92D0-426519DE9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559A2-0A26-4170-B6B1-8B4409B946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B49D6-2A50-4472-941E-BEFBE8A1A1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C0F97-09EE-4DB1-99D5-299163D35D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21260-2849-4B4A-B752-A6E9301DFB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B49D6-2A50-4472-941E-BEFBE8A1A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E2821-30A9-4190-B27E-0FCC3E3A2A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0E8DD-AE87-49B7-9876-0C6476AA0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74AF24-7E70-423E-B566-CA0BAA1D7A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A089B-BF3C-4C18-A3BF-C3A576303E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AC54A2A1-39A9-452B-8B07-4AC29D26D9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801D3-101C-4C25-8EAF-1B5733C080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CB606-C014-4689-A9C7-822A81EBC5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3F559A2-0A26-4170-B6B1-8B4409B946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5B49D6-2A50-4472-941E-BEFBE8A1A1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2C0F97-09EE-4DB1-99D5-299163D35D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C0F97-09EE-4DB1-99D5-299163D35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8E21260-2849-4B4A-B752-A6E9301DFB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9E2821-30A9-4190-B27E-0FCC3E3A2A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90E8DD-AE87-49B7-9876-0C6476AA0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474AF24-7E70-423E-B566-CA0BAA1D7A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E7A089B-BF3C-4C18-A3BF-C3A576303E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C54A2A1-39A9-452B-8B07-4AC29D26D9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50801D3-101C-4C25-8EAF-1B5733C080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B9CB606-C014-4689-A9C7-822A81EBC5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3F559A2-0A26-4170-B6B1-8B4409B946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B49D6-2A50-4472-941E-BEFBE8A1A1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21260-2849-4B4A-B752-A6E9301DF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462C0F97-09EE-4DB1-99D5-299163D35D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D8E21260-2849-4B4A-B752-A6E9301DFB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D9E2821-30A9-4190-B27E-0FCC3E3A2A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0E8DD-AE87-49B7-9876-0C6476AA0C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B474AF24-7E70-423E-B566-CA0BAA1D7A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E7A089B-BF3C-4C18-A3BF-C3A576303E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AC54A2A1-39A9-452B-8B07-4AC29D26D9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801D3-101C-4C25-8EAF-1B5733C080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CB606-C014-4689-A9C7-822A81EBC5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поставление 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1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2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3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4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5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5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3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1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2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4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Введите вопрос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E2821-30A9-4190-B27E-0FCC3E3A2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0E8DD-AE87-49B7-9876-0C6476AA0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4AF24-7E70-423E-B566-CA0BAA1D7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A089B-BF3C-4C18-A3BF-C3A576303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4A2A1-39A9-452B-8B07-4AC29D26D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205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  <p:grpSp>
          <p:nvGrpSpPr>
            <p:cNvPr id="2057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</p:grpSp>
      </p:grpSp>
      <p:sp>
        <p:nvSpPr>
          <p:cNvPr id="205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FD8F0030-335B-4E71-9EF0-3F3164CD3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D8F0030-335B-4E71-9EF0-3F3164CD36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D8F0030-335B-4E71-9EF0-3F3164CD36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D8F0030-335B-4E71-9EF0-3F3164CD36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efelova.ucoz.ru/download/prezentacii/shablon/pp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6"/>
            <a:ext cx="8858311" cy="6500834"/>
          </a:xfrm>
          <a:prstGeom prst="rect">
            <a:avLst/>
          </a:prstGeom>
          <a:noFill/>
        </p:spPr>
      </p:pic>
      <p:pic>
        <p:nvPicPr>
          <p:cNvPr id="5" name="Рисунок 1" descr="C:\Documents and Settings\Admin\Мои документы\Мои рисунки\thumb_medium_card11_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07440"/>
            <a:ext cx="2428892" cy="203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596" y="1928802"/>
            <a:ext cx="8709253" cy="20717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9600" b="1" cap="none" spc="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Математика </a:t>
            </a:r>
            <a:r>
              <a:rPr lang="ru-RU" sz="9600" b="1" cap="none" spc="0" dirty="0" err="1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аруы</a:t>
            </a:r>
            <a:r>
              <a:rPr lang="ru-RU" sz="9600" b="1" cap="none" spc="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9600" b="1" cap="none" spc="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– 2014</a:t>
            </a:r>
            <a:r>
              <a:rPr lang="ru-RU" sz="6600" b="1" cap="none" spc="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6600" b="1" cap="none" spc="0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000504"/>
            <a:ext cx="3929090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93158">
            <a:off x="1041394" y="4313418"/>
            <a:ext cx="1733550" cy="183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118"/>
          <a:stretch>
            <a:fillRect/>
          </a:stretch>
        </p:blipFill>
        <p:spPr bwMode="auto">
          <a:xfrm rot="1126081" flipH="1">
            <a:off x="810666" y="4408456"/>
            <a:ext cx="1033582" cy="165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31533">
            <a:off x="362910" y="4207882"/>
            <a:ext cx="1733550" cy="204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118"/>
          <a:stretch>
            <a:fillRect/>
          </a:stretch>
        </p:blipFill>
        <p:spPr bwMode="auto">
          <a:xfrm rot="20672814" flipH="1">
            <a:off x="412482" y="4672222"/>
            <a:ext cx="971949" cy="161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0" y="-34925"/>
            <a:ext cx="9180513" cy="6892925"/>
            <a:chOff x="0" y="-17"/>
            <a:chExt cx="5783" cy="4342"/>
          </a:xfrm>
        </p:grpSpPr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Picture 9" descr="пгшлпгш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642938" y="785813"/>
            <a:ext cx="7786687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>
                <a:solidFill>
                  <a:srgbClr val="2CF460"/>
                </a:solidFill>
              </a:rPr>
              <a:t> </a:t>
            </a:r>
            <a:r>
              <a:rPr lang="ru-RU" sz="3600" b="1">
                <a:solidFill>
                  <a:srgbClr val="2CF460"/>
                </a:solidFill>
              </a:rPr>
              <a:t>1</a:t>
            </a:r>
            <a:r>
              <a:rPr lang="pt-BR" sz="3600" b="1">
                <a:solidFill>
                  <a:srgbClr val="3366FF"/>
                </a:solidFill>
              </a:rPr>
              <a:t>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+ 2 = </a:t>
            </a:r>
            <a:r>
              <a:rPr lang="pt-BR" sz="3600" b="1">
                <a:solidFill>
                  <a:srgbClr val="FFFF00"/>
                </a:solidFill>
              </a:rPr>
              <a:t>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</a:t>
            </a:r>
            <a:r>
              <a:rPr lang="pt-BR" sz="3600" b="1">
                <a:solidFill>
                  <a:srgbClr val="3366FF"/>
                </a:solidFill>
              </a:rPr>
              <a:t> 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+ 3 = </a:t>
            </a:r>
            <a:r>
              <a:rPr lang="pt-BR" sz="3600" b="1">
                <a:solidFill>
                  <a:srgbClr val="FFFF00"/>
                </a:solidFill>
              </a:rPr>
              <a:t>111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 </a:t>
            </a:r>
            <a:r>
              <a:rPr lang="pt-BR" sz="3600" b="1">
                <a:solidFill>
                  <a:srgbClr val="3366FF"/>
                </a:solidFill>
              </a:rPr>
              <a:t>x </a:t>
            </a:r>
            <a:r>
              <a:rPr lang="pt-BR" sz="3600" b="1">
                <a:solidFill>
                  <a:srgbClr val="FF0000"/>
                </a:solidFill>
              </a:rPr>
              <a:t>9 </a:t>
            </a:r>
            <a:r>
              <a:rPr lang="pt-BR" sz="3600" b="1">
                <a:solidFill>
                  <a:srgbClr val="3366FF"/>
                </a:solidFill>
              </a:rPr>
              <a:t>+ 4 = </a:t>
            </a:r>
            <a:r>
              <a:rPr lang="pt-BR" sz="3600" b="1">
                <a:solidFill>
                  <a:srgbClr val="FFFF00"/>
                </a:solidFill>
              </a:rPr>
              <a:t>1111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</a:t>
            </a:r>
            <a:r>
              <a:rPr lang="pt-BR" sz="3600" b="1">
                <a:solidFill>
                  <a:srgbClr val="3366FF"/>
                </a:solidFill>
              </a:rPr>
              <a:t> 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+ 5 = </a:t>
            </a:r>
            <a:r>
              <a:rPr lang="pt-BR" sz="3600" b="1">
                <a:solidFill>
                  <a:srgbClr val="FFFF00"/>
                </a:solidFill>
              </a:rPr>
              <a:t>11111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</a:t>
            </a:r>
            <a:r>
              <a:rPr lang="pt-BR" sz="3600" b="1">
                <a:solidFill>
                  <a:srgbClr val="3366FF"/>
                </a:solidFill>
              </a:rPr>
              <a:t> 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+ 6 = </a:t>
            </a:r>
            <a:r>
              <a:rPr lang="pt-BR" sz="3600" b="1">
                <a:solidFill>
                  <a:srgbClr val="FFFF00"/>
                </a:solidFill>
              </a:rPr>
              <a:t>111111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</a:t>
            </a:r>
            <a:r>
              <a:rPr lang="pt-BR" sz="3600" b="1">
                <a:solidFill>
                  <a:srgbClr val="3366FF"/>
                </a:solidFill>
              </a:rPr>
              <a:t> 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+ 7 = </a:t>
            </a:r>
            <a:r>
              <a:rPr lang="pt-BR" sz="3600" b="1">
                <a:solidFill>
                  <a:srgbClr val="FFFF00"/>
                </a:solidFill>
              </a:rPr>
              <a:t>1111111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1234567</a:t>
            </a:r>
            <a:r>
              <a:rPr lang="pt-BR" sz="3600" b="1">
                <a:solidFill>
                  <a:srgbClr val="3366FF"/>
                </a:solidFill>
              </a:rPr>
              <a:t> 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+ 8 = </a:t>
            </a:r>
            <a:r>
              <a:rPr lang="pt-BR" sz="3600" b="1">
                <a:solidFill>
                  <a:srgbClr val="FFFF00"/>
                </a:solidFill>
              </a:rPr>
              <a:t>11111111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12345678</a:t>
            </a:r>
            <a:r>
              <a:rPr lang="pt-BR" sz="3600" b="1">
                <a:solidFill>
                  <a:srgbClr val="3366FF"/>
                </a:solidFill>
              </a:rPr>
              <a:t> 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+ 9 = </a:t>
            </a:r>
            <a:r>
              <a:rPr lang="pt-BR" sz="3600" b="1">
                <a:solidFill>
                  <a:srgbClr val="FFFF00"/>
                </a:solidFill>
              </a:rPr>
              <a:t>111111111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123456789</a:t>
            </a:r>
            <a:r>
              <a:rPr lang="pt-BR" sz="3600" b="1">
                <a:solidFill>
                  <a:srgbClr val="3366FF"/>
                </a:solidFill>
              </a:rPr>
              <a:t> x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> +10= </a:t>
            </a:r>
            <a:r>
              <a:rPr lang="pt-BR" sz="3600" b="1">
                <a:solidFill>
                  <a:srgbClr val="FFFF00"/>
                </a:solidFill>
              </a:rPr>
              <a:t>1111111111</a:t>
            </a:r>
          </a:p>
        </p:txBody>
      </p:sp>
      <p:sp>
        <p:nvSpPr>
          <p:cNvPr id="19459" name="Прямоугольник 5"/>
          <p:cNvSpPr>
            <a:spLocks noChangeArrowheads="1"/>
          </p:cNvSpPr>
          <p:nvPr/>
        </p:nvSpPr>
        <p:spPr bwMode="auto">
          <a:xfrm>
            <a:off x="928688" y="5786438"/>
            <a:ext cx="7286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2CF460"/>
                </a:solidFill>
              </a:rPr>
              <a:t>Математика – бұл абсолюттік идеямен </a:t>
            </a:r>
          </a:p>
          <a:p>
            <a:pPr algn="ctr"/>
            <a:r>
              <a:rPr lang="ru-RU" sz="2400" b="1">
                <a:solidFill>
                  <a:srgbClr val="2CF460"/>
                </a:solidFill>
              </a:rPr>
              <a:t>жұмыс жасайтын жалғыз ғылым. </a:t>
            </a:r>
          </a:p>
        </p:txBody>
      </p:sp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1000125" y="285750"/>
            <a:ext cx="742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2CF460"/>
                </a:solidFill>
              </a:rPr>
              <a:t>Математикалық </a:t>
            </a:r>
            <a:r>
              <a:rPr lang="ru-RU" sz="2400" b="1" dirty="0">
                <a:solidFill>
                  <a:srgbClr val="2CF460"/>
                </a:solidFill>
              </a:rPr>
              <a:t>пирамида №2</a:t>
            </a:r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500063" y="3000375"/>
            <a:ext cx="8643937" cy="3571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2CF460"/>
              </a:solidFill>
              <a:latin typeface="+mj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42938" y="3571875"/>
            <a:ext cx="8215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CF460"/>
                </a:solidFill>
              </a:rPr>
              <a:t>Төменде қандай амалдар орындалады?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5087E-6 L -0.01181 0.568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2428E-6 L -0.00364 0.6860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1214438" y="1000125"/>
            <a:ext cx="7143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66FFFF"/>
                </a:solidFill>
              </a:rPr>
              <a:t>9</a:t>
            </a:r>
            <a:r>
              <a:rPr lang="en-US" sz="3600" b="1">
                <a:solidFill>
                  <a:srgbClr val="3366FF"/>
                </a:solidFill>
              </a:rPr>
              <a:t> x 9 + 7 = </a:t>
            </a:r>
            <a:r>
              <a:rPr lang="en-US" sz="3600" b="1">
                <a:solidFill>
                  <a:srgbClr val="FFFF00"/>
                </a:solidFill>
              </a:rPr>
              <a:t>88</a:t>
            </a:r>
            <a:r>
              <a:rPr lang="en-US" sz="3600" b="1">
                <a:solidFill>
                  <a:srgbClr val="3366FF"/>
                </a:solidFill>
              </a:rPr>
              <a:t/>
            </a:r>
            <a:br>
              <a:rPr lang="en-US" sz="3600" b="1">
                <a:solidFill>
                  <a:srgbClr val="3366FF"/>
                </a:solidFill>
              </a:rPr>
            </a:br>
            <a:r>
              <a:rPr lang="en-US" sz="3600" b="1">
                <a:solidFill>
                  <a:srgbClr val="66FFFF"/>
                </a:solidFill>
              </a:rPr>
              <a:t>98</a:t>
            </a:r>
            <a:r>
              <a:rPr lang="en-US" sz="3600" b="1">
                <a:solidFill>
                  <a:srgbClr val="3366FF"/>
                </a:solidFill>
              </a:rPr>
              <a:t> x 9 + 6 = </a:t>
            </a:r>
            <a:r>
              <a:rPr lang="en-US" sz="3600" b="1">
                <a:solidFill>
                  <a:srgbClr val="FFFF00"/>
                </a:solidFill>
              </a:rPr>
              <a:t>888</a:t>
            </a:r>
            <a:r>
              <a:rPr lang="en-US" sz="3600" b="1">
                <a:solidFill>
                  <a:srgbClr val="3366FF"/>
                </a:solidFill>
              </a:rPr>
              <a:t/>
            </a:r>
            <a:br>
              <a:rPr lang="en-US" sz="3600" b="1">
                <a:solidFill>
                  <a:srgbClr val="3366FF"/>
                </a:solidFill>
              </a:rPr>
            </a:br>
            <a:r>
              <a:rPr lang="en-US" sz="3600" b="1">
                <a:solidFill>
                  <a:srgbClr val="66FFFF"/>
                </a:solidFill>
              </a:rPr>
              <a:t>987</a:t>
            </a:r>
            <a:r>
              <a:rPr lang="en-US" sz="3600" b="1">
                <a:solidFill>
                  <a:srgbClr val="3366FF"/>
                </a:solidFill>
              </a:rPr>
              <a:t> x 9 + 5 = </a:t>
            </a:r>
            <a:r>
              <a:rPr lang="en-US" sz="3600" b="1">
                <a:solidFill>
                  <a:srgbClr val="FFFF00"/>
                </a:solidFill>
              </a:rPr>
              <a:t>8888</a:t>
            </a:r>
            <a:r>
              <a:rPr lang="en-US" sz="3600" b="1">
                <a:solidFill>
                  <a:srgbClr val="3366FF"/>
                </a:solidFill>
              </a:rPr>
              <a:t/>
            </a:r>
            <a:br>
              <a:rPr lang="en-US" sz="3600" b="1">
                <a:solidFill>
                  <a:srgbClr val="3366FF"/>
                </a:solidFill>
              </a:rPr>
            </a:br>
            <a:r>
              <a:rPr lang="en-US" sz="3600" b="1">
                <a:solidFill>
                  <a:srgbClr val="66FFFF"/>
                </a:solidFill>
              </a:rPr>
              <a:t>9876</a:t>
            </a:r>
            <a:r>
              <a:rPr lang="en-US" sz="3600" b="1">
                <a:solidFill>
                  <a:srgbClr val="3366FF"/>
                </a:solidFill>
              </a:rPr>
              <a:t> x 9 + 4 = </a:t>
            </a:r>
            <a:r>
              <a:rPr lang="en-US" sz="3600" b="1">
                <a:solidFill>
                  <a:srgbClr val="FFFF00"/>
                </a:solidFill>
              </a:rPr>
              <a:t>88888</a:t>
            </a:r>
            <a:r>
              <a:rPr lang="en-US" sz="3600" b="1">
                <a:solidFill>
                  <a:srgbClr val="3366FF"/>
                </a:solidFill>
              </a:rPr>
              <a:t/>
            </a:r>
            <a:br>
              <a:rPr lang="en-US" sz="3600" b="1">
                <a:solidFill>
                  <a:srgbClr val="3366FF"/>
                </a:solidFill>
              </a:rPr>
            </a:br>
            <a:r>
              <a:rPr lang="en-US" sz="3600" b="1">
                <a:solidFill>
                  <a:srgbClr val="66FFFF"/>
                </a:solidFill>
              </a:rPr>
              <a:t>98765 </a:t>
            </a:r>
            <a:r>
              <a:rPr lang="en-US" sz="3600" b="1">
                <a:solidFill>
                  <a:srgbClr val="3366FF"/>
                </a:solidFill>
              </a:rPr>
              <a:t>x 9 + 3 = </a:t>
            </a:r>
            <a:r>
              <a:rPr lang="en-US" sz="3600" b="1">
                <a:solidFill>
                  <a:srgbClr val="FFFF00"/>
                </a:solidFill>
              </a:rPr>
              <a:t>888888</a:t>
            </a:r>
            <a:r>
              <a:rPr lang="en-US" sz="3600" b="1">
                <a:solidFill>
                  <a:srgbClr val="3366FF"/>
                </a:solidFill>
              </a:rPr>
              <a:t/>
            </a:r>
            <a:br>
              <a:rPr lang="en-US" sz="3600" b="1">
                <a:solidFill>
                  <a:srgbClr val="3366FF"/>
                </a:solidFill>
              </a:rPr>
            </a:br>
            <a:r>
              <a:rPr lang="en-US" sz="3600" b="1">
                <a:solidFill>
                  <a:srgbClr val="66FFFF"/>
                </a:solidFill>
              </a:rPr>
              <a:t>987654</a:t>
            </a:r>
            <a:r>
              <a:rPr lang="en-US" sz="3600" b="1">
                <a:solidFill>
                  <a:srgbClr val="3366FF"/>
                </a:solidFill>
              </a:rPr>
              <a:t> x 9 + 2 = </a:t>
            </a:r>
            <a:r>
              <a:rPr lang="en-US" sz="3600" b="1">
                <a:solidFill>
                  <a:srgbClr val="FFFF00"/>
                </a:solidFill>
              </a:rPr>
              <a:t>8888888</a:t>
            </a:r>
            <a:r>
              <a:rPr lang="en-US" sz="3600" b="1">
                <a:solidFill>
                  <a:srgbClr val="3366FF"/>
                </a:solidFill>
              </a:rPr>
              <a:t/>
            </a:r>
            <a:br>
              <a:rPr lang="en-US" sz="3600" b="1">
                <a:solidFill>
                  <a:srgbClr val="3366FF"/>
                </a:solidFill>
              </a:rPr>
            </a:br>
            <a:r>
              <a:rPr lang="en-US" sz="3600" b="1">
                <a:solidFill>
                  <a:srgbClr val="66FFFF"/>
                </a:solidFill>
              </a:rPr>
              <a:t>9876543</a:t>
            </a:r>
            <a:r>
              <a:rPr lang="en-US" sz="3600" b="1">
                <a:solidFill>
                  <a:srgbClr val="3366FF"/>
                </a:solidFill>
              </a:rPr>
              <a:t> x 9 + 1 = </a:t>
            </a:r>
            <a:r>
              <a:rPr lang="en-US" sz="3600" b="1">
                <a:solidFill>
                  <a:srgbClr val="FFFF00"/>
                </a:solidFill>
              </a:rPr>
              <a:t>88888888</a:t>
            </a:r>
            <a:r>
              <a:rPr lang="en-US" sz="3600" b="1">
                <a:solidFill>
                  <a:srgbClr val="3366FF"/>
                </a:solidFill>
              </a:rPr>
              <a:t/>
            </a:r>
            <a:br>
              <a:rPr lang="en-US" sz="3600" b="1">
                <a:solidFill>
                  <a:srgbClr val="3366FF"/>
                </a:solidFill>
              </a:rPr>
            </a:br>
            <a:r>
              <a:rPr lang="en-US" sz="3600" b="1">
                <a:solidFill>
                  <a:srgbClr val="66FFFF"/>
                </a:solidFill>
              </a:rPr>
              <a:t>98765432</a:t>
            </a:r>
            <a:r>
              <a:rPr lang="en-US" sz="3600" b="1">
                <a:solidFill>
                  <a:srgbClr val="3366FF"/>
                </a:solidFill>
              </a:rPr>
              <a:t> x 9 + 0 = </a:t>
            </a:r>
            <a:r>
              <a:rPr lang="en-US" sz="3600" b="1">
                <a:solidFill>
                  <a:srgbClr val="FFFF00"/>
                </a:solidFill>
              </a:rPr>
              <a:t>888888888</a:t>
            </a:r>
            <a:endParaRPr lang="en-US" sz="3600" b="1"/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500063" y="5857875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2CF460"/>
                </a:solidFill>
              </a:rPr>
              <a:t>Керемет! Қалай ойлайсыз?</a:t>
            </a:r>
            <a:endParaRPr lang="en-US" sz="2400" b="1">
              <a:solidFill>
                <a:srgbClr val="2CF460"/>
              </a:solidFill>
            </a:endParaRPr>
          </a:p>
        </p:txBody>
      </p:sp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1000125" y="285750"/>
            <a:ext cx="742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2CF460"/>
                </a:solidFill>
              </a:rPr>
              <a:t>Математикалық  </a:t>
            </a:r>
            <a:r>
              <a:rPr lang="ru-RU" sz="2400" b="1" dirty="0">
                <a:solidFill>
                  <a:srgbClr val="2CF460"/>
                </a:solidFill>
              </a:rPr>
              <a:t>пирамида №3</a:t>
            </a:r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214313" y="2786063"/>
            <a:ext cx="8643937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2CF460"/>
              </a:solidFill>
              <a:latin typeface="+mj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42938" y="3609975"/>
            <a:ext cx="8215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CF460"/>
                </a:solidFill>
              </a:rPr>
              <a:t>Төменде қандай амалдар орындалады?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8786874" cy="6572296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5087E-6 L -0.01181 0.5681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28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2428E-6 L -0.00364 0.68601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0" y="928688"/>
            <a:ext cx="92868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1 x 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00B0F0"/>
                </a:solidFill>
              </a:rPr>
              <a:t/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 x 11 = </a:t>
            </a:r>
            <a:r>
              <a:rPr lang="en-US" sz="3200" b="1" dirty="0">
                <a:solidFill>
                  <a:srgbClr val="FFFF00"/>
                </a:solidFill>
              </a:rPr>
              <a:t>121</a:t>
            </a:r>
            <a:r>
              <a:rPr lang="en-US" sz="3200" b="1" dirty="0">
                <a:solidFill>
                  <a:srgbClr val="00B0F0"/>
                </a:solidFill>
              </a:rPr>
              <a:t/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111 x 111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2CF460"/>
                </a:solidFill>
              </a:rPr>
              <a:t>2</a:t>
            </a:r>
            <a:r>
              <a:rPr lang="en-US" sz="3200" b="1" dirty="0">
                <a:solidFill>
                  <a:srgbClr val="FFFF00"/>
                </a:solidFill>
              </a:rPr>
              <a:t>3</a:t>
            </a:r>
            <a:r>
              <a:rPr lang="en-US" sz="3200" b="1" dirty="0">
                <a:solidFill>
                  <a:srgbClr val="2CF460"/>
                </a:solidFill>
              </a:rPr>
              <a:t>2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00B0F0"/>
                </a:solidFill>
              </a:rPr>
              <a:t/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1111 x 1111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2CF460"/>
                </a:solidFill>
              </a:rPr>
              <a:t>23</a:t>
            </a:r>
            <a:r>
              <a:rPr lang="en-US" sz="3200" b="1" dirty="0">
                <a:solidFill>
                  <a:srgbClr val="FFFF00"/>
                </a:solidFill>
              </a:rPr>
              <a:t>4</a:t>
            </a:r>
            <a:r>
              <a:rPr lang="en-US" sz="3200" b="1" dirty="0">
                <a:solidFill>
                  <a:srgbClr val="2CF460"/>
                </a:solidFill>
              </a:rPr>
              <a:t>32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00B0F0"/>
                </a:solidFill>
              </a:rPr>
              <a:t/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11111 x 11111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2CF460"/>
                </a:solidFill>
              </a:rPr>
              <a:t>234</a:t>
            </a:r>
            <a:r>
              <a:rPr lang="en-US" sz="3200" b="1" dirty="0">
                <a:solidFill>
                  <a:srgbClr val="FFFF00"/>
                </a:solidFill>
              </a:rPr>
              <a:t>5</a:t>
            </a:r>
            <a:r>
              <a:rPr lang="en-US" sz="3200" b="1" dirty="0">
                <a:solidFill>
                  <a:srgbClr val="2CF460"/>
                </a:solidFill>
              </a:rPr>
              <a:t>432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00B0F0"/>
                </a:solidFill>
              </a:rPr>
              <a:t/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111111 x 111111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2CF460"/>
                </a:solidFill>
              </a:rPr>
              <a:t>2345</a:t>
            </a:r>
            <a:r>
              <a:rPr lang="en-US" sz="3200" b="1" dirty="0">
                <a:solidFill>
                  <a:srgbClr val="FFFF00"/>
                </a:solidFill>
              </a:rPr>
              <a:t>6</a:t>
            </a:r>
            <a:r>
              <a:rPr lang="en-US" sz="3200" b="1" dirty="0">
                <a:solidFill>
                  <a:srgbClr val="2CF460"/>
                </a:solidFill>
              </a:rPr>
              <a:t>5432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00B0F0"/>
                </a:solidFill>
              </a:rPr>
              <a:t/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1111111 x 1111111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2CF460"/>
                </a:solidFill>
              </a:rPr>
              <a:t>23456</a:t>
            </a:r>
            <a:r>
              <a:rPr lang="en-US" sz="3200" b="1" dirty="0">
                <a:solidFill>
                  <a:srgbClr val="FFFF00"/>
                </a:solidFill>
              </a:rPr>
              <a:t>7</a:t>
            </a:r>
            <a:r>
              <a:rPr lang="en-US" sz="3200" b="1" dirty="0">
                <a:solidFill>
                  <a:srgbClr val="2CF460"/>
                </a:solidFill>
              </a:rPr>
              <a:t>65432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11111111 x 11111111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2CF460"/>
                </a:solidFill>
              </a:rPr>
              <a:t>234567</a:t>
            </a:r>
            <a:r>
              <a:rPr lang="en-US" sz="3200" b="1" dirty="0">
                <a:solidFill>
                  <a:srgbClr val="FFFF00"/>
                </a:solidFill>
              </a:rPr>
              <a:t>8</a:t>
            </a:r>
            <a:r>
              <a:rPr lang="en-US" sz="3200" b="1" dirty="0">
                <a:solidFill>
                  <a:srgbClr val="2CF460"/>
                </a:solidFill>
              </a:rPr>
              <a:t>765432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00B0F0"/>
                </a:solidFill>
              </a:rPr>
              <a:t/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en-US" sz="3200" b="1" dirty="0">
                <a:solidFill>
                  <a:srgbClr val="00B0F0"/>
                </a:solidFill>
              </a:rPr>
              <a:t>111111111 x 111111111 = </a:t>
            </a:r>
            <a:r>
              <a:rPr lang="en-US" sz="3200" b="1" dirty="0">
                <a:solidFill>
                  <a:srgbClr val="FFFF00"/>
                </a:solidFill>
              </a:rPr>
              <a:t>1</a:t>
            </a:r>
            <a:r>
              <a:rPr lang="en-US" sz="3200" b="1" dirty="0">
                <a:solidFill>
                  <a:srgbClr val="2CF460"/>
                </a:solidFill>
              </a:rPr>
              <a:t>2345678</a:t>
            </a:r>
            <a:r>
              <a:rPr lang="en-US" sz="3200" b="1" dirty="0">
                <a:solidFill>
                  <a:srgbClr val="FFFF00"/>
                </a:solidFill>
              </a:rPr>
              <a:t>9</a:t>
            </a:r>
            <a:r>
              <a:rPr lang="en-US" sz="3200" b="1" dirty="0">
                <a:solidFill>
                  <a:srgbClr val="2CF460"/>
                </a:solidFill>
              </a:rPr>
              <a:t>8765432</a:t>
            </a:r>
            <a:r>
              <a:rPr lang="en-US" sz="3200" b="1" dirty="0">
                <a:solidFill>
                  <a:srgbClr val="FFFF00"/>
                </a:solidFill>
              </a:rPr>
              <a:t>1 </a:t>
            </a:r>
          </a:p>
        </p:txBody>
      </p:sp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1714500" y="5643563"/>
            <a:ext cx="62150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2CF460"/>
                </a:solidFill>
              </a:rPr>
              <a:t>Математика  өз құбылысында</a:t>
            </a:r>
          </a:p>
          <a:p>
            <a:pPr algn="ctr"/>
            <a:r>
              <a:rPr lang="ru-RU" sz="2400" b="1">
                <a:solidFill>
                  <a:srgbClr val="2CF460"/>
                </a:solidFill>
              </a:rPr>
              <a:t> құпиялы және сезімтал. </a:t>
            </a: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1000125" y="323831"/>
            <a:ext cx="742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2CF460"/>
                </a:solidFill>
              </a:rPr>
              <a:t>Математикалық </a:t>
            </a:r>
            <a:r>
              <a:rPr lang="ru-RU" sz="2400" b="1" dirty="0">
                <a:solidFill>
                  <a:srgbClr val="2CF460"/>
                </a:solidFill>
              </a:rPr>
              <a:t>пирамида №4</a:t>
            </a:r>
          </a:p>
        </p:txBody>
      </p:sp>
      <p:sp useBgFill="1">
        <p:nvSpPr>
          <p:cNvPr id="7" name="Прямоугольник 6"/>
          <p:cNvSpPr/>
          <p:nvPr/>
        </p:nvSpPr>
        <p:spPr>
          <a:xfrm>
            <a:off x="285750" y="2928938"/>
            <a:ext cx="8643938" cy="3714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2CF460"/>
              </a:solidFill>
              <a:latin typeface="+mj-lt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42938" y="3533775"/>
            <a:ext cx="8215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CF460"/>
                </a:solidFill>
              </a:rPr>
              <a:t>Төменде қандай амалдар орындалады?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5087E-6 L -0.01181 0.568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2428E-6 L -0.00364 0.6860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edsovet.su/_ld/296/906603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1357298"/>
            <a:ext cx="764386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Кім</a:t>
            </a:r>
            <a:r>
              <a:rPr lang="ru-RU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6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жылдам</a:t>
            </a:r>
            <a:r>
              <a:rPr lang="ru-RU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?»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86050" y="428604"/>
            <a:ext cx="3214710" cy="93660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</a:t>
            </a:r>
            <a:r>
              <a:rPr kumimoji="0" lang="en-US" sz="66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66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</a:t>
            </a:r>
            <a:r>
              <a:rPr kumimoji="0" lang="kk-KZ" sz="6600" b="1" i="0" u="none" strike="noStrike" kern="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тур</a:t>
            </a:r>
            <a:endParaRPr kumimoji="0" lang="ru-RU" sz="66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f06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429132"/>
            <a:ext cx="4357718" cy="2214578"/>
          </a:xfrm>
          <a:prstGeom prst="rect">
            <a:avLst/>
          </a:prstGeom>
          <a:noFill/>
        </p:spPr>
      </p:pic>
      <p:pic>
        <p:nvPicPr>
          <p:cNvPr id="5124" name="Picture 4" descr="http://informatique.org.ru/book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500306"/>
            <a:ext cx="4214842" cy="2214578"/>
          </a:xfrm>
          <a:prstGeom prst="rect">
            <a:avLst/>
          </a:prstGeom>
          <a:noFill/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70" descr="125145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259" name="Group 179"/>
          <p:cNvGraphicFramePr>
            <a:graphicFrameLocks noGrp="1"/>
          </p:cNvGraphicFramePr>
          <p:nvPr>
            <p:ph idx="4294967295"/>
          </p:nvPr>
        </p:nvGraphicFramePr>
        <p:xfrm>
          <a:off x="1714480" y="1045868"/>
          <a:ext cx="6048375" cy="5669280"/>
        </p:xfrm>
        <a:graphic>
          <a:graphicData uri="http://schemas.openxmlformats.org/drawingml/2006/table">
            <a:tbl>
              <a:tblPr/>
              <a:tblGrid>
                <a:gridCol w="603250"/>
                <a:gridCol w="606425"/>
                <a:gridCol w="606425"/>
                <a:gridCol w="604837"/>
                <a:gridCol w="603250"/>
                <a:gridCol w="603250"/>
                <a:gridCol w="604838"/>
                <a:gridCol w="606425"/>
                <a:gridCol w="606425"/>
                <a:gridCol w="603250"/>
              </a:tblGrid>
              <a:tr h="423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kk-KZ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Ұ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kk-KZ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114300" algn="l"/>
                        </a:tabLst>
                      </a:pPr>
                      <a:r>
                        <a:rPr kumimoji="0" lang="kk-KZ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kk-KZ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084" name="WordArt 830"/>
          <p:cNvSpPr>
            <a:spLocks noChangeArrowheads="1" noChangeShapeType="1" noTextEdit="1"/>
          </p:cNvSpPr>
          <p:nvPr/>
        </p:nvSpPr>
        <p:spPr bwMode="auto">
          <a:xfrm>
            <a:off x="1763713" y="0"/>
            <a:ext cx="5905500" cy="100010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r>
              <a:rPr lang="ru-RU" sz="3600" kern="10" dirty="0">
                <a:ln w="9525"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rPr>
              <a:t>Венгр </a:t>
            </a:r>
            <a:r>
              <a:rPr lang="ru-RU" sz="3600" kern="10" dirty="0" err="1">
                <a:ln w="9525"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rPr>
              <a:t>сөзжұмбағы</a:t>
            </a:r>
            <a:r>
              <a:rPr lang="ru-RU" sz="3600" kern="10" dirty="0">
                <a:ln w="9525">
                  <a:round/>
                  <a:headEnd/>
                  <a:tailEnd/>
                </a:ln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5" name="Picture 7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86" y="-34925"/>
            <a:ext cx="9107634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67657" y="3373715"/>
            <a:ext cx="6811963" cy="13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99250"/>
            <a:ext cx="9107634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3300833" y="3338929"/>
            <a:ext cx="6811963" cy="20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6" descr="125145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69"/>
          <p:cNvSpPr>
            <a:spLocks noChangeArrowheads="1"/>
          </p:cNvSpPr>
          <p:nvPr/>
        </p:nvSpPr>
        <p:spPr bwMode="auto">
          <a:xfrm>
            <a:off x="949631" y="1675520"/>
            <a:ext cx="72657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66675" algn="l"/>
              </a:tabLst>
            </a:pPr>
            <a:endParaRPr lang="kk-KZ" sz="3200" i="1" dirty="0">
              <a:solidFill>
                <a:srgbClr val="FF0000"/>
              </a:solidFill>
              <a:latin typeface="KZ Boyarsky" pitchFamily="34" charset="0"/>
            </a:endParaRPr>
          </a:p>
          <a:p>
            <a:pPr>
              <a:tabLst>
                <a:tab pos="66675" algn="l"/>
              </a:tabLst>
            </a:pPr>
            <a:r>
              <a:rPr lang="kk-KZ" sz="3200" b="1" i="1" dirty="0">
                <a:solidFill>
                  <a:srgbClr val="000000"/>
                </a:solidFill>
              </a:rPr>
              <a:t>Микропроцессор, тышқан, мәтін,</a:t>
            </a:r>
          </a:p>
          <a:p>
            <a:pPr>
              <a:tabLst>
                <a:tab pos="66675" algn="l"/>
              </a:tabLst>
            </a:pPr>
            <a:r>
              <a:rPr lang="kk-KZ" sz="3200" b="1" i="1" dirty="0">
                <a:solidFill>
                  <a:srgbClr val="000000"/>
                </a:solidFill>
              </a:rPr>
              <a:t> плоттер, принтер, сөз, байт, </a:t>
            </a:r>
          </a:p>
          <a:p>
            <a:pPr>
              <a:tabLst>
                <a:tab pos="66675" algn="l"/>
              </a:tabLst>
            </a:pPr>
            <a:r>
              <a:rPr lang="kk-KZ" sz="3200" b="1" i="1" dirty="0">
                <a:solidFill>
                  <a:srgbClr val="000000"/>
                </a:solidFill>
              </a:rPr>
              <a:t>пиксель, архив, жад, абонент, </a:t>
            </a:r>
          </a:p>
          <a:p>
            <a:pPr>
              <a:tabLst>
                <a:tab pos="66675" algn="l"/>
              </a:tabLst>
            </a:pPr>
            <a:r>
              <a:rPr lang="kk-KZ" sz="3200" b="1" i="1" dirty="0">
                <a:solidFill>
                  <a:srgbClr val="000000"/>
                </a:solidFill>
              </a:rPr>
              <a:t>модификация, ұя, файл, терезе,</a:t>
            </a:r>
          </a:p>
          <a:p>
            <a:pPr>
              <a:tabLst>
                <a:tab pos="66675" algn="l"/>
              </a:tabLst>
            </a:pPr>
            <a:r>
              <a:rPr lang="kk-KZ" sz="3200" b="1" i="1" dirty="0">
                <a:solidFill>
                  <a:srgbClr val="000000"/>
                </a:solidFill>
              </a:rPr>
              <a:t> монитор, модем, </a:t>
            </a:r>
            <a:r>
              <a:rPr lang="kk-KZ" sz="3200" b="1" i="1" dirty="0" smtClean="0">
                <a:solidFill>
                  <a:srgbClr val="000000"/>
                </a:solidFill>
              </a:rPr>
              <a:t>интернет,</a:t>
            </a:r>
          </a:p>
          <a:p>
            <a:pPr>
              <a:tabLst>
                <a:tab pos="66675" algn="l"/>
              </a:tabLst>
            </a:pPr>
            <a:r>
              <a:rPr lang="kk-KZ" sz="3200" b="1" i="1" dirty="0" smtClean="0">
                <a:solidFill>
                  <a:srgbClr val="000000"/>
                </a:solidFill>
              </a:rPr>
              <a:t> </a:t>
            </a:r>
            <a:r>
              <a:rPr lang="kk-KZ" sz="3200" b="1" i="1" dirty="0">
                <a:solidFill>
                  <a:srgbClr val="000000"/>
                </a:solidFill>
              </a:rPr>
              <a:t>антивирус.</a:t>
            </a:r>
          </a:p>
        </p:txBody>
      </p:sp>
      <p:sp>
        <p:nvSpPr>
          <p:cNvPr id="40964" name="WordArt 172"/>
          <p:cNvSpPr>
            <a:spLocks noChangeArrowheads="1" noChangeShapeType="1" noTextEdit="1"/>
          </p:cNvSpPr>
          <p:nvPr/>
        </p:nvSpPr>
        <p:spPr bwMode="auto">
          <a:xfrm>
            <a:off x="1619250" y="981075"/>
            <a:ext cx="540067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i="1" kern="10">
                <a:ln w="12700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6600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Жасырылған сөздер:</a:t>
            </a:r>
          </a:p>
        </p:txBody>
      </p:sp>
      <p:pic>
        <p:nvPicPr>
          <p:cNvPr id="5" name="Picture 7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86" y="-34925"/>
            <a:ext cx="9107634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67657" y="3373715"/>
            <a:ext cx="6811963" cy="13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99250"/>
            <a:ext cx="9107634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3300833" y="3338929"/>
            <a:ext cx="6811963" cy="20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296/906603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http://lenagold.ru/fon/clipart/m/med/medved7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357562"/>
            <a:ext cx="3000396" cy="2454871"/>
          </a:xfrm>
          <a:prstGeom prst="rect">
            <a:avLst/>
          </a:prstGeom>
          <a:noFill/>
        </p:spPr>
      </p:pic>
      <p:sp>
        <p:nvSpPr>
          <p:cNvPr id="4" name="Rectangle 6"/>
          <p:cNvSpPr txBox="1">
            <a:spLocks/>
          </p:cNvSpPr>
          <p:nvPr/>
        </p:nvSpPr>
        <p:spPr>
          <a:xfrm>
            <a:off x="428596" y="2143116"/>
            <a:ext cx="8001056" cy="1143000"/>
          </a:xfrm>
          <a:prstGeom prst="rect">
            <a:avLst/>
          </a:prstGeom>
        </p:spPr>
        <p:txBody>
          <a:bodyPr vert="horz" rtlCol="0" anchor="ctr">
            <a:prstTxWarp prst="textArchUp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0" hangingPunct="1">
              <a:defRPr kumimoji="0" lang="ru-RU">
                <a:solidFill>
                  <a:schemeClr val="tx2"/>
                </a:solidFill>
              </a:defRPr>
            </a:lvl2pPr>
            <a:lvl3pPr eaLnBrk="1" latinLnBrk="0" hangingPunct="1">
              <a:defRPr kumimoji="0" lang="ru-RU">
                <a:solidFill>
                  <a:schemeClr val="tx2"/>
                </a:solidFill>
              </a:defRPr>
            </a:lvl3pPr>
            <a:lvl4pPr eaLnBrk="1" latinLnBrk="0" hangingPunct="1">
              <a:defRPr kumimoji="0" lang="ru-RU">
                <a:solidFill>
                  <a:schemeClr val="tx2"/>
                </a:solidFill>
              </a:defRPr>
            </a:lvl4pPr>
            <a:lvl5pPr eaLnBrk="1" latinLnBrk="0" hangingPunct="1">
              <a:defRPr kumimoji="0" lang="ru-RU">
                <a:solidFill>
                  <a:schemeClr val="tx2"/>
                </a:solidFill>
              </a:defRPr>
            </a:lvl5pPr>
            <a:lvl6pPr eaLnBrk="1" latinLnBrk="0" hangingPunct="1">
              <a:defRPr kumimoji="0" lang="ru-RU">
                <a:solidFill>
                  <a:schemeClr val="tx2"/>
                </a:solidFill>
              </a:defRPr>
            </a:lvl6pPr>
            <a:lvl7pPr eaLnBrk="1" latinLnBrk="0" hangingPunct="1">
              <a:defRPr kumimoji="0" lang="ru-RU">
                <a:solidFill>
                  <a:schemeClr val="tx2"/>
                </a:solidFill>
              </a:defRPr>
            </a:lvl7pPr>
            <a:lvl8pPr eaLnBrk="1" latinLnBrk="0" hangingPunct="1">
              <a:defRPr kumimoji="0" lang="ru-RU">
                <a:solidFill>
                  <a:schemeClr val="tx2"/>
                </a:solidFill>
              </a:defRPr>
            </a:lvl8pPr>
            <a:lvl9pPr eaLnBrk="1" latinLnBrk="0" hangingPunct="1">
              <a:defRPr kumimoji="0" lang="ru-RU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60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VII</a:t>
            </a:r>
            <a:r>
              <a:rPr lang="ru-RU" sz="60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 - Тур.</a:t>
            </a:r>
          </a:p>
          <a:p>
            <a:pPr algn="ctr"/>
            <a:r>
              <a:rPr sz="60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 </a:t>
            </a:r>
            <a:r>
              <a:rPr lang="kk-KZ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Тәтті сайысы</a:t>
            </a:r>
            <a:r>
              <a:rPr sz="66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dirty="0">
              <a:ln w="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3036" dist="23036" dir="5400000" algn="tl">
                  <a:srgbClr val="656565">
                    <a:alpha val="65000"/>
                  </a:srgbClr>
                </a:outerShdw>
                <a:reflection blurRad="12700" stA="25000" endPos="55000" dist="5000" dir="5400000" sy="-100000" algn="bl" rotWithShape="0"/>
              </a:effectLst>
            </a:endParaRPr>
          </a:p>
        </p:txBody>
      </p:sp>
      <p:pic>
        <p:nvPicPr>
          <p:cNvPr id="5" name="Picture 6" descr="пгшлпг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3300833" y="3338929"/>
            <a:ext cx="6811963" cy="20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пгшлпг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86" y="-34925"/>
            <a:ext cx="9107634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пгшлпг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667657" y="3373715"/>
            <a:ext cx="6811963" cy="13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пгшлпгш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699250"/>
            <a:ext cx="9107634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image12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786190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img10.proshkolu.ru/content/media/pic/std/4000000/3392000/3391299-0b2e033af01cda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14290"/>
            <a:ext cx="4295775" cy="3429001"/>
          </a:xfrm>
          <a:prstGeom prst="rect">
            <a:avLst/>
          </a:prstGeom>
          <a:noFill/>
        </p:spPr>
      </p:pic>
      <p:pic>
        <p:nvPicPr>
          <p:cNvPr id="24580" name="Picture 4" descr="http://shkolabuduschego.ru/wp-content/uploads/2014/01/4-klas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857232"/>
            <a:ext cx="3000396" cy="2571768"/>
          </a:xfrm>
          <a:prstGeom prst="rect">
            <a:avLst/>
          </a:prstGeom>
          <a:noFill/>
        </p:spPr>
      </p:pic>
      <p:pic>
        <p:nvPicPr>
          <p:cNvPr id="24582" name="Picture 6" descr="https://encrypted-tbn1.gstatic.com/images?q=tbn:ANd9GcTD7qTriMb8KrWT808uqK83phmwqZhEha-cBjh2q-_EsGmSGFg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929066"/>
            <a:ext cx="4000528" cy="26432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628" y="714356"/>
            <a:ext cx="1500198" cy="5715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-34925"/>
            <a:ext cx="9142420" cy="6892925"/>
            <a:chOff x="0" y="-17"/>
            <a:chExt cx="5782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1" y="-17"/>
              <a:ext cx="5781" cy="4336"/>
              <a:chOff x="1" y="-17"/>
              <a:chExt cx="5781" cy="4336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5400000">
                <a:off x="-2079" y="2108"/>
                <a:ext cx="4291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5400000">
                <a:off x="3569" y="2106"/>
                <a:ext cx="4291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gotovie-prezentacii.ru/wp-content/uploads/2013/02/%D1%84%D0%BE%D0%BD-%D1%88%D0%B0%D0%B1%D0%BB%D0%BE%D0%BD%D0%B0-%D0%BF%D0%BE-%D0%BC%D0%B0%D1%82%D0%B5%D0%BC%D0%B0%D1%82%D0%B8%D0%BA%D0%B5.jpg"/>
          <p:cNvPicPr>
            <a:picLocks noChangeAspect="1" noChangeArrowheads="1"/>
          </p:cNvPicPr>
          <p:nvPr/>
        </p:nvPicPr>
        <p:blipFill>
          <a:blip r:embed="rId2"/>
          <a:srcRect l="3846"/>
          <a:stretch>
            <a:fillRect/>
          </a:stretch>
        </p:blipFill>
        <p:spPr bwMode="auto">
          <a:xfrm>
            <a:off x="0" y="0"/>
            <a:ext cx="9144000" cy="6871113"/>
          </a:xfrm>
          <a:prstGeom prst="rect">
            <a:avLst/>
          </a:prstGeom>
          <a:noFill/>
        </p:spPr>
      </p:pic>
      <p:sp>
        <p:nvSpPr>
          <p:cNvPr id="3" name="Rectangle 6"/>
          <p:cNvSpPr txBox="1">
            <a:spLocks/>
          </p:cNvSpPr>
          <p:nvPr/>
        </p:nvSpPr>
        <p:spPr>
          <a:xfrm>
            <a:off x="2857488" y="2857496"/>
            <a:ext cx="6643702" cy="3643338"/>
          </a:xfrm>
          <a:prstGeom prst="rect">
            <a:avLst/>
          </a:prstGeom>
        </p:spPr>
        <p:txBody>
          <a:bodyPr vert="horz" rtlCol="0" anchor="ctr">
            <a:prstTxWarp prst="textArchUp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0" hangingPunct="1">
              <a:defRPr kumimoji="0" lang="ru-RU">
                <a:solidFill>
                  <a:schemeClr val="tx2"/>
                </a:solidFill>
              </a:defRPr>
            </a:lvl2pPr>
            <a:lvl3pPr eaLnBrk="1" latinLnBrk="0" hangingPunct="1">
              <a:defRPr kumimoji="0" lang="ru-RU">
                <a:solidFill>
                  <a:schemeClr val="tx2"/>
                </a:solidFill>
              </a:defRPr>
            </a:lvl3pPr>
            <a:lvl4pPr eaLnBrk="1" latinLnBrk="0" hangingPunct="1">
              <a:defRPr kumimoji="0" lang="ru-RU">
                <a:solidFill>
                  <a:schemeClr val="tx2"/>
                </a:solidFill>
              </a:defRPr>
            </a:lvl4pPr>
            <a:lvl5pPr eaLnBrk="1" latinLnBrk="0" hangingPunct="1">
              <a:defRPr kumimoji="0" lang="ru-RU">
                <a:solidFill>
                  <a:schemeClr val="tx2"/>
                </a:solidFill>
              </a:defRPr>
            </a:lvl5pPr>
            <a:lvl6pPr eaLnBrk="1" latinLnBrk="0" hangingPunct="1">
              <a:defRPr kumimoji="0" lang="ru-RU">
                <a:solidFill>
                  <a:schemeClr val="tx2"/>
                </a:solidFill>
              </a:defRPr>
            </a:lvl6pPr>
            <a:lvl7pPr eaLnBrk="1" latinLnBrk="0" hangingPunct="1">
              <a:defRPr kumimoji="0" lang="ru-RU">
                <a:solidFill>
                  <a:schemeClr val="tx2"/>
                </a:solidFill>
              </a:defRPr>
            </a:lvl7pPr>
            <a:lvl8pPr eaLnBrk="1" latinLnBrk="0" hangingPunct="1">
              <a:defRPr kumimoji="0" lang="ru-RU">
                <a:solidFill>
                  <a:schemeClr val="tx2"/>
                </a:solidFill>
              </a:defRPr>
            </a:lvl8pPr>
            <a:lvl9pPr eaLnBrk="1" latinLnBrk="0" hangingPunct="1">
              <a:defRPr kumimoji="0" lang="ru-RU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VIII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- </a:t>
            </a:r>
            <a:r>
              <a:rPr lang="kk-KZ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т</a:t>
            </a:r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ур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.</a:t>
            </a:r>
          </a:p>
          <a:p>
            <a:pPr algn="ctr"/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«С </a:t>
            </a:r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ә н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д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і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фигуралар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» </a:t>
            </a:r>
            <a:endParaRPr lang="ru-RU" dirty="0">
              <a:ln w="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23036" dist="23036" dir="5400000" algn="tl">
                  <a:srgbClr val="656565">
                    <a:alpha val="65000"/>
                  </a:srgbClr>
                </a:outerShdw>
                <a:reflection blurRad="12700" stA="25000" endPos="55000" dist="5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86644" y="5214950"/>
            <a:ext cx="1571636" cy="12144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7000892" y="3500438"/>
            <a:ext cx="1857420" cy="128588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286380" y="4572008"/>
            <a:ext cx="1857388" cy="15716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данные 6"/>
          <p:cNvSpPr/>
          <p:nvPr/>
        </p:nvSpPr>
        <p:spPr>
          <a:xfrm>
            <a:off x="3500430" y="3786190"/>
            <a:ext cx="2357454" cy="100013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3214678" y="5143512"/>
            <a:ext cx="2214578" cy="1285884"/>
          </a:xfrm>
          <a:prstGeom prst="trapezoid">
            <a:avLst>
              <a:gd name="adj" fmla="val 5301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0" y="-34925"/>
            <a:ext cx="9144001" cy="6892925"/>
            <a:chOff x="0" y="-17"/>
            <a:chExt cx="5783" cy="4342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" y="-17"/>
              <a:ext cx="5782" cy="4336"/>
              <a:chOff x="1" y="-17"/>
              <a:chExt cx="5782" cy="4336"/>
            </a:xfrm>
          </p:grpSpPr>
          <p:pic>
            <p:nvPicPr>
              <p:cNvPr id="1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-2079" y="2108"/>
                <a:ext cx="4291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3593" y="2130"/>
                <a:ext cx="4291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9" descr="пгшлпгш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эээээээээээээээ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1420"/>
            <a:ext cx="9144001" cy="6949420"/>
          </a:xfrm>
          <a:prstGeom prst="rect">
            <a:avLst/>
          </a:prstGeom>
          <a:noFill/>
        </p:spPr>
      </p:pic>
      <p:sp>
        <p:nvSpPr>
          <p:cNvPr id="3" name="Rectangle 6"/>
          <p:cNvSpPr txBox="1">
            <a:spLocks/>
          </p:cNvSpPr>
          <p:nvPr/>
        </p:nvSpPr>
        <p:spPr>
          <a:xfrm>
            <a:off x="428596" y="3786190"/>
            <a:ext cx="6643702" cy="3643338"/>
          </a:xfrm>
          <a:prstGeom prst="rect">
            <a:avLst/>
          </a:prstGeom>
        </p:spPr>
        <p:txBody>
          <a:bodyPr vert="horz" rtlCol="0" anchor="ctr">
            <a:prstTxWarp prst="textArchUp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0" hangingPunct="1">
              <a:defRPr kumimoji="0" lang="ru-RU">
                <a:solidFill>
                  <a:schemeClr val="tx2"/>
                </a:solidFill>
              </a:defRPr>
            </a:lvl2pPr>
            <a:lvl3pPr eaLnBrk="1" latinLnBrk="0" hangingPunct="1">
              <a:defRPr kumimoji="0" lang="ru-RU">
                <a:solidFill>
                  <a:schemeClr val="tx2"/>
                </a:solidFill>
              </a:defRPr>
            </a:lvl3pPr>
            <a:lvl4pPr eaLnBrk="1" latinLnBrk="0" hangingPunct="1">
              <a:defRPr kumimoji="0" lang="ru-RU">
                <a:solidFill>
                  <a:schemeClr val="tx2"/>
                </a:solidFill>
              </a:defRPr>
            </a:lvl4pPr>
            <a:lvl5pPr eaLnBrk="1" latinLnBrk="0" hangingPunct="1">
              <a:defRPr kumimoji="0" lang="ru-RU">
                <a:solidFill>
                  <a:schemeClr val="tx2"/>
                </a:solidFill>
              </a:defRPr>
            </a:lvl5pPr>
            <a:lvl6pPr eaLnBrk="1" latinLnBrk="0" hangingPunct="1">
              <a:defRPr kumimoji="0" lang="ru-RU">
                <a:solidFill>
                  <a:schemeClr val="tx2"/>
                </a:solidFill>
              </a:defRPr>
            </a:lvl6pPr>
            <a:lvl7pPr eaLnBrk="1" latinLnBrk="0" hangingPunct="1">
              <a:defRPr kumimoji="0" lang="ru-RU">
                <a:solidFill>
                  <a:schemeClr val="tx2"/>
                </a:solidFill>
              </a:defRPr>
            </a:lvl7pPr>
            <a:lvl8pPr eaLnBrk="1" latinLnBrk="0" hangingPunct="1">
              <a:defRPr kumimoji="0" lang="ru-RU">
                <a:solidFill>
                  <a:schemeClr val="tx2"/>
                </a:solidFill>
              </a:defRPr>
            </a:lvl8pPr>
            <a:lvl9pPr eaLnBrk="1" latinLnBrk="0" hangingPunct="1">
              <a:defRPr kumimoji="0" lang="ru-RU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IX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- </a:t>
            </a:r>
            <a:r>
              <a:rPr lang="kk-KZ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т</a:t>
            </a:r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ур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.</a:t>
            </a:r>
          </a:p>
          <a:p>
            <a:pPr algn="ctr"/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«Әр қолдың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өз жұмысы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бар» </a:t>
            </a:r>
            <a:endParaRPr lang="ru-RU" dirty="0">
              <a:ln w="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23036" dist="23036" dir="5400000" algn="tl">
                  <a:srgbClr val="656565">
                    <a:alpha val="65000"/>
                  </a:srgbClr>
                </a:outerShdw>
                <a:reflection blurRad="12700" stA="25000" endPos="55000" dist="5000" dir="5400000" sy="-100000" algn="bl" rotWithShape="0"/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-34925"/>
            <a:ext cx="9144001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1" y="-17"/>
              <a:ext cx="5782" cy="4336"/>
              <a:chOff x="1" y="-17"/>
              <a:chExt cx="5782" cy="4336"/>
            </a:xfrm>
          </p:grpSpPr>
          <p:pic>
            <p:nvPicPr>
              <p:cNvPr id="1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-2079" y="2108"/>
                <a:ext cx="4291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3593" y="2130"/>
                <a:ext cx="4291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9" descr="пгшлпгш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ыыыыыы\Рабочий стол\801970533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928794" y="2143116"/>
            <a:ext cx="4071966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</a:rPr>
              <a:t> “Сәлемдесу сөз басы”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28860" y="2857496"/>
            <a:ext cx="4071966" cy="428628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400" b="1" dirty="0" smtClean="0">
                <a:solidFill>
                  <a:srgbClr val="002060"/>
                </a:solidFill>
              </a:rPr>
              <a:t>“</a:t>
            </a:r>
            <a:r>
              <a:rPr lang="kk-KZ" sz="2000" b="1" dirty="0" smtClean="0">
                <a:solidFill>
                  <a:srgbClr val="002060"/>
                </a:solidFill>
              </a:rPr>
              <a:t>Сұрақ бізден, жауап сізден</a:t>
            </a:r>
            <a:r>
              <a:rPr lang="kk-KZ" sz="2400" b="1" dirty="0" smtClean="0">
                <a:solidFill>
                  <a:srgbClr val="002060"/>
                </a:solidFill>
              </a:rPr>
              <a:t>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0298" y="3786190"/>
            <a:ext cx="4286280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400" b="1" dirty="0" smtClean="0">
                <a:solidFill>
                  <a:srgbClr val="002060"/>
                </a:solidFill>
              </a:rPr>
              <a:t>“</a:t>
            </a:r>
            <a:r>
              <a:rPr lang="kk-KZ" b="1" dirty="0" smtClean="0">
                <a:solidFill>
                  <a:srgbClr val="002060"/>
                </a:solidFill>
              </a:rPr>
              <a:t>Санға қатысты мақал-мәтелдер</a:t>
            </a:r>
            <a:r>
              <a:rPr lang="kk-KZ" sz="2400" b="1" dirty="0" smtClean="0">
                <a:solidFill>
                  <a:srgbClr val="002060"/>
                </a:solidFill>
              </a:rPr>
              <a:t>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28860" y="4572008"/>
            <a:ext cx="4286280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2060"/>
                </a:solidFill>
              </a:rPr>
              <a:t>    “Адасқан әріптер”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71670" y="5429264"/>
            <a:ext cx="4214842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2060"/>
                </a:solidFill>
              </a:rPr>
              <a:t>    “Математика сұлулығы”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1000100" y="357166"/>
            <a:ext cx="6858048" cy="1500198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003">
            <a:schemeClr val="l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348" y="669177"/>
            <a:ext cx="73789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САЙЫС КЕЗЕҢДЕРІ</a:t>
            </a:r>
            <a:endParaRPr lang="ru-RU" sz="48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-34925"/>
            <a:ext cx="9144001" cy="6892925"/>
            <a:chOff x="0" y="-17"/>
            <a:chExt cx="5783" cy="434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" y="-17"/>
              <a:ext cx="5782" cy="4336"/>
              <a:chOff x="1" y="-17"/>
              <a:chExt cx="5782" cy="4336"/>
            </a:xfrm>
          </p:grpSpPr>
          <p:pic>
            <p:nvPicPr>
              <p:cNvPr id="17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-2079" y="2108"/>
                <a:ext cx="4291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3593" y="2130"/>
                <a:ext cx="4291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Picture 9" descr="пгшлпгш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6-конечная звезда 23"/>
          <p:cNvSpPr/>
          <p:nvPr/>
        </p:nvSpPr>
        <p:spPr>
          <a:xfrm>
            <a:off x="500034" y="3143248"/>
            <a:ext cx="1357322" cy="1428760"/>
          </a:xfrm>
          <a:prstGeom prst="star6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smtClean="0"/>
              <a:t>Сергіту сәті</a:t>
            </a:r>
            <a:endParaRPr lang="ru-RU" smtClean="0"/>
          </a:p>
        </p:txBody>
      </p:sp>
      <p:pic>
        <p:nvPicPr>
          <p:cNvPr id="35843" name="Picture 10" descr="BD13772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928802"/>
            <a:ext cx="3714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86116" y="5786454"/>
          <a:ext cx="4195763" cy="608013"/>
        </p:xfrm>
        <a:graphic>
          <a:graphicData uri="http://schemas.openxmlformats.org/presentationml/2006/ole">
            <p:oleObj spid="_x0000_s1026" name="Объект упаковщика для оболочки" showAsIcon="1" r:id="rId4" imgW="4196160" imgH="607680" progId="Package">
              <p:embed/>
            </p:oleObj>
          </a:graphicData>
        </a:graphic>
      </p:graphicFrame>
      <p:sp>
        <p:nvSpPr>
          <p:cNvPr id="6" name="Rectangle 6"/>
          <p:cNvSpPr txBox="1">
            <a:spLocks/>
          </p:cNvSpPr>
          <p:nvPr/>
        </p:nvSpPr>
        <p:spPr>
          <a:xfrm>
            <a:off x="1500198" y="642918"/>
            <a:ext cx="6643702" cy="1357322"/>
          </a:xfrm>
          <a:prstGeom prst="rect">
            <a:avLst/>
          </a:prstGeom>
        </p:spPr>
        <p:txBody>
          <a:bodyPr vert="horz" rtlCol="0" anchor="ctr">
            <a:prstTxWarp prst="textArchUp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0" hangingPunct="1">
              <a:defRPr kumimoji="0" lang="ru-RU">
                <a:solidFill>
                  <a:schemeClr val="tx2"/>
                </a:solidFill>
              </a:defRPr>
            </a:lvl2pPr>
            <a:lvl3pPr eaLnBrk="1" latinLnBrk="0" hangingPunct="1">
              <a:defRPr kumimoji="0" lang="ru-RU">
                <a:solidFill>
                  <a:schemeClr val="tx2"/>
                </a:solidFill>
              </a:defRPr>
            </a:lvl3pPr>
            <a:lvl4pPr eaLnBrk="1" latinLnBrk="0" hangingPunct="1">
              <a:defRPr kumimoji="0" lang="ru-RU">
                <a:solidFill>
                  <a:schemeClr val="tx2"/>
                </a:solidFill>
              </a:defRPr>
            </a:lvl4pPr>
            <a:lvl5pPr eaLnBrk="1" latinLnBrk="0" hangingPunct="1">
              <a:defRPr kumimoji="0" lang="ru-RU">
                <a:solidFill>
                  <a:schemeClr val="tx2"/>
                </a:solidFill>
              </a:defRPr>
            </a:lvl5pPr>
            <a:lvl6pPr eaLnBrk="1" latinLnBrk="0" hangingPunct="1">
              <a:defRPr kumimoji="0" lang="ru-RU">
                <a:solidFill>
                  <a:schemeClr val="tx2"/>
                </a:solidFill>
              </a:defRPr>
            </a:lvl6pPr>
            <a:lvl7pPr eaLnBrk="1" latinLnBrk="0" hangingPunct="1">
              <a:defRPr kumimoji="0" lang="ru-RU">
                <a:solidFill>
                  <a:schemeClr val="tx2"/>
                </a:solidFill>
              </a:defRPr>
            </a:lvl7pPr>
            <a:lvl8pPr eaLnBrk="1" latinLnBrk="0" hangingPunct="1">
              <a:defRPr kumimoji="0" lang="ru-RU">
                <a:solidFill>
                  <a:schemeClr val="tx2"/>
                </a:solidFill>
              </a:defRPr>
            </a:lvl8pPr>
            <a:lvl9pPr eaLnBrk="1" latinLnBrk="0" hangingPunct="1">
              <a:defRPr kumimoji="0" lang="ru-RU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X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- </a:t>
            </a:r>
            <a:r>
              <a:rPr lang="kk-KZ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т</a:t>
            </a:r>
            <a:r>
              <a:rPr lang="ru-RU" sz="66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ур</a:t>
            </a:r>
            <a:r>
              <a:rPr lang="ru-RU" sz="6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on-2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1547813" y="2205038"/>
            <a:ext cx="6480175" cy="1487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Құттықтаймыз!!!</a:t>
            </a:r>
          </a:p>
        </p:txBody>
      </p:sp>
      <p:pic>
        <p:nvPicPr>
          <p:cNvPr id="41988" name="Picture 6" descr="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86080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-34925"/>
            <a:ext cx="9145582" cy="6892925"/>
            <a:chOff x="0" y="-17"/>
            <a:chExt cx="5784" cy="434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" y="-17"/>
              <a:ext cx="5783" cy="4336"/>
              <a:chOff x="1" y="-17"/>
              <a:chExt cx="5783" cy="4336"/>
            </a:xfrm>
          </p:grpSpPr>
          <p:pic>
            <p:nvPicPr>
              <p:cNvPr id="8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-2055" y="2084"/>
                <a:ext cx="4291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" y="-17"/>
                <a:ext cx="5760" cy="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3570" y="2083"/>
                <a:ext cx="4291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9" descr="пгшлпгш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190"/>
              <a:ext cx="576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heel spokes="3"/>
    <p:sndAc>
      <p:stSnd loop="1"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ыыыыыы\Рабочий стол\801970533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928794" y="2143116"/>
            <a:ext cx="4071966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</a:rPr>
              <a:t> “Кім жылдам?”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28860" y="2857496"/>
            <a:ext cx="4071966" cy="428628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400" b="1" dirty="0" smtClean="0">
                <a:solidFill>
                  <a:srgbClr val="002060"/>
                </a:solidFill>
              </a:rPr>
              <a:t>     “Тәтті сайысы”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0298" y="3786190"/>
            <a:ext cx="4286280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400" b="1" dirty="0" smtClean="0">
                <a:solidFill>
                  <a:srgbClr val="002060"/>
                </a:solidFill>
              </a:rPr>
              <a:t>   “</a:t>
            </a:r>
            <a:r>
              <a:rPr lang="kk-KZ" sz="2000" b="1" dirty="0" smtClean="0">
                <a:solidFill>
                  <a:srgbClr val="002060"/>
                </a:solidFill>
              </a:rPr>
              <a:t>Сәнді фигуралар</a:t>
            </a:r>
            <a:r>
              <a:rPr lang="kk-KZ" sz="2800" b="1" dirty="0" smtClean="0">
                <a:solidFill>
                  <a:srgbClr val="002060"/>
                </a:solidFill>
              </a:rPr>
              <a:t>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28860" y="4572008"/>
            <a:ext cx="4286280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2060"/>
                </a:solidFill>
              </a:rPr>
              <a:t>    “Әр қолдың өз жұмысы бар”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71670" y="5429264"/>
            <a:ext cx="4214842" cy="357190"/>
          </a:xfrm>
          <a:prstGeom prst="roundRect">
            <a:avLst/>
          </a:prstGeom>
          <a:solidFill>
            <a:srgbClr val="DDDDD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2060"/>
                </a:solidFill>
              </a:rPr>
              <a:t>    </a:t>
            </a:r>
            <a:r>
              <a:rPr lang="kk-KZ" sz="2000" b="1" dirty="0" smtClean="0">
                <a:solidFill>
                  <a:srgbClr val="002060"/>
                </a:solidFill>
              </a:rPr>
              <a:t>“Сергіту сәті”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-34925"/>
            <a:ext cx="9144001" cy="6892925"/>
            <a:chOff x="0" y="-17"/>
            <a:chExt cx="5783" cy="434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" y="-17"/>
              <a:ext cx="5782" cy="4336"/>
              <a:chOff x="1" y="-17"/>
              <a:chExt cx="5782" cy="4336"/>
            </a:xfrm>
          </p:grpSpPr>
          <p:pic>
            <p:nvPicPr>
              <p:cNvPr id="17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-2079" y="2108"/>
                <a:ext cx="4291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3593" y="2130"/>
                <a:ext cx="4291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Picture 9" descr="пгшлпгш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6-конечная звезда 23"/>
          <p:cNvSpPr/>
          <p:nvPr/>
        </p:nvSpPr>
        <p:spPr>
          <a:xfrm>
            <a:off x="500034" y="3143248"/>
            <a:ext cx="1357322" cy="1428760"/>
          </a:xfrm>
          <a:prstGeom prst="star6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6" descr="https://encrypted-tbn1.gstatic.com/images?q=tbn:ANd9GcTD7qTriMb8KrWT808uqK83phmwqZhEha-cBjh2q-_EsGmSGFgl"/>
          <p:cNvPicPr>
            <a:picLocks noChangeAspect="1" noChangeArrowheads="1"/>
          </p:cNvPicPr>
          <p:nvPr/>
        </p:nvPicPr>
        <p:blipFill>
          <a:blip r:embed="rId4"/>
          <a:srcRect b="32433"/>
          <a:stretch>
            <a:fillRect/>
          </a:stretch>
        </p:blipFill>
        <p:spPr bwMode="auto">
          <a:xfrm>
            <a:off x="2000232" y="214290"/>
            <a:ext cx="4929222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pedsovet.su/_ld/364/713455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noFill/>
        </p:spPr>
      </p:pic>
      <p:pic>
        <p:nvPicPr>
          <p:cNvPr id="5" name="Picture 2" descr="http://pixabay.com/static/uploads/photo/2012/04/11/16/26/blackboard-28780_640.png"/>
          <p:cNvPicPr>
            <a:picLocks noChangeAspect="1" noChangeArrowheads="1"/>
          </p:cNvPicPr>
          <p:nvPr/>
        </p:nvPicPr>
        <p:blipFill>
          <a:blip r:embed="rId3"/>
          <a:srcRect r="13281"/>
          <a:stretch>
            <a:fillRect/>
          </a:stretch>
        </p:blipFill>
        <p:spPr bwMode="auto">
          <a:xfrm flipH="1">
            <a:off x="571472" y="571480"/>
            <a:ext cx="8001056" cy="6072230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777879"/>
            <a:ext cx="2928958" cy="107948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    </a:t>
            </a:r>
            <a:r>
              <a:rPr lang="ru-RU" sz="6000" b="1" dirty="0" err="1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І-тур</a:t>
            </a:r>
            <a:endParaRPr lang="ru-RU" sz="6000" b="1" dirty="0"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0" y="-34925"/>
            <a:ext cx="9182101" cy="6892925"/>
            <a:chOff x="0" y="-17"/>
            <a:chExt cx="5784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4" cy="4337"/>
              <a:chOff x="0" y="-17"/>
              <a:chExt cx="5784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5400000">
                <a:off x="-2056" y="2085"/>
                <a:ext cx="4291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5400000">
                <a:off x="3559" y="2096"/>
                <a:ext cx="4291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190"/>
              <a:ext cx="576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5780" name="Picture 4" descr="http://4.bp.blogspot.com/-IUGRK-jD1BQ/UXPQE01mqvI/AAAAAAAAAcA/2NhVhvhK3w8/s1600/Umni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929066"/>
            <a:ext cx="2504864" cy="258696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500430" y="989942"/>
            <a:ext cx="478214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6000" b="1" dirty="0" smtClean="0">
                <a:ln w="1905"/>
                <a:solidFill>
                  <a:srgbClr val="C0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“Сәлемдесу</a:t>
            </a:r>
          </a:p>
          <a:p>
            <a:pPr algn="ctr"/>
            <a:r>
              <a:rPr lang="kk-KZ" sz="6000" b="1" dirty="0" smtClean="0">
                <a:ln w="1905"/>
                <a:solidFill>
                  <a:srgbClr val="C0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сөз басы”</a:t>
            </a:r>
            <a:endParaRPr lang="ru-RU" sz="6000" b="1" cap="none" spc="0" dirty="0">
              <a:ln w="1905"/>
              <a:solidFill>
                <a:srgbClr val="C00000"/>
              </a:solidFill>
              <a:effectLst>
                <a:glow rad="228600">
                  <a:srgbClr val="FFFF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80"/>
                            </p:stCondLst>
                            <p:childTnLst>
                              <p:par>
                                <p:cTn id="18" presetID="8" presetClass="emph" presetSubtype="0" accel="50000" decel="50000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80"/>
                            </p:stCondLst>
                            <p:childTnLst>
                              <p:par>
                                <p:cTn id="21" presetID="8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imgъъъъъъ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9544"/>
          </a:xfrm>
          <a:prstGeom prst="rect">
            <a:avLst/>
          </a:prstGeom>
          <a:noFill/>
        </p:spPr>
      </p:pic>
      <p:pic>
        <p:nvPicPr>
          <p:cNvPr id="6" name="Picture 6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3348038" y="3386138"/>
            <a:ext cx="6811963" cy="1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-34925"/>
            <a:ext cx="914400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49913" y="3319463"/>
            <a:ext cx="681196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пгшлпг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99250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10.proshkolu.ru/content/media/pic/std/4000000/3392000/3391299-0b2e033af01cda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2852"/>
            <a:ext cx="4295775" cy="34290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57818" y="642918"/>
            <a:ext cx="1571636" cy="571504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21.11.14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42976" y="1214422"/>
            <a:ext cx="32948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ІІ  - тур.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3786190"/>
            <a:ext cx="6429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«Сұрақ бізден</a:t>
            </a:r>
            <a:r>
              <a:rPr lang="ru-RU" sz="48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, </a:t>
            </a:r>
          </a:p>
          <a:p>
            <a:pPr algn="ctr"/>
            <a:r>
              <a:rPr lang="ru-RU" sz="48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          </a:t>
            </a:r>
            <a:r>
              <a:rPr lang="ru-RU" sz="4800" b="1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жауап</a:t>
            </a:r>
            <a:r>
              <a:rPr lang="ru-RU" sz="48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  <a:r>
              <a:rPr lang="ru-RU" sz="4800" b="1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сізден</a:t>
            </a:r>
            <a:r>
              <a:rPr lang="ru-RU" sz="48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»</a:t>
            </a:r>
            <a:endParaRPr lang="ru-RU" sz="3600" b="1" dirty="0">
              <a:ln w="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3036" dist="23036" dir="5400000" algn="tl">
                  <a:srgbClr val="656565">
                    <a:alpha val="65000"/>
                  </a:srgbClr>
                </a:outerShdw>
                <a:reflection blurRad="12700" stA="25000" endPos="55000" dist="5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cs303214.vk.me/u116223102/-14/x_725c37b0.jpg"/>
          <p:cNvPicPr>
            <a:picLocks noChangeAspect="1" noChangeArrowheads="1"/>
          </p:cNvPicPr>
          <p:nvPr/>
        </p:nvPicPr>
        <p:blipFill>
          <a:blip r:embed="rId2"/>
          <a:srcRect b="12499"/>
          <a:stretch>
            <a:fillRect/>
          </a:stretch>
        </p:blipFill>
        <p:spPr bwMode="auto">
          <a:xfrm rot="10800000">
            <a:off x="0" y="-25"/>
            <a:ext cx="9144000" cy="321471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4686"/>
            <a:ext cx="9144000" cy="369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/>
          </p:cNvSpPr>
          <p:nvPr/>
        </p:nvSpPr>
        <p:spPr>
          <a:xfrm>
            <a:off x="500035" y="2500314"/>
            <a:ext cx="8001056" cy="1143000"/>
          </a:xfrm>
          <a:prstGeom prst="rect">
            <a:avLst/>
          </a:prstGeom>
        </p:spPr>
        <p:txBody>
          <a:bodyPr vert="horz" rtlCol="0" anchor="ctr">
            <a:prstTxWarp prst="textArchUp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0" hangingPunct="1">
              <a:defRPr kumimoji="0" lang="ru-RU">
                <a:solidFill>
                  <a:schemeClr val="tx2"/>
                </a:solidFill>
              </a:defRPr>
            </a:lvl2pPr>
            <a:lvl3pPr eaLnBrk="1" latinLnBrk="0" hangingPunct="1">
              <a:defRPr kumimoji="0" lang="ru-RU">
                <a:solidFill>
                  <a:schemeClr val="tx2"/>
                </a:solidFill>
              </a:defRPr>
            </a:lvl3pPr>
            <a:lvl4pPr eaLnBrk="1" latinLnBrk="0" hangingPunct="1">
              <a:defRPr kumimoji="0" lang="ru-RU">
                <a:solidFill>
                  <a:schemeClr val="tx2"/>
                </a:solidFill>
              </a:defRPr>
            </a:lvl4pPr>
            <a:lvl5pPr eaLnBrk="1" latinLnBrk="0" hangingPunct="1">
              <a:defRPr kumimoji="0" lang="ru-RU">
                <a:solidFill>
                  <a:schemeClr val="tx2"/>
                </a:solidFill>
              </a:defRPr>
            </a:lvl5pPr>
            <a:lvl6pPr eaLnBrk="1" latinLnBrk="0" hangingPunct="1">
              <a:defRPr kumimoji="0" lang="ru-RU">
                <a:solidFill>
                  <a:schemeClr val="tx2"/>
                </a:solidFill>
              </a:defRPr>
            </a:lvl6pPr>
            <a:lvl7pPr eaLnBrk="1" latinLnBrk="0" hangingPunct="1">
              <a:defRPr kumimoji="0" lang="ru-RU">
                <a:solidFill>
                  <a:schemeClr val="tx2"/>
                </a:solidFill>
              </a:defRPr>
            </a:lvl7pPr>
            <a:lvl8pPr eaLnBrk="1" latinLnBrk="0" hangingPunct="1">
              <a:defRPr kumimoji="0" lang="ru-RU">
                <a:solidFill>
                  <a:schemeClr val="tx2"/>
                </a:solidFill>
              </a:defRPr>
            </a:lvl8pPr>
            <a:lvl9pPr eaLnBrk="1" latinLnBrk="0" hangingPunct="1">
              <a:defRPr kumimoji="0" lang="ru-RU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ru-RU" sz="60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ІІІ  - Тур.</a:t>
            </a:r>
          </a:p>
          <a:p>
            <a:pPr algn="ctr"/>
            <a:r>
              <a:rPr lang="ru-RU" sz="60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</a:t>
            </a:r>
            <a:r>
              <a:rPr lang="ru-RU" sz="60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Санға  қатысты</a:t>
            </a:r>
            <a:r>
              <a:rPr sz="600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 </a:t>
            </a:r>
          </a:p>
          <a:p>
            <a:pPr algn="ctr"/>
            <a:r>
              <a:rPr lang="ru-RU" sz="60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мақал </a:t>
            </a:r>
            <a:r>
              <a:rPr lang="ru-RU" sz="60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- </a:t>
            </a:r>
            <a:r>
              <a:rPr lang="ru-RU" sz="6000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мәтелдер</a:t>
            </a:r>
            <a:endParaRPr lang="ru-RU" sz="4400" dirty="0">
              <a:ln w="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3036" dist="23036" dir="5400000" algn="tl">
                  <a:srgbClr val="656565">
                    <a:alpha val="65000"/>
                  </a:srgbClr>
                </a:outerShdw>
                <a:reflection blurRad="12700" stA="25000" endPos="55000" dist="5000" dir="5400000" sy="-100000" algn="bl" rotWithShape="0"/>
              </a:effectLst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/>
          </p:cNvSpPr>
          <p:nvPr>
            <p:ph type="body" sz="quarter" idx="13"/>
          </p:nvPr>
        </p:nvSpPr>
        <p:spPr>
          <a:xfrm>
            <a:off x="914400" y="2057400"/>
            <a:ext cx="3441576" cy="457200"/>
          </a:xfrm>
        </p:spPr>
        <p:txBody>
          <a:bodyPr>
            <a:normAutofit fontScale="92500" lnSpcReduction="20000"/>
          </a:bodyPr>
          <a:lstStyle>
            <a:extLst/>
          </a:lstStyle>
          <a:p>
            <a:pPr marL="457200" lvl="1" indent="0" algn="ctr">
              <a:buNone/>
            </a:pPr>
            <a:r>
              <a:rPr lang="kk-KZ" dirty="0" smtClean="0"/>
              <a:t>ӘРЕДЕЖ</a:t>
            </a:r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body" sz="quarter" idx="14"/>
          </p:nvPr>
        </p:nvSpPr>
        <p:spPr>
          <a:xfrm>
            <a:off x="914400" y="2971800"/>
            <a:ext cx="3441576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ЛЕСУӘ</a:t>
            </a:r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15"/>
          </p:nvPr>
        </p:nvSpPr>
        <p:spPr>
          <a:xfrm>
            <a:off x="914400" y="3886200"/>
            <a:ext cx="3441576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УБК</a:t>
            </a:r>
            <a:endParaRPr lang="ru-RU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6"/>
          </p:nvPr>
        </p:nvSpPr>
        <p:spPr>
          <a:xfrm>
            <a:off x="914400" y="4800600"/>
            <a:ext cx="3441576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ЗҮУТ</a:t>
            </a:r>
            <a:endParaRPr lang="ru-RU" dirty="0"/>
          </a:p>
        </p:txBody>
      </p:sp>
      <p:sp>
        <p:nvSpPr>
          <p:cNvPr id="7" name="Rectangle 7"/>
          <p:cNvSpPr>
            <a:spLocks noGrp="1"/>
          </p:cNvSpPr>
          <p:nvPr>
            <p:ph type="body" sz="quarter" idx="17"/>
          </p:nvPr>
        </p:nvSpPr>
        <p:spPr>
          <a:xfrm>
            <a:off x="914400" y="5715000"/>
            <a:ext cx="3441576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kk-KZ" dirty="0" smtClean="0"/>
              <a:t>АНС</a:t>
            </a:r>
            <a:endParaRPr lang="ru-RU" dirty="0"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8"/>
          </p:nvPr>
        </p:nvSpPr>
        <p:spPr>
          <a:xfrm>
            <a:off x="4355976" y="2057400"/>
            <a:ext cx="3416424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РҰШЫБ</a:t>
            </a:r>
            <a:endParaRPr lang="ru-RU" dirty="0"/>
          </a:p>
        </p:txBody>
      </p:sp>
      <p:sp>
        <p:nvSpPr>
          <p:cNvPr id="9" name="Rectangle 9"/>
          <p:cNvSpPr>
            <a:spLocks noGrp="1"/>
          </p:cNvSpPr>
          <p:nvPr>
            <p:ph type="body" sz="quarter" idx="19"/>
          </p:nvPr>
        </p:nvSpPr>
        <p:spPr>
          <a:xfrm>
            <a:off x="4355976" y="2971800"/>
            <a:ext cx="3416424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ЛӨКЕШБ</a:t>
            </a:r>
            <a:endParaRPr lang="ru-RU" dirty="0"/>
          </a:p>
        </p:txBody>
      </p:sp>
      <p:sp>
        <p:nvSpPr>
          <p:cNvPr id="10" name="Rectangle 10"/>
          <p:cNvSpPr>
            <a:spLocks noGrp="1"/>
          </p:cNvSpPr>
          <p:nvPr>
            <p:ph type="body" sz="quarter" idx="20"/>
          </p:nvPr>
        </p:nvSpPr>
        <p:spPr>
          <a:xfrm>
            <a:off x="4355976" y="3886200"/>
            <a:ext cx="3416424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КИРЬЛУЦ</a:t>
            </a:r>
            <a:endParaRPr lang="ru-RU" dirty="0"/>
          </a:p>
        </p:txBody>
      </p:sp>
      <p:sp>
        <p:nvSpPr>
          <p:cNvPr id="11" name="Rectangle 11"/>
          <p:cNvSpPr>
            <a:spLocks noGrp="1"/>
          </p:cNvSpPr>
          <p:nvPr>
            <p:ph type="body" sz="quarter" idx="21"/>
          </p:nvPr>
        </p:nvSpPr>
        <p:spPr>
          <a:xfrm>
            <a:off x="4355976" y="4800600"/>
            <a:ext cx="3416424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ЕБШРҢЕ</a:t>
            </a:r>
            <a:endParaRPr lang="ru-RU" dirty="0"/>
          </a:p>
        </p:txBody>
      </p:sp>
      <p:sp>
        <p:nvSpPr>
          <p:cNvPr id="12" name="Rectangle 12"/>
          <p:cNvSpPr>
            <a:spLocks noGrp="1"/>
          </p:cNvSpPr>
          <p:nvPr>
            <p:ph type="body" sz="quarter" idx="22"/>
          </p:nvPr>
        </p:nvSpPr>
        <p:spPr>
          <a:xfrm>
            <a:off x="4355976" y="5715000"/>
            <a:ext cx="3416424" cy="457200"/>
          </a:xfrm>
        </p:spPr>
        <p:txBody>
          <a:bodyPr>
            <a:normAutofit fontScale="85000" lnSpcReduction="20000"/>
          </a:bodyPr>
          <a:lstStyle>
            <a:extLst/>
          </a:lstStyle>
          <a:p>
            <a:r>
              <a:rPr lang="ru-RU" dirty="0" smtClean="0"/>
              <a:t>ШТСБМАА</a:t>
            </a:r>
            <a:endParaRPr lang="ru-RU" dirty="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499770" y="457200"/>
            <a:ext cx="8287072" cy="1143000"/>
          </a:xfrm>
        </p:spPr>
        <p:txBody>
          <a:bodyPr>
            <a:noAutofit/>
          </a:bodyPr>
          <a:lstStyle>
            <a:extLst/>
          </a:lstStyle>
          <a:p>
            <a:r>
              <a:rPr lang="ru-RU" sz="4000" b="1" dirty="0" smtClean="0"/>
              <a:t>            І</a:t>
            </a:r>
            <a:r>
              <a:rPr lang="en-US" sz="4000" b="1" dirty="0" smtClean="0"/>
              <a:t>V</a:t>
            </a:r>
            <a:r>
              <a:rPr sz="4000" b="1" smtClean="0"/>
              <a:t> -</a:t>
            </a:r>
            <a:r>
              <a:rPr lang="kk-KZ" sz="4000" b="1" dirty="0" smtClean="0"/>
              <a:t> тур. «Адасқан» </a:t>
            </a:r>
            <a:br>
              <a:rPr lang="kk-KZ" sz="4000" b="1" dirty="0" smtClean="0"/>
            </a:br>
            <a:r>
              <a:rPr lang="kk-KZ" sz="4000" b="1" dirty="0" smtClean="0"/>
              <a:t>        әріптерді орнына қой</a:t>
            </a:r>
            <a:endParaRPr lang="ru-RU" sz="4000" b="1" dirty="0"/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-34925"/>
            <a:ext cx="9180513" cy="6892925"/>
            <a:chOff x="0" y="-17"/>
            <a:chExt cx="5783" cy="4342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6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9" descr="пгшлпгш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6" descr="https://encrypted-tbn1.gstatic.com/images?q=tbn:ANd9GcTD7qTriMb8KrWT808uqK83phmwqZhEha-cBjh2q-_EsGmSGFgl"/>
          <p:cNvPicPr>
            <a:picLocks noChangeAspect="1" noChangeArrowheads="1"/>
          </p:cNvPicPr>
          <p:nvPr/>
        </p:nvPicPr>
        <p:blipFill>
          <a:blip r:embed="rId4"/>
          <a:srcRect t="57229" r="64285"/>
          <a:stretch>
            <a:fillRect/>
          </a:stretch>
        </p:blipFill>
        <p:spPr bwMode="auto">
          <a:xfrm>
            <a:off x="214282" y="214290"/>
            <a:ext cx="181113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928813" y="2071688"/>
            <a:ext cx="7924800" cy="1143000"/>
          </a:xfrm>
        </p:spPr>
        <p:txBody>
          <a:bodyPr/>
          <a:lstStyle/>
          <a:p>
            <a:pPr algn="ctr"/>
            <a:r>
              <a:rPr lang="kk-KZ" smtClean="0">
                <a:solidFill>
                  <a:schemeClr val="bg1"/>
                </a:solidFill>
              </a:rPr>
              <a:t>Математиканың </a:t>
            </a:r>
            <a:br>
              <a:rPr lang="kk-KZ" smtClean="0">
                <a:solidFill>
                  <a:schemeClr val="bg1"/>
                </a:solidFill>
              </a:rPr>
            </a:br>
            <a:r>
              <a:rPr lang="kk-KZ" smtClean="0">
                <a:solidFill>
                  <a:schemeClr val="bg1"/>
                </a:solidFill>
              </a:rPr>
              <a:t>сұлулығы</a:t>
            </a:r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143000"/>
            <a:ext cx="294481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Куб 4"/>
          <p:cNvSpPr/>
          <p:nvPr/>
        </p:nvSpPr>
        <p:spPr>
          <a:xfrm flipH="1">
            <a:off x="500004" y="2714600"/>
            <a:ext cx="357190" cy="428628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М</a:t>
            </a:r>
          </a:p>
        </p:txBody>
      </p:sp>
      <p:sp>
        <p:nvSpPr>
          <p:cNvPr id="6" name="Куб 5"/>
          <p:cNvSpPr/>
          <p:nvPr/>
        </p:nvSpPr>
        <p:spPr>
          <a:xfrm rot="20947536" flipH="1">
            <a:off x="822981" y="3030196"/>
            <a:ext cx="357190" cy="428628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А</a:t>
            </a:r>
          </a:p>
        </p:txBody>
      </p:sp>
      <p:sp>
        <p:nvSpPr>
          <p:cNvPr id="7" name="Куб 6"/>
          <p:cNvSpPr/>
          <p:nvPr/>
        </p:nvSpPr>
        <p:spPr>
          <a:xfrm rot="881683" flipH="1">
            <a:off x="1262907" y="3110084"/>
            <a:ext cx="357190" cy="428628"/>
          </a:xfrm>
          <a:prstGeom prst="cube">
            <a:avLst/>
          </a:prstGeom>
          <a:solidFill>
            <a:srgbClr val="FFC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Т</a:t>
            </a:r>
          </a:p>
        </p:txBody>
      </p:sp>
      <p:sp>
        <p:nvSpPr>
          <p:cNvPr id="8" name="Куб 7"/>
          <p:cNvSpPr/>
          <p:nvPr/>
        </p:nvSpPr>
        <p:spPr>
          <a:xfrm flipH="1">
            <a:off x="1643012" y="3214666"/>
            <a:ext cx="357190" cy="428628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Е</a:t>
            </a:r>
          </a:p>
        </p:txBody>
      </p:sp>
      <p:sp>
        <p:nvSpPr>
          <p:cNvPr id="9" name="Куб 8"/>
          <p:cNvSpPr/>
          <p:nvPr/>
        </p:nvSpPr>
        <p:spPr>
          <a:xfrm rot="21017416" flipH="1">
            <a:off x="1962352" y="3027402"/>
            <a:ext cx="357190" cy="428628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М</a:t>
            </a:r>
          </a:p>
        </p:txBody>
      </p:sp>
      <p:sp>
        <p:nvSpPr>
          <p:cNvPr id="10" name="Куб 9"/>
          <p:cNvSpPr/>
          <p:nvPr/>
        </p:nvSpPr>
        <p:spPr>
          <a:xfrm rot="20865681" flipH="1">
            <a:off x="2398764" y="2890465"/>
            <a:ext cx="357190" cy="428628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А</a:t>
            </a:r>
          </a:p>
        </p:txBody>
      </p:sp>
      <p:sp>
        <p:nvSpPr>
          <p:cNvPr id="11" name="Куб 10"/>
          <p:cNvSpPr/>
          <p:nvPr/>
        </p:nvSpPr>
        <p:spPr>
          <a:xfrm flipH="1">
            <a:off x="2643144" y="2571724"/>
            <a:ext cx="357190" cy="428628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Т</a:t>
            </a:r>
          </a:p>
        </p:txBody>
      </p:sp>
      <p:sp>
        <p:nvSpPr>
          <p:cNvPr id="12" name="Куб 11"/>
          <p:cNvSpPr/>
          <p:nvPr/>
        </p:nvSpPr>
        <p:spPr>
          <a:xfrm rot="651837" flipH="1">
            <a:off x="2894651" y="2315792"/>
            <a:ext cx="357190" cy="428628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И</a:t>
            </a:r>
          </a:p>
        </p:txBody>
      </p:sp>
      <p:sp>
        <p:nvSpPr>
          <p:cNvPr id="13" name="Куб 12"/>
          <p:cNvSpPr/>
          <p:nvPr/>
        </p:nvSpPr>
        <p:spPr>
          <a:xfrm rot="20774363" flipH="1">
            <a:off x="3046186" y="1893674"/>
            <a:ext cx="357190" cy="428628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К</a:t>
            </a:r>
          </a:p>
        </p:txBody>
      </p:sp>
      <p:sp>
        <p:nvSpPr>
          <p:cNvPr id="14" name="Куб 13"/>
          <p:cNvSpPr/>
          <p:nvPr/>
        </p:nvSpPr>
        <p:spPr>
          <a:xfrm rot="1423037" flipH="1">
            <a:off x="2857138" y="1482450"/>
            <a:ext cx="357190" cy="428628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86314" y="987966"/>
            <a:ext cx="2500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V</a:t>
            </a:r>
            <a:r>
              <a:rPr lang="ru-RU" sz="40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-</a:t>
            </a:r>
            <a:r>
              <a:rPr lang="en-US" sz="40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  </a:t>
            </a:r>
            <a:r>
              <a:rPr lang="kk-KZ" sz="40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т</a:t>
            </a:r>
            <a:r>
              <a:rPr lang="ru-RU" sz="4000" b="1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ур</a:t>
            </a:r>
            <a:r>
              <a:rPr lang="ru-RU" sz="40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</a:rPr>
              <a:t>.</a:t>
            </a: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0" y="-34925"/>
            <a:ext cx="9182101" cy="6892925"/>
            <a:chOff x="0" y="-17"/>
            <a:chExt cx="5784" cy="4342"/>
          </a:xfrm>
        </p:grpSpPr>
        <p:grpSp>
          <p:nvGrpSpPr>
            <p:cNvPr id="17" name="Group 5"/>
            <p:cNvGrpSpPr>
              <a:grpSpLocks/>
            </p:cNvGrpSpPr>
            <p:nvPr/>
          </p:nvGrpSpPr>
          <p:grpSpPr bwMode="auto">
            <a:xfrm>
              <a:off x="0" y="-17"/>
              <a:ext cx="5784" cy="4337"/>
              <a:chOff x="0" y="-17"/>
              <a:chExt cx="5784" cy="4337"/>
            </a:xfrm>
          </p:grpSpPr>
          <p:pic>
            <p:nvPicPr>
              <p:cNvPr id="1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-2078" y="2107"/>
                <a:ext cx="4291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400000">
                <a:off x="3559" y="2096"/>
                <a:ext cx="4291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" name="Picture 9" descr="пгшлпгш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-357188" y="785813"/>
            <a:ext cx="9858376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>
                <a:solidFill>
                  <a:srgbClr val="2CF460"/>
                </a:solidFill>
              </a:rPr>
              <a:t>1</a:t>
            </a:r>
            <a:r>
              <a:rPr lang="pt-BR" sz="3600" b="1">
                <a:solidFill>
                  <a:srgbClr val="3366FF"/>
                </a:solidFill>
              </a:rPr>
              <a:t> x 8 + 1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</a:t>
            </a:r>
            <a:r>
              <a:rPr lang="pt-BR" sz="3600" b="1">
                <a:solidFill>
                  <a:srgbClr val="3366FF"/>
                </a:solidFill>
              </a:rPr>
              <a:t> x 8 + 2 =</a:t>
            </a:r>
            <a:r>
              <a:rPr lang="pt-BR" sz="3600" b="1">
                <a:solidFill>
                  <a:srgbClr val="FF0000"/>
                </a:solidFill>
              </a:rPr>
              <a:t> 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</a:t>
            </a:r>
            <a:r>
              <a:rPr lang="pt-BR" sz="3600" b="1">
                <a:solidFill>
                  <a:srgbClr val="3366FF"/>
                </a:solidFill>
              </a:rPr>
              <a:t> x 8 + 3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FFFF00"/>
                </a:solidFill>
              </a:rPr>
              <a:t>7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</a:t>
            </a:r>
            <a:r>
              <a:rPr lang="pt-BR" sz="3600" b="1">
                <a:solidFill>
                  <a:srgbClr val="3366FF"/>
                </a:solidFill>
              </a:rPr>
              <a:t> x 8 + 4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FFFF00"/>
                </a:solidFill>
              </a:rPr>
              <a:t>7</a:t>
            </a:r>
            <a:r>
              <a:rPr lang="pt-BR" sz="3600" b="1">
                <a:solidFill>
                  <a:srgbClr val="2CF460"/>
                </a:solidFill>
              </a:rPr>
              <a:t>6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ru-RU" sz="3600" b="1">
                <a:solidFill>
                  <a:srgbClr val="3366FF"/>
                </a:solidFill>
              </a:rPr>
              <a:t> </a:t>
            </a:r>
            <a:r>
              <a:rPr lang="pt-BR" sz="3600" b="1">
                <a:solidFill>
                  <a:srgbClr val="2CF460"/>
                </a:solidFill>
              </a:rPr>
              <a:t>12345</a:t>
            </a:r>
            <a:r>
              <a:rPr lang="ru-RU" sz="3600" b="1">
                <a:solidFill>
                  <a:srgbClr val="2CF460"/>
                </a:solidFill>
              </a:rPr>
              <a:t> </a:t>
            </a:r>
            <a:r>
              <a:rPr lang="pt-BR" sz="3600" b="1">
                <a:solidFill>
                  <a:srgbClr val="3366FF"/>
                </a:solidFill>
              </a:rPr>
              <a:t>x 8 + 5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FFFF00"/>
                </a:solidFill>
              </a:rPr>
              <a:t>7</a:t>
            </a:r>
            <a:r>
              <a:rPr lang="pt-BR" sz="3600" b="1">
                <a:solidFill>
                  <a:srgbClr val="2CF460"/>
                </a:solidFill>
              </a:rPr>
              <a:t>6</a:t>
            </a:r>
            <a:r>
              <a:rPr lang="pt-BR" sz="3600" b="1">
                <a:solidFill>
                  <a:schemeClr val="bg1"/>
                </a:solidFill>
              </a:rPr>
              <a:t>5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</a:t>
            </a:r>
            <a:r>
              <a:rPr lang="pt-BR" sz="3600" b="1">
                <a:solidFill>
                  <a:srgbClr val="3366FF"/>
                </a:solidFill>
              </a:rPr>
              <a:t> x 8 + 6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FFFF00"/>
                </a:solidFill>
              </a:rPr>
              <a:t>7</a:t>
            </a:r>
            <a:r>
              <a:rPr lang="pt-BR" sz="3600" b="1">
                <a:solidFill>
                  <a:srgbClr val="2CF460"/>
                </a:solidFill>
              </a:rPr>
              <a:t>6</a:t>
            </a:r>
            <a:r>
              <a:rPr lang="pt-BR" sz="3600" b="1">
                <a:solidFill>
                  <a:schemeClr val="bg1"/>
                </a:solidFill>
              </a:rPr>
              <a:t>5</a:t>
            </a:r>
            <a:r>
              <a:rPr lang="pt-BR" sz="3600" b="1">
                <a:solidFill>
                  <a:srgbClr val="EC34D6"/>
                </a:solidFill>
              </a:rPr>
              <a:t>4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1234567</a:t>
            </a:r>
            <a:r>
              <a:rPr lang="pt-BR" sz="3600" b="1">
                <a:solidFill>
                  <a:srgbClr val="3366FF"/>
                </a:solidFill>
              </a:rPr>
              <a:t> x 8 + 7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FFFF00"/>
                </a:solidFill>
              </a:rPr>
              <a:t>7</a:t>
            </a:r>
            <a:r>
              <a:rPr lang="pt-BR" sz="3600" b="1">
                <a:solidFill>
                  <a:srgbClr val="2CF460"/>
                </a:solidFill>
              </a:rPr>
              <a:t>6</a:t>
            </a:r>
            <a:r>
              <a:rPr lang="pt-BR" sz="3600" b="1">
                <a:solidFill>
                  <a:schemeClr val="bg1"/>
                </a:solidFill>
              </a:rPr>
              <a:t>5</a:t>
            </a:r>
            <a:r>
              <a:rPr lang="pt-BR" sz="3600" b="1">
                <a:solidFill>
                  <a:srgbClr val="EC34D6"/>
                </a:solidFill>
              </a:rPr>
              <a:t>4</a:t>
            </a:r>
            <a:r>
              <a:rPr lang="pt-BR" sz="3600" b="1">
                <a:solidFill>
                  <a:srgbClr val="FFFF00"/>
                </a:solidFill>
              </a:rPr>
              <a:t>3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12345678</a:t>
            </a:r>
            <a:r>
              <a:rPr lang="pt-BR" sz="3600" b="1">
                <a:solidFill>
                  <a:srgbClr val="3366FF"/>
                </a:solidFill>
              </a:rPr>
              <a:t> x 8 + 8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FFFF00"/>
                </a:solidFill>
              </a:rPr>
              <a:t>7</a:t>
            </a:r>
            <a:r>
              <a:rPr lang="pt-BR" sz="3600" b="1">
                <a:solidFill>
                  <a:srgbClr val="2CF460"/>
                </a:solidFill>
              </a:rPr>
              <a:t>6</a:t>
            </a:r>
            <a:r>
              <a:rPr lang="pt-BR" sz="3600" b="1">
                <a:solidFill>
                  <a:schemeClr val="bg1"/>
                </a:solidFill>
              </a:rPr>
              <a:t>5</a:t>
            </a:r>
            <a:r>
              <a:rPr lang="pt-BR" sz="3600" b="1">
                <a:solidFill>
                  <a:srgbClr val="EC34D6"/>
                </a:solidFill>
              </a:rPr>
              <a:t>4</a:t>
            </a:r>
            <a:r>
              <a:rPr lang="pt-BR" sz="3600" b="1">
                <a:solidFill>
                  <a:srgbClr val="FFFF00"/>
                </a:solidFill>
              </a:rPr>
              <a:t>3</a:t>
            </a:r>
            <a:r>
              <a:rPr lang="pt-BR" sz="3600" b="1">
                <a:solidFill>
                  <a:schemeClr val="bg1"/>
                </a:solidFill>
              </a:rPr>
              <a:t>2</a:t>
            </a:r>
            <a:r>
              <a:rPr lang="pt-BR" sz="3600" b="1">
                <a:solidFill>
                  <a:srgbClr val="3366FF"/>
                </a:solidFill>
              </a:rPr>
              <a:t/>
            </a:r>
            <a:br>
              <a:rPr lang="pt-BR" sz="3600" b="1">
                <a:solidFill>
                  <a:srgbClr val="3366FF"/>
                </a:solidFill>
              </a:rPr>
            </a:br>
            <a:r>
              <a:rPr lang="pt-BR" sz="3600" b="1">
                <a:solidFill>
                  <a:srgbClr val="2CF460"/>
                </a:solidFill>
              </a:rPr>
              <a:t>123456789</a:t>
            </a:r>
            <a:r>
              <a:rPr lang="pt-BR" sz="3600" b="1">
                <a:solidFill>
                  <a:srgbClr val="3366FF"/>
                </a:solidFill>
              </a:rPr>
              <a:t> x 8 + 9 = </a:t>
            </a:r>
            <a:r>
              <a:rPr lang="pt-BR" sz="3600" b="1">
                <a:solidFill>
                  <a:srgbClr val="FF0000"/>
                </a:solidFill>
              </a:rPr>
              <a:t>9</a:t>
            </a:r>
            <a:r>
              <a:rPr lang="pt-BR" sz="3600" b="1">
                <a:solidFill>
                  <a:srgbClr val="66FFFF"/>
                </a:solidFill>
              </a:rPr>
              <a:t>8</a:t>
            </a:r>
            <a:r>
              <a:rPr lang="pt-BR" sz="3600" b="1">
                <a:solidFill>
                  <a:srgbClr val="FFFF00"/>
                </a:solidFill>
              </a:rPr>
              <a:t>7</a:t>
            </a:r>
            <a:r>
              <a:rPr lang="pt-BR" sz="3600" b="1">
                <a:solidFill>
                  <a:srgbClr val="2CF460"/>
                </a:solidFill>
              </a:rPr>
              <a:t>6</a:t>
            </a:r>
            <a:r>
              <a:rPr lang="pt-BR" sz="3600" b="1">
                <a:solidFill>
                  <a:schemeClr val="bg1"/>
                </a:solidFill>
              </a:rPr>
              <a:t>5</a:t>
            </a:r>
            <a:r>
              <a:rPr lang="pt-BR" sz="3600" b="1">
                <a:solidFill>
                  <a:srgbClr val="EC34D6"/>
                </a:solidFill>
              </a:rPr>
              <a:t>4</a:t>
            </a:r>
            <a:r>
              <a:rPr lang="pt-BR" sz="3600" b="1">
                <a:solidFill>
                  <a:srgbClr val="FFFF00"/>
                </a:solidFill>
              </a:rPr>
              <a:t>3</a:t>
            </a:r>
            <a:r>
              <a:rPr lang="pt-BR" sz="3600" b="1">
                <a:solidFill>
                  <a:schemeClr val="bg1"/>
                </a:solidFill>
              </a:rPr>
              <a:t>2</a:t>
            </a:r>
            <a:r>
              <a:rPr lang="pt-BR" sz="3600" b="1">
                <a:solidFill>
                  <a:srgbClr val="FF0000"/>
                </a:solidFill>
              </a:rPr>
              <a:t>1</a:t>
            </a:r>
            <a:endParaRPr lang="pt-BR" sz="3200" b="1"/>
          </a:p>
        </p:txBody>
      </p:sp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928688" y="5786438"/>
            <a:ext cx="7429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2CF460"/>
                </a:solidFill>
              </a:rPr>
              <a:t>Математика – ол сандардың сезімі мен сұлулығы</a:t>
            </a:r>
          </a:p>
        </p:txBody>
      </p:sp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1000125" y="285750"/>
            <a:ext cx="742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2CF460"/>
                </a:solidFill>
              </a:rPr>
              <a:t>Математикалық </a:t>
            </a:r>
            <a:r>
              <a:rPr lang="ru-RU" sz="2400" b="1" dirty="0">
                <a:solidFill>
                  <a:srgbClr val="2CF460"/>
                </a:solidFill>
              </a:rPr>
              <a:t>пирамида №1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63" y="2928938"/>
            <a:ext cx="8643937" cy="3571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>
              <a:solidFill>
                <a:srgbClr val="2CF460"/>
              </a:solidFill>
              <a:latin typeface="+mj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0063" y="3643313"/>
            <a:ext cx="8215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CF460"/>
                </a:solidFill>
              </a:rPr>
              <a:t>Төменде қандай амалдар орындалады?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5087E-6 L -0.01181 0.568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2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2428E-6 L -0.00364 0.6860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Капсулы">
  <a:themeElements>
    <a:clrScheme name="Капсулы 2">
      <a:dk1>
        <a:srgbClr val="000000"/>
      </a:dk1>
      <a:lt1>
        <a:srgbClr val="FFFFFF"/>
      </a:lt1>
      <a:dk2>
        <a:srgbClr val="000000"/>
      </a:dk2>
      <a:lt2>
        <a:srgbClr val="808000"/>
      </a:lt2>
      <a:accent1>
        <a:srgbClr val="FFCC99"/>
      </a:accent1>
      <a:accent2>
        <a:srgbClr val="99CC00"/>
      </a:accent2>
      <a:accent3>
        <a:srgbClr val="FFFFFF"/>
      </a:accent3>
      <a:accent4>
        <a:srgbClr val="000000"/>
      </a:accent4>
      <a:accent5>
        <a:srgbClr val="FFE2CA"/>
      </a:accent5>
      <a:accent6>
        <a:srgbClr val="8AB900"/>
      </a:accent6>
      <a:hlink>
        <a:srgbClr val="336600"/>
      </a:hlink>
      <a:folHlink>
        <a:srgbClr val="FFCC00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679</TotalTime>
  <Words>440</Words>
  <Application>Microsoft Office PowerPoint</Application>
  <PresentationFormat>Экран (4:3)</PresentationFormat>
  <Paragraphs>210</Paragraphs>
  <Slides>21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Капсулы</vt:lpstr>
      <vt:lpstr>Поток</vt:lpstr>
      <vt:lpstr>Открытая</vt:lpstr>
      <vt:lpstr>Яркая</vt:lpstr>
      <vt:lpstr>Объект упаковщика для оболочки</vt:lpstr>
      <vt:lpstr>Слайд 1</vt:lpstr>
      <vt:lpstr>Слайд 2</vt:lpstr>
      <vt:lpstr>Слайд 3</vt:lpstr>
      <vt:lpstr>    І-тур</vt:lpstr>
      <vt:lpstr>Слайд 5</vt:lpstr>
      <vt:lpstr>Слайд 6</vt:lpstr>
      <vt:lpstr>            ІV - тур. «Адасқан»          әріптерді орнына қой</vt:lpstr>
      <vt:lpstr>Математиканың  сұлулығы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Сергіту сәті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РМО</dc:creator>
  <cp:lastModifiedBy>вввввввв</cp:lastModifiedBy>
  <cp:revision>119</cp:revision>
  <dcterms:created xsi:type="dcterms:W3CDTF">1601-01-01T00:00:00Z</dcterms:created>
  <dcterms:modified xsi:type="dcterms:W3CDTF">2014-11-20T18:34:59Z</dcterms:modified>
</cp:coreProperties>
</file>