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4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7E0D38-35FA-4BE2-8760-ED377782DC7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8AF2AC-69EE-456E-AEFC-52BE7CAF3FAE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kk-KZ" sz="20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Мақсат</a:t>
          </a:r>
          <a:r>
            <a:rPr lang="kk-KZ" sz="20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:</a:t>
          </a:r>
          <a:endParaRPr lang="ru-RU" sz="2000" b="1" i="1" dirty="0">
            <a:solidFill>
              <a:schemeClr val="accent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BFD2A92-080E-45FB-97B2-7EDD25B575D5}" type="parTrans" cxnId="{53BBD0DE-AF19-4754-8983-7B67CB1F8369}">
      <dgm:prSet/>
      <dgm:spPr/>
      <dgm:t>
        <a:bodyPr/>
        <a:lstStyle/>
        <a:p>
          <a:endParaRPr lang="ru-RU"/>
        </a:p>
      </dgm:t>
    </dgm:pt>
    <dgm:pt modelId="{0C664411-FF4D-43CE-8774-4EDA6B0B6F71}" type="sibTrans" cxnId="{53BBD0DE-AF19-4754-8983-7B67CB1F8369}">
      <dgm:prSet/>
      <dgm:spPr/>
      <dgm:t>
        <a:bodyPr/>
        <a:lstStyle/>
        <a:p>
          <a:endParaRPr lang="ru-RU"/>
        </a:p>
      </dgm:t>
    </dgm:pt>
    <dgm:pt modelId="{0A8497D8-E751-45E4-8EE6-A3B59E79111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Ұлыбритания мен Қазақстанның саяси әлеуметтік дамуын меңгертемін шығармашылық қабілетін қалыптастырамын.</a:t>
          </a:r>
          <a:endParaRPr lang="ru-RU" sz="2000" b="1" i="1" dirty="0">
            <a:solidFill>
              <a:schemeClr val="accent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E9D5DA2-F49E-4A85-B300-2C8F70ACB7C8}" type="parTrans" cxnId="{55D12106-EB15-440D-9201-6CE381C50989}">
      <dgm:prSet/>
      <dgm:spPr/>
      <dgm:t>
        <a:bodyPr/>
        <a:lstStyle/>
        <a:p>
          <a:endParaRPr lang="ru-RU"/>
        </a:p>
      </dgm:t>
    </dgm:pt>
    <dgm:pt modelId="{DB4B289D-2245-4CFD-96A7-3D22FD2DAB67}" type="sibTrans" cxnId="{55D12106-EB15-440D-9201-6CE381C50989}">
      <dgm:prSet/>
      <dgm:spPr/>
      <dgm:t>
        <a:bodyPr/>
        <a:lstStyle/>
        <a:p>
          <a:endParaRPr lang="ru-RU"/>
        </a:p>
      </dgm:t>
    </dgm:pt>
    <dgm:pt modelId="{B848EE5F-8935-45B5-BEBB-0E7BE78AA26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kk-KZ" sz="20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Нәтиже:</a:t>
          </a:r>
          <a:endParaRPr lang="ru-RU" sz="2000" b="1" i="1" dirty="0">
            <a:solidFill>
              <a:schemeClr val="accent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582BB11-7550-43DF-A9BF-62641B574115}" type="parTrans" cxnId="{8A30A50A-E8E8-4AA4-8013-C78A5752CCE7}">
      <dgm:prSet/>
      <dgm:spPr/>
      <dgm:t>
        <a:bodyPr/>
        <a:lstStyle/>
        <a:p>
          <a:endParaRPr lang="ru-RU"/>
        </a:p>
      </dgm:t>
    </dgm:pt>
    <dgm:pt modelId="{3A25FE69-3FFA-4EE3-BD0B-F41788E513F8}" type="sibTrans" cxnId="{8A30A50A-E8E8-4AA4-8013-C78A5752CCE7}">
      <dgm:prSet/>
      <dgm:spPr/>
      <dgm:t>
        <a:bodyPr/>
        <a:lstStyle/>
        <a:p>
          <a:endParaRPr lang="ru-RU"/>
        </a:p>
      </dgm:t>
    </dgm:pt>
    <dgm:pt modelId="{EB79DE6E-3CDB-4CC2-BA9E-43922F6CE54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kk-KZ" sz="20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Ұлыбритания мен Қазақстанның саяси  әлеуеметтік дамуын меңгерді, оқушылардың шығармашылық қабілеттері қалыптасты.</a:t>
          </a:r>
          <a:endParaRPr lang="ru-RU" sz="2000" b="1" i="1" dirty="0">
            <a:solidFill>
              <a:schemeClr val="accent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FFB924E-10E6-4207-82D0-1703FB9A1956}" type="parTrans" cxnId="{6589521C-4DB5-4575-B9A5-BAC9588A30B4}">
      <dgm:prSet/>
      <dgm:spPr/>
      <dgm:t>
        <a:bodyPr/>
        <a:lstStyle/>
        <a:p>
          <a:endParaRPr lang="ru-RU"/>
        </a:p>
      </dgm:t>
    </dgm:pt>
    <dgm:pt modelId="{1896A3D7-909C-40D5-94EE-93608C74B726}" type="sibTrans" cxnId="{6589521C-4DB5-4575-B9A5-BAC9588A30B4}">
      <dgm:prSet/>
      <dgm:spPr/>
      <dgm:t>
        <a:bodyPr/>
        <a:lstStyle/>
        <a:p>
          <a:endParaRPr lang="ru-RU"/>
        </a:p>
      </dgm:t>
    </dgm:pt>
    <dgm:pt modelId="{6F26371D-03E0-4F24-8F64-CE3883CA78AC}" type="pres">
      <dgm:prSet presAssocID="{B57E0D38-35FA-4BE2-8760-ED377782DC7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CB2CC12-3F55-4E7B-9117-977EAAD2B446}" type="pres">
      <dgm:prSet presAssocID="{AA8AF2AC-69EE-456E-AEFC-52BE7CAF3FAE}" presName="posSpace" presStyleCnt="0"/>
      <dgm:spPr/>
    </dgm:pt>
    <dgm:pt modelId="{45BB10E3-587B-4286-B7A2-A2C97CAF34D7}" type="pres">
      <dgm:prSet presAssocID="{AA8AF2AC-69EE-456E-AEFC-52BE7CAF3FAE}" presName="vertFlow" presStyleCnt="0"/>
      <dgm:spPr/>
    </dgm:pt>
    <dgm:pt modelId="{86F8969C-2F22-46FA-8D63-E5CF5D5025EB}" type="pres">
      <dgm:prSet presAssocID="{AA8AF2AC-69EE-456E-AEFC-52BE7CAF3FAE}" presName="topSpace" presStyleCnt="0"/>
      <dgm:spPr/>
    </dgm:pt>
    <dgm:pt modelId="{1EA7532E-3C9B-400D-9D4B-79B75E91D7A6}" type="pres">
      <dgm:prSet presAssocID="{AA8AF2AC-69EE-456E-AEFC-52BE7CAF3FAE}" presName="firstComp" presStyleCnt="0"/>
      <dgm:spPr/>
    </dgm:pt>
    <dgm:pt modelId="{4D8ACDD7-D91C-431F-B94B-933C5FF1FE9F}" type="pres">
      <dgm:prSet presAssocID="{AA8AF2AC-69EE-456E-AEFC-52BE7CAF3FAE}" presName="firstChild" presStyleLbl="bgAccFollowNode1" presStyleIdx="0" presStyleCnt="2" custScaleX="122718" custScaleY="204498" custLinFactNeighborX="-18714" custLinFactNeighborY="50157"/>
      <dgm:spPr/>
      <dgm:t>
        <a:bodyPr/>
        <a:lstStyle/>
        <a:p>
          <a:endParaRPr lang="ru-RU"/>
        </a:p>
      </dgm:t>
    </dgm:pt>
    <dgm:pt modelId="{C2323BF5-7423-4FEF-A4AF-A1D693177467}" type="pres">
      <dgm:prSet presAssocID="{AA8AF2AC-69EE-456E-AEFC-52BE7CAF3FAE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ED7897-FBE7-4460-9DB9-D2759256757C}" type="pres">
      <dgm:prSet presAssocID="{AA8AF2AC-69EE-456E-AEFC-52BE7CAF3FAE}" presName="negSpace" presStyleCnt="0"/>
      <dgm:spPr/>
    </dgm:pt>
    <dgm:pt modelId="{B60333D9-F7CD-45EF-8306-43C5932D7A95}" type="pres">
      <dgm:prSet presAssocID="{AA8AF2AC-69EE-456E-AEFC-52BE7CAF3FAE}" presName="circle" presStyleLbl="node1" presStyleIdx="0" presStyleCnt="2" custScaleX="115069" custScaleY="77952" custLinFactNeighborX="8644" custLinFactNeighborY="11317"/>
      <dgm:spPr/>
      <dgm:t>
        <a:bodyPr/>
        <a:lstStyle/>
        <a:p>
          <a:endParaRPr lang="ru-RU"/>
        </a:p>
      </dgm:t>
    </dgm:pt>
    <dgm:pt modelId="{40BB8022-9987-4391-93F5-C9DC83F40613}" type="pres">
      <dgm:prSet presAssocID="{0C664411-FF4D-43CE-8774-4EDA6B0B6F71}" presName="transSpace" presStyleCnt="0"/>
      <dgm:spPr/>
    </dgm:pt>
    <dgm:pt modelId="{B4B13DC4-B825-4913-890C-1111AA43E992}" type="pres">
      <dgm:prSet presAssocID="{B848EE5F-8935-45B5-BEBB-0E7BE78AA262}" presName="posSpace" presStyleCnt="0"/>
      <dgm:spPr/>
    </dgm:pt>
    <dgm:pt modelId="{72237C95-64A4-4895-8B66-25FC2D1A2FF5}" type="pres">
      <dgm:prSet presAssocID="{B848EE5F-8935-45B5-BEBB-0E7BE78AA262}" presName="vertFlow" presStyleCnt="0"/>
      <dgm:spPr/>
    </dgm:pt>
    <dgm:pt modelId="{313EED18-E8CB-428A-9C47-202956CFEA25}" type="pres">
      <dgm:prSet presAssocID="{B848EE5F-8935-45B5-BEBB-0E7BE78AA262}" presName="topSpace" presStyleCnt="0"/>
      <dgm:spPr/>
    </dgm:pt>
    <dgm:pt modelId="{5A7F9A1B-FDB9-484F-9E35-AEFCC8A7BCCC}" type="pres">
      <dgm:prSet presAssocID="{B848EE5F-8935-45B5-BEBB-0E7BE78AA262}" presName="firstComp" presStyleCnt="0"/>
      <dgm:spPr/>
    </dgm:pt>
    <dgm:pt modelId="{364762C4-501B-4BFB-8FAC-711F7507DF15}" type="pres">
      <dgm:prSet presAssocID="{B848EE5F-8935-45B5-BEBB-0E7BE78AA262}" presName="firstChild" presStyleLbl="bgAccFollowNode1" presStyleIdx="1" presStyleCnt="2" custScaleX="115844" custScaleY="198942" custLinFactNeighborX="-44311" custLinFactNeighborY="51784"/>
      <dgm:spPr/>
      <dgm:t>
        <a:bodyPr/>
        <a:lstStyle/>
        <a:p>
          <a:endParaRPr lang="ru-RU"/>
        </a:p>
      </dgm:t>
    </dgm:pt>
    <dgm:pt modelId="{3D3331AD-0F2C-4FCE-BC93-DFEC552FA3D7}" type="pres">
      <dgm:prSet presAssocID="{B848EE5F-8935-45B5-BEBB-0E7BE78AA262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F2546-7B7F-49A5-A949-16899C2E0BFA}" type="pres">
      <dgm:prSet presAssocID="{B848EE5F-8935-45B5-BEBB-0E7BE78AA262}" presName="negSpace" presStyleCnt="0"/>
      <dgm:spPr/>
    </dgm:pt>
    <dgm:pt modelId="{FF0F7A84-D5CC-4CC0-B819-49DA27DA53ED}" type="pres">
      <dgm:prSet presAssocID="{B848EE5F-8935-45B5-BEBB-0E7BE78AA262}" presName="circle" presStyleLbl="node1" presStyleIdx="1" presStyleCnt="2" custScaleX="112573" custScaleY="74382" custLinFactNeighborX="-2643" custLinFactNeighborY="16757"/>
      <dgm:spPr/>
      <dgm:t>
        <a:bodyPr/>
        <a:lstStyle/>
        <a:p>
          <a:endParaRPr lang="ru-RU"/>
        </a:p>
      </dgm:t>
    </dgm:pt>
  </dgm:ptLst>
  <dgm:cxnLst>
    <dgm:cxn modelId="{1930CD07-91DA-44D1-9D2F-FC1EDB462F61}" type="presOf" srcId="{B848EE5F-8935-45B5-BEBB-0E7BE78AA262}" destId="{FF0F7A84-D5CC-4CC0-B819-49DA27DA53ED}" srcOrd="0" destOrd="0" presId="urn:microsoft.com/office/officeart/2005/8/layout/hList9"/>
    <dgm:cxn modelId="{B5909002-E0BE-47C8-B5F6-CE45FBBF518A}" type="presOf" srcId="{B57E0D38-35FA-4BE2-8760-ED377782DC7E}" destId="{6F26371D-03E0-4F24-8F64-CE3883CA78AC}" srcOrd="0" destOrd="0" presId="urn:microsoft.com/office/officeart/2005/8/layout/hList9"/>
    <dgm:cxn modelId="{55D12106-EB15-440D-9201-6CE381C50989}" srcId="{AA8AF2AC-69EE-456E-AEFC-52BE7CAF3FAE}" destId="{0A8497D8-E751-45E4-8EE6-A3B59E79111B}" srcOrd="0" destOrd="0" parTransId="{4E9D5DA2-F49E-4A85-B300-2C8F70ACB7C8}" sibTransId="{DB4B289D-2245-4CFD-96A7-3D22FD2DAB67}"/>
    <dgm:cxn modelId="{EE8814E9-463D-4174-9593-032614301A60}" type="presOf" srcId="{0A8497D8-E751-45E4-8EE6-A3B59E79111B}" destId="{4D8ACDD7-D91C-431F-B94B-933C5FF1FE9F}" srcOrd="0" destOrd="0" presId="urn:microsoft.com/office/officeart/2005/8/layout/hList9"/>
    <dgm:cxn modelId="{6589521C-4DB5-4575-B9A5-BAC9588A30B4}" srcId="{B848EE5F-8935-45B5-BEBB-0E7BE78AA262}" destId="{EB79DE6E-3CDB-4CC2-BA9E-43922F6CE545}" srcOrd="0" destOrd="0" parTransId="{3FFB924E-10E6-4207-82D0-1703FB9A1956}" sibTransId="{1896A3D7-909C-40D5-94EE-93608C74B726}"/>
    <dgm:cxn modelId="{F2EF781A-4EFF-43D6-B114-C56E3D9114C7}" type="presOf" srcId="{AA8AF2AC-69EE-456E-AEFC-52BE7CAF3FAE}" destId="{B60333D9-F7CD-45EF-8306-43C5932D7A95}" srcOrd="0" destOrd="0" presId="urn:microsoft.com/office/officeart/2005/8/layout/hList9"/>
    <dgm:cxn modelId="{28198510-4D11-4AFC-A53A-41C9442A1780}" type="presOf" srcId="{EB79DE6E-3CDB-4CC2-BA9E-43922F6CE545}" destId="{364762C4-501B-4BFB-8FAC-711F7507DF15}" srcOrd="0" destOrd="0" presId="urn:microsoft.com/office/officeart/2005/8/layout/hList9"/>
    <dgm:cxn modelId="{8A30A50A-E8E8-4AA4-8013-C78A5752CCE7}" srcId="{B57E0D38-35FA-4BE2-8760-ED377782DC7E}" destId="{B848EE5F-8935-45B5-BEBB-0E7BE78AA262}" srcOrd="1" destOrd="0" parTransId="{1582BB11-7550-43DF-A9BF-62641B574115}" sibTransId="{3A25FE69-3FFA-4EE3-BD0B-F41788E513F8}"/>
    <dgm:cxn modelId="{2B57050B-7B58-4854-817E-E6BD1A0D0087}" type="presOf" srcId="{0A8497D8-E751-45E4-8EE6-A3B59E79111B}" destId="{C2323BF5-7423-4FEF-A4AF-A1D693177467}" srcOrd="1" destOrd="0" presId="urn:microsoft.com/office/officeart/2005/8/layout/hList9"/>
    <dgm:cxn modelId="{53BBD0DE-AF19-4754-8983-7B67CB1F8369}" srcId="{B57E0D38-35FA-4BE2-8760-ED377782DC7E}" destId="{AA8AF2AC-69EE-456E-AEFC-52BE7CAF3FAE}" srcOrd="0" destOrd="0" parTransId="{5BFD2A92-080E-45FB-97B2-7EDD25B575D5}" sibTransId="{0C664411-FF4D-43CE-8774-4EDA6B0B6F71}"/>
    <dgm:cxn modelId="{53FC890B-399B-4704-98BD-76D437F717C6}" type="presOf" srcId="{EB79DE6E-3CDB-4CC2-BA9E-43922F6CE545}" destId="{3D3331AD-0F2C-4FCE-BC93-DFEC552FA3D7}" srcOrd="1" destOrd="0" presId="urn:microsoft.com/office/officeart/2005/8/layout/hList9"/>
    <dgm:cxn modelId="{119DAC3D-9659-46B5-B996-CE5C9CB32532}" type="presParOf" srcId="{6F26371D-03E0-4F24-8F64-CE3883CA78AC}" destId="{ECB2CC12-3F55-4E7B-9117-977EAAD2B446}" srcOrd="0" destOrd="0" presId="urn:microsoft.com/office/officeart/2005/8/layout/hList9"/>
    <dgm:cxn modelId="{2C98A90A-5A34-46C4-BDA5-2D1223049683}" type="presParOf" srcId="{6F26371D-03E0-4F24-8F64-CE3883CA78AC}" destId="{45BB10E3-587B-4286-B7A2-A2C97CAF34D7}" srcOrd="1" destOrd="0" presId="urn:microsoft.com/office/officeart/2005/8/layout/hList9"/>
    <dgm:cxn modelId="{89A65301-20DF-4C80-8DBE-4B4CC9CFAC7B}" type="presParOf" srcId="{45BB10E3-587B-4286-B7A2-A2C97CAF34D7}" destId="{86F8969C-2F22-46FA-8D63-E5CF5D5025EB}" srcOrd="0" destOrd="0" presId="urn:microsoft.com/office/officeart/2005/8/layout/hList9"/>
    <dgm:cxn modelId="{D0A248D2-33D3-4B43-97DE-6A84B00A4375}" type="presParOf" srcId="{45BB10E3-587B-4286-B7A2-A2C97CAF34D7}" destId="{1EA7532E-3C9B-400D-9D4B-79B75E91D7A6}" srcOrd="1" destOrd="0" presId="urn:microsoft.com/office/officeart/2005/8/layout/hList9"/>
    <dgm:cxn modelId="{D75CE985-6CF0-4858-BACD-E8896CE8DB92}" type="presParOf" srcId="{1EA7532E-3C9B-400D-9D4B-79B75E91D7A6}" destId="{4D8ACDD7-D91C-431F-B94B-933C5FF1FE9F}" srcOrd="0" destOrd="0" presId="urn:microsoft.com/office/officeart/2005/8/layout/hList9"/>
    <dgm:cxn modelId="{3F8D6BD7-D8C4-44C3-B417-A609BA1DE930}" type="presParOf" srcId="{1EA7532E-3C9B-400D-9D4B-79B75E91D7A6}" destId="{C2323BF5-7423-4FEF-A4AF-A1D693177467}" srcOrd="1" destOrd="0" presId="urn:microsoft.com/office/officeart/2005/8/layout/hList9"/>
    <dgm:cxn modelId="{5F034348-C182-4AAD-B84B-13E0E0457A50}" type="presParOf" srcId="{6F26371D-03E0-4F24-8F64-CE3883CA78AC}" destId="{20ED7897-FBE7-4460-9DB9-D2759256757C}" srcOrd="2" destOrd="0" presId="urn:microsoft.com/office/officeart/2005/8/layout/hList9"/>
    <dgm:cxn modelId="{981FB3EF-7A81-4375-A94B-586CF101C951}" type="presParOf" srcId="{6F26371D-03E0-4F24-8F64-CE3883CA78AC}" destId="{B60333D9-F7CD-45EF-8306-43C5932D7A95}" srcOrd="3" destOrd="0" presId="urn:microsoft.com/office/officeart/2005/8/layout/hList9"/>
    <dgm:cxn modelId="{5091EB1B-551F-4DD6-ABC8-8FB093D069A1}" type="presParOf" srcId="{6F26371D-03E0-4F24-8F64-CE3883CA78AC}" destId="{40BB8022-9987-4391-93F5-C9DC83F40613}" srcOrd="4" destOrd="0" presId="urn:microsoft.com/office/officeart/2005/8/layout/hList9"/>
    <dgm:cxn modelId="{0F862399-66BC-4335-8D11-1AB4F1515E13}" type="presParOf" srcId="{6F26371D-03E0-4F24-8F64-CE3883CA78AC}" destId="{B4B13DC4-B825-4913-890C-1111AA43E992}" srcOrd="5" destOrd="0" presId="urn:microsoft.com/office/officeart/2005/8/layout/hList9"/>
    <dgm:cxn modelId="{13B1918D-D226-47CD-A9F9-9537DB6681D8}" type="presParOf" srcId="{6F26371D-03E0-4F24-8F64-CE3883CA78AC}" destId="{72237C95-64A4-4895-8B66-25FC2D1A2FF5}" srcOrd="6" destOrd="0" presId="urn:microsoft.com/office/officeart/2005/8/layout/hList9"/>
    <dgm:cxn modelId="{E0DFEB58-034D-49F6-9313-E39082A2652B}" type="presParOf" srcId="{72237C95-64A4-4895-8B66-25FC2D1A2FF5}" destId="{313EED18-E8CB-428A-9C47-202956CFEA25}" srcOrd="0" destOrd="0" presId="urn:microsoft.com/office/officeart/2005/8/layout/hList9"/>
    <dgm:cxn modelId="{7DFC469E-97ED-44FF-B88D-8CB841E6E9D9}" type="presParOf" srcId="{72237C95-64A4-4895-8B66-25FC2D1A2FF5}" destId="{5A7F9A1B-FDB9-484F-9E35-AEFCC8A7BCCC}" srcOrd="1" destOrd="0" presId="urn:microsoft.com/office/officeart/2005/8/layout/hList9"/>
    <dgm:cxn modelId="{EC9C12C5-868F-4CFB-AB72-FCDBEEB12169}" type="presParOf" srcId="{5A7F9A1B-FDB9-484F-9E35-AEFCC8A7BCCC}" destId="{364762C4-501B-4BFB-8FAC-711F7507DF15}" srcOrd="0" destOrd="0" presId="urn:microsoft.com/office/officeart/2005/8/layout/hList9"/>
    <dgm:cxn modelId="{B21462D9-0532-4690-954A-DDD3196D428B}" type="presParOf" srcId="{5A7F9A1B-FDB9-484F-9E35-AEFCC8A7BCCC}" destId="{3D3331AD-0F2C-4FCE-BC93-DFEC552FA3D7}" srcOrd="1" destOrd="0" presId="urn:microsoft.com/office/officeart/2005/8/layout/hList9"/>
    <dgm:cxn modelId="{BB419EED-A712-4838-9DFB-CD1A5AA0A271}" type="presParOf" srcId="{6F26371D-03E0-4F24-8F64-CE3883CA78AC}" destId="{5FAF2546-7B7F-49A5-A949-16899C2E0BFA}" srcOrd="7" destOrd="0" presId="urn:microsoft.com/office/officeart/2005/8/layout/hList9"/>
    <dgm:cxn modelId="{A94FFBAF-23D2-4E00-98EC-DB37838FE162}" type="presParOf" srcId="{6F26371D-03E0-4F24-8F64-CE3883CA78AC}" destId="{FF0F7A84-D5CC-4CC0-B819-49DA27DA53E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8ACDD7-D91C-431F-B94B-933C5FF1FE9F}">
      <dsp:nvSpPr>
        <dsp:cNvPr id="0" name=""/>
        <dsp:cNvSpPr/>
      </dsp:nvSpPr>
      <dsp:spPr>
        <a:xfrm>
          <a:off x="421593" y="1846678"/>
          <a:ext cx="2883043" cy="3225419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Танымдық деңгейін дамыта отырып, сын тұрғысынан ойлау қабілетін дамыту</a:t>
          </a:r>
          <a:endParaRPr lang="ru-RU" sz="2000" b="1" i="1" kern="1200" dirty="0">
            <a:solidFill>
              <a:schemeClr val="accent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882880" y="1846678"/>
        <a:ext cx="2421756" cy="3225419"/>
      </dsp:txXfrm>
    </dsp:sp>
    <dsp:sp modelId="{B60333D9-F7CD-45EF-8306-43C5932D7A95}">
      <dsp:nvSpPr>
        <dsp:cNvPr id="0" name=""/>
        <dsp:cNvSpPr/>
      </dsp:nvSpPr>
      <dsp:spPr>
        <a:xfrm>
          <a:off x="0" y="945109"/>
          <a:ext cx="1814004" cy="1228874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Мақсат</a:t>
          </a:r>
          <a:r>
            <a:rPr lang="kk-KZ" sz="2000" b="1" i="1" kern="1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:</a:t>
          </a:r>
          <a:endParaRPr lang="ru-RU" sz="2000" b="1" i="1" kern="1200" dirty="0">
            <a:solidFill>
              <a:schemeClr val="accent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945109"/>
        <a:ext cx="1814004" cy="1228874"/>
      </dsp:txXfrm>
    </dsp:sp>
    <dsp:sp modelId="{364762C4-501B-4BFB-8FAC-711F7507DF15}">
      <dsp:nvSpPr>
        <dsp:cNvPr id="0" name=""/>
        <dsp:cNvSpPr/>
      </dsp:nvSpPr>
      <dsp:spPr>
        <a:xfrm>
          <a:off x="4790920" y="1934309"/>
          <a:ext cx="3173353" cy="313778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Ойлау, есте сақтау қабілеті дамиды, дарынды оқушылардың та-ланты ашылады, диалог арқылы сыни тұрғыдан ойлау қабілеті  қалыптасады.</a:t>
          </a:r>
          <a:endParaRPr lang="ru-RU" sz="2000" b="1" i="1" kern="1200" dirty="0">
            <a:solidFill>
              <a:schemeClr val="accent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298656" y="1934309"/>
        <a:ext cx="2665617" cy="3137788"/>
      </dsp:txXfrm>
    </dsp:sp>
    <dsp:sp modelId="{FF0F7A84-D5CC-4CC0-B819-49DA27DA53ED}">
      <dsp:nvSpPr>
        <dsp:cNvPr id="0" name=""/>
        <dsp:cNvSpPr/>
      </dsp:nvSpPr>
      <dsp:spPr>
        <a:xfrm>
          <a:off x="4384189" y="945109"/>
          <a:ext cx="1774656" cy="1172594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Нәтиже:</a:t>
          </a:r>
          <a:endParaRPr lang="ru-RU" sz="2000" b="1" i="1" kern="1200" dirty="0">
            <a:solidFill>
              <a:schemeClr val="accent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84189" y="945109"/>
        <a:ext cx="1774656" cy="1172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CD160-4ECA-4C40-A266-27677EF8791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89CDC-CF41-4AF5-BCD1-6E098A697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A2B3-3946-4AC7-9416-E6318E4914C5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6A44-F215-4BA5-9828-FAE33B568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k-KZ" sz="2000" dirty="0" smtClean="0">
                <a:latin typeface="Arial" pitchFamily="34" charset="0"/>
                <a:cs typeface="Arial" pitchFamily="34" charset="0"/>
              </a:rPr>
              <a:t>Оңтүстік Қазақстан Облысы, Ордабасы ауданы, Шұбарсу ауылы </a:t>
            </a:r>
            <a:br>
              <a:rPr lang="kk-KZ" sz="2000" dirty="0" smtClean="0">
                <a:latin typeface="Arial" pitchFamily="34" charset="0"/>
                <a:cs typeface="Arial" pitchFamily="34" charset="0"/>
              </a:rPr>
            </a:br>
            <a:r>
              <a:rPr lang="kk-KZ" sz="2000" dirty="0" smtClean="0">
                <a:latin typeface="Arial" pitchFamily="34" charset="0"/>
                <a:cs typeface="Arial" pitchFamily="34" charset="0"/>
              </a:rPr>
              <a:t>“Ынтымақ” негізгі орта мектебі коммуналдық мемлекеттік мекемесінің мұғалімі Темирова Айнаш Калдарбековна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357298"/>
          <a:ext cx="842968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71538" y="1285860"/>
            <a:ext cx="6929486" cy="857256"/>
          </a:xfrm>
          <a:prstGeom prst="round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Comparing the systems of education in GB and Kazakhstan</a:t>
            </a:r>
            <a:endParaRPr lang="ru-RU" sz="26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229600" cy="5072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01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Arial"/>
                        </a:rPr>
                        <a:t>Сабақтың тақырыбы:</a:t>
                      </a:r>
                      <a:endParaRPr lang="ru-RU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Comparing the systems  of education in GB an Kazakhstan</a:t>
                      </a:r>
                      <a:endParaRPr lang="ru-RU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787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Arial"/>
                        </a:rPr>
                        <a:t>Жалпы мақсаты:</a:t>
                      </a:r>
                      <a:endParaRPr lang="ru-RU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Arial"/>
                        </a:rPr>
                        <a:t>   Ұлы  Британия мен  Қазакстанның саяси элеуметтік дамуы туралы меңгерту.Оқушылардың ой өрісін дамыту. Ерекше қабілет туралы сөйлеседі. Нәтижесін топтық  жұмыста көрсете отырып қорғау </a:t>
                      </a:r>
                      <a:endParaRPr lang="ru-RU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1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Arial"/>
                        </a:rPr>
                        <a:t>Модульдердің</a:t>
                      </a:r>
                      <a:endParaRPr lang="ru-RU" sz="20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Arial"/>
                        </a:rPr>
                        <a:t>кіріктірілуі:</a:t>
                      </a:r>
                      <a:endParaRPr lang="ru-RU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Arial"/>
                        </a:rPr>
                        <a:t>АКТ –ны қолдану, СТО,бағалау  Оқыту мен оқудағы жаңа тәсілдер.</a:t>
                      </a:r>
                      <a:endParaRPr lang="ru-RU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1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Arial"/>
                        </a:rPr>
                        <a:t>Күтілетін нәтиже :</a:t>
                      </a:r>
                      <a:endParaRPr lang="ru-RU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Arial"/>
                        </a:rPr>
                        <a:t>Тақырыпты меңгереді практикамен ұштастыра алады</a:t>
                      </a:r>
                      <a:endParaRPr lang="ru-RU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8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Arial"/>
                        </a:rPr>
                        <a:t>Бағалау түрі:</a:t>
                      </a:r>
                      <a:endParaRPr lang="ru-RU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Arial"/>
                        </a:rPr>
                        <a:t>Формативті бағалау, суммативті бағалау</a:t>
                      </a:r>
                      <a:endParaRPr lang="ru-RU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1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Arial"/>
                        </a:rPr>
                        <a:t>Сілтеме :</a:t>
                      </a:r>
                      <a:endParaRPr lang="ru-RU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Arial"/>
                        </a:rPr>
                        <a:t>8 сынып оқулық,стикерлер,желім түрлі түсті қағаздар,маркер,постер</a:t>
                      </a:r>
                      <a:endParaRPr lang="ru-RU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229600" cy="6427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latin typeface="Times New Roman"/>
                          <a:ea typeface="Calibri"/>
                          <a:cs typeface="Arial"/>
                        </a:rPr>
                        <a:t>Мұғалімнің іс -әрекеті </a:t>
                      </a:r>
                      <a:endParaRPr lang="ru-RU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latin typeface="Times New Roman"/>
                          <a:ea typeface="Calibri"/>
                          <a:cs typeface="Arial"/>
                        </a:rPr>
                        <a:t>Оқушылардың іс -әрекеті</a:t>
                      </a:r>
                      <a:endParaRPr lang="ru-RU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latin typeface="Times New Roman"/>
                          <a:ea typeface="Calibri"/>
                          <a:cs typeface="Arial"/>
                        </a:rPr>
                        <a:t>Түсіндірмелер</a:t>
                      </a:r>
                      <a:endParaRPr lang="ru-RU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Arial"/>
                        </a:rPr>
                        <a:t>І. Ұйымдастыру кезеңі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Arial"/>
                        </a:rPr>
                        <a:t>а) Сәлемдесу, түгелдеу,назарын сабаққа аудару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Arial"/>
                        </a:rPr>
                        <a:t>б) Үй тапсырмасын акварумдегі балықтар жаттығу арқылы үй тапсырмасын сұраймын.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Arial"/>
                        </a:rPr>
                        <a:t>в) Оқушылардың сабаққа деген мотивациясын білу,сабақтың мақсатын,кезеңдерін айқындау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Arial"/>
                        </a:rPr>
                        <a:t>г)Оқушыларды топтарға бөлу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-Оқушыларды елдердің атымен бөлінеді. 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1 Қазақстан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 2 Ұлы Британия 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  Канада . Әр оқушы өзіне қойылған сұрақты мысал келтіру арқылы түсіндіреді.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- Берілген тапсырманы орындайды.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-Оқү құралдарын дайындау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-Сабақтын мақсаты мен кезеңдерімен танысу 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-Мәтінді пішімдеу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-Мәтінді дайындау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-Мәтінді баспадан шығару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Arial"/>
                        </a:rPr>
                        <a:t>Нәтиже:</a:t>
                      </a:r>
                      <a:r>
                        <a:rPr lang="kk-KZ" sz="1400" i="1">
                          <a:latin typeface="Times New Roman"/>
                          <a:ea typeface="Calibri"/>
                          <a:cs typeface="Arial"/>
                        </a:rPr>
                        <a:t> Тақырып бойынша өз бетінше ізденіп топтық жұмысқа үлестерін қосады.Жаңа сөздерді меңгереді.  Диалогты оқыту ,"Миға шабуыл" әдісін қолдана отырып сұраққа жауап бере алады.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Оқушылар өз бетінше ізденуге, ойын еркін түрде жеткізуге дағдыландыру.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Берілген тапсырмаларды тақтада,дәптерде,топта жасап үйренеді.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Оқушылар өздеріне берілген тапсырмаларды сыни тұрғыдан ойлау арқылы түсіндіру.Постер жасау,қорғау,мәтінмен жұмыс,жаттығу жасау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Arial"/>
                        </a:rPr>
                        <a:t>Құрал -жабдықтар:</a:t>
                      </a:r>
                      <a:r>
                        <a:rPr lang="kk-KZ" sz="1400" i="1">
                          <a:latin typeface="Times New Roman"/>
                          <a:ea typeface="Calibri"/>
                          <a:cs typeface="Arial"/>
                        </a:rPr>
                        <a:t> тақта,бор,табыс критерийі, оқулық, бағалау парақшалары,сөздік дәптер.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Слайд,постер, үлестірме қағаздар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Өткен тақырыпқа тапсырма беріледі.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Arial"/>
                        </a:rPr>
                        <a:t>Сілтеме: 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Интернет ресурстары, </a:t>
                      </a:r>
                      <a:r>
                        <a:rPr lang="ru-RU" sz="1400">
                          <a:latin typeface="Times New Roman"/>
                          <a:ea typeface="Calibri"/>
                          <a:cs typeface="Arial"/>
                        </a:rPr>
                        <a:t>8</a:t>
                      </a: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 сынып оқулығы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Керекті мәлімет аламыз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95450" algn="l"/>
                        </a:tabLs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Arial"/>
                        </a:rPr>
                        <a:t>Үйге тапсырма:	Ех.7 р74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Arial"/>
                        </a:rPr>
                        <a:t>Жаттығуды дәптерде орындап келеді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Arial"/>
                        </a:rPr>
                        <a:t>Жаңа сөздерді жаттау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kk-KZ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Қолданылған әдіс-тәсілдер</a:t>
            </a:r>
            <a:endParaRPr lang="en-US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4546" y="3929066"/>
            <a:ext cx="4656152" cy="1285883"/>
            <a:chOff x="1267" y="2532"/>
            <a:chExt cx="3185" cy="582"/>
          </a:xfrm>
        </p:grpSpPr>
        <p:sp>
          <p:nvSpPr>
            <p:cNvPr id="16388" name="AutoShape 4"/>
            <p:cNvSpPr>
              <a:spLocks noChangeArrowheads="1"/>
            </p:cNvSpPr>
            <p:nvPr/>
          </p:nvSpPr>
          <p:spPr bwMode="ltGray">
            <a:xfrm>
              <a:off x="1267" y="2532"/>
              <a:ext cx="3185" cy="58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ltGray">
            <a:xfrm>
              <a:off x="1412" y="3111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ltGray">
            <a:xfrm>
              <a:off x="1418" y="2532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00298" y="5138738"/>
            <a:ext cx="4646626" cy="1147782"/>
            <a:chOff x="1314" y="3282"/>
            <a:chExt cx="3203" cy="582"/>
          </a:xfrm>
        </p:grpSpPr>
        <p:sp>
          <p:nvSpPr>
            <p:cNvPr id="16392" name="AutoShape 8"/>
            <p:cNvSpPr>
              <a:spLocks noChangeArrowheads="1"/>
            </p:cNvSpPr>
            <p:nvPr/>
          </p:nvSpPr>
          <p:spPr bwMode="gray">
            <a:xfrm>
              <a:off x="1314" y="3282"/>
              <a:ext cx="3203" cy="58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>
              <a:flatTx/>
            </a:bodyPr>
            <a:lstStyle/>
            <a:p>
              <a:r>
                <a:rPr lang="kk-KZ" sz="2000" b="1" i="1" dirty="0" smtClean="0">
                  <a:latin typeface="Arial" pitchFamily="34" charset="0"/>
                  <a:cs typeface="Arial" pitchFamily="34" charset="0"/>
                </a:rPr>
                <a:t>Қорытынды:  </a:t>
              </a:r>
            </a:p>
            <a:p>
              <a:r>
                <a:rPr lang="kk-KZ" sz="2000" b="1" i="1" dirty="0" smtClean="0">
                  <a:latin typeface="Arial" pitchFamily="34" charset="0"/>
                  <a:cs typeface="Arial" pitchFamily="34" charset="0"/>
                </a:rPr>
                <a:t>Бағалау, Рефлексия </a:t>
              </a:r>
              <a:endParaRPr lang="ru-RU" sz="2000" b="1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gray">
            <a:xfrm>
              <a:off x="1392" y="3861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gray">
            <a:xfrm>
              <a:off x="1407" y="3282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25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7158" y="2786058"/>
            <a:ext cx="6073668" cy="1207818"/>
            <a:chOff x="1418" y="1746"/>
            <a:chExt cx="4115" cy="615"/>
          </a:xfrm>
        </p:grpSpPr>
        <p:sp>
          <p:nvSpPr>
            <p:cNvPr id="16396" name="AutoShape 12"/>
            <p:cNvSpPr>
              <a:spLocks noChangeArrowheads="1"/>
            </p:cNvSpPr>
            <p:nvPr/>
          </p:nvSpPr>
          <p:spPr bwMode="gray">
            <a:xfrm>
              <a:off x="2330" y="1746"/>
              <a:ext cx="3203" cy="58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>
              <a:flatTx/>
            </a:bodyPr>
            <a:lstStyle/>
            <a:p>
              <a:r>
                <a:rPr lang="kk-KZ" sz="2000" b="1" i="1" dirty="0" smtClean="0">
                  <a:latin typeface="Arial" pitchFamily="34" charset="0"/>
                  <a:cs typeface="Arial" pitchFamily="34" charset="0"/>
                </a:rPr>
                <a:t>Үй тапсырмасы: аквариумдағы </a:t>
              </a:r>
            </a:p>
            <a:p>
              <a:r>
                <a:rPr lang="kk-KZ" sz="2000" b="1" i="1" dirty="0" smtClean="0">
                  <a:latin typeface="Arial" pitchFamily="34" charset="0"/>
                  <a:cs typeface="Arial" pitchFamily="34" charset="0"/>
                </a:rPr>
                <a:t>балықтар.</a:t>
              </a:r>
              <a:endParaRPr lang="ru-RU" sz="2000" b="1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gray">
            <a:xfrm>
              <a:off x="1418" y="2361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gray">
            <a:xfrm>
              <a:off x="2524" y="1818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143108" y="1500174"/>
            <a:ext cx="4460888" cy="1176351"/>
            <a:chOff x="1255" y="1050"/>
            <a:chExt cx="3167" cy="58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6400" name="AutoShape 16"/>
            <p:cNvSpPr>
              <a:spLocks noChangeArrowheads="1"/>
            </p:cNvSpPr>
            <p:nvPr/>
          </p:nvSpPr>
          <p:spPr bwMode="ltGray">
            <a:xfrm>
              <a:off x="1255" y="1050"/>
              <a:ext cx="3167" cy="58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ltGray">
            <a:xfrm>
              <a:off x="1392" y="1632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ltGray">
            <a:xfrm>
              <a:off x="1392" y="1052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0" y="1214422"/>
            <a:ext cx="2390775" cy="1928826"/>
            <a:chOff x="802" y="845"/>
            <a:chExt cx="827" cy="826"/>
          </a:xfrm>
        </p:grpSpPr>
        <p:sp>
          <p:nvSpPr>
            <p:cNvPr id="16408" name="Oval 6"/>
            <p:cNvSpPr>
              <a:spLocks noChangeArrowheads="1"/>
            </p:cNvSpPr>
            <p:nvPr/>
          </p:nvSpPr>
          <p:spPr bwMode="lt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6409" name="Oval 7"/>
            <p:cNvSpPr>
              <a:spLocks noChangeArrowheads="1"/>
            </p:cNvSpPr>
            <p:nvPr/>
          </p:nvSpPr>
          <p:spPr bwMode="lt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folHlink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6410" name="Oval 8"/>
            <p:cNvSpPr>
              <a:spLocks noChangeArrowheads="1"/>
            </p:cNvSpPr>
            <p:nvPr/>
          </p:nvSpPr>
          <p:spPr bwMode="lt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folHlink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16411" name="Text Box 9"/>
          <p:cNvSpPr txBox="1">
            <a:spLocks noChangeArrowheads="1"/>
          </p:cNvSpPr>
          <p:nvPr/>
        </p:nvSpPr>
        <p:spPr bwMode="gray">
          <a:xfrm>
            <a:off x="2428860" y="1714488"/>
            <a:ext cx="364333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 b="1" i="1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Ұйымдастыру кезеңі:Топқа бөлу.  </a:t>
            </a:r>
            <a:endParaRPr lang="en-US" sz="2000" b="1" i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286512" y="2000240"/>
            <a:ext cx="2571735" cy="2143140"/>
            <a:chOff x="802" y="845"/>
            <a:chExt cx="827" cy="826"/>
          </a:xfrm>
        </p:grpSpPr>
        <p:sp>
          <p:nvSpPr>
            <p:cNvPr id="16413" name="Oval 13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6414" name="Oval 14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1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6415" name="Oval 15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1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16421" name="Text Box 23"/>
          <p:cNvSpPr txBox="1">
            <a:spLocks noChangeArrowheads="1"/>
          </p:cNvSpPr>
          <p:nvPr/>
        </p:nvSpPr>
        <p:spPr bwMode="gray">
          <a:xfrm>
            <a:off x="2571736" y="4000505"/>
            <a:ext cx="4143404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 i="1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Жаңа сабақ: постермен жұмыс. Диалог. Сергіту сәті. </a:t>
            </a:r>
            <a:endParaRPr lang="en-US" b="1" i="1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6824439" y="4862778"/>
            <a:ext cx="2012361" cy="1704480"/>
            <a:chOff x="836" y="879"/>
            <a:chExt cx="758" cy="758"/>
          </a:xfrm>
        </p:grpSpPr>
        <p:sp>
          <p:nvSpPr>
            <p:cNvPr id="16424" name="Oval 28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2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6425" name="Oval 29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2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  <a:cs typeface="Arial" pitchFamily="34" charset="0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2072223" cy="1643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285992"/>
            <a:ext cx="2078583" cy="15589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0438"/>
            <a:ext cx="2072223" cy="15541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5143512"/>
            <a:ext cx="1857324" cy="14454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 flipV="1">
            <a:off x="6715140" y="4857760"/>
            <a:ext cx="2214578" cy="1714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3357554" y="214290"/>
            <a:ext cx="2000264" cy="178595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Arial" pitchFamily="34" charset="0"/>
                <a:cs typeface="Arial" pitchFamily="34" charset="0"/>
              </a:rPr>
              <a:t>А - оқушы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357554" y="2571744"/>
            <a:ext cx="2143140" cy="2071702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Arial" pitchFamily="34" charset="0"/>
                <a:cs typeface="Arial" pitchFamily="34" charset="0"/>
              </a:rPr>
              <a:t>В-оқушы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428992" y="4786322"/>
            <a:ext cx="2071702" cy="185738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Arial" pitchFamily="34" charset="0"/>
                <a:cs typeface="Arial" pitchFamily="34" charset="0"/>
              </a:rPr>
              <a:t>С-оқушы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857760"/>
            <a:ext cx="2357975" cy="176848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857760"/>
            <a:ext cx="2286016" cy="164307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714620"/>
            <a:ext cx="2428892" cy="160614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57166"/>
            <a:ext cx="2500330" cy="160614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2714620"/>
            <a:ext cx="2357975" cy="176848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357166"/>
            <a:ext cx="2212959" cy="182045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352</Words>
  <Application>Microsoft Office PowerPoint</Application>
  <PresentationFormat>Экран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Оңтүстік Қазақстан Облысы, Ордабасы ауданы, Шұбарсу ауылы  “Ынтымақ” негізгі орта мектебі коммуналдық мемлекеттік мекемесінің мұғалімі Темирова Айнаш Калдарбековна</vt:lpstr>
      <vt:lpstr>Слайд 2</vt:lpstr>
      <vt:lpstr>Слайд 3</vt:lpstr>
      <vt:lpstr>Қолданылған әдіс-тәсілдер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Оңтүстік Қазақстан Облысы, Мақтарал ауданы, Асықата ауданы  “Жеңіс” мектеп-гимназия” коммуналдық мемлекеттік мекемесінің мұғалімі Искакова Динара Алиакпарқызы</dc:title>
  <dc:creator>Admin</dc:creator>
  <cp:lastModifiedBy>Жанибек</cp:lastModifiedBy>
  <cp:revision>43</cp:revision>
  <dcterms:created xsi:type="dcterms:W3CDTF">2013-11-21T19:34:01Z</dcterms:created>
  <dcterms:modified xsi:type="dcterms:W3CDTF">2015-03-31T17:44:58Z</dcterms:modified>
</cp:coreProperties>
</file>