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9435A0-36DF-4CD1-8A2D-12B279984932}" type="datetimeFigureOut">
              <a:rPr lang="ru-RU" smtClean="0"/>
              <a:pPr/>
              <a:t>27.02.2015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C70755-1A3D-4531-9A91-193EE84A097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27.02.2015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27.02.2015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27.02.2015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27.02.2015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27.02.2015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27.02.2015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21" descr="SAM_0587.JPG"/>
          <p:cNvPicPr>
            <a:picLocks noChangeAspect="1"/>
          </p:cNvPicPr>
          <p:nvPr/>
        </p:nvPicPr>
        <p:blipFill>
          <a:blip r:embed="rId2" cstate="print"/>
          <a:stretch>
            <a:fillRect/>
          </a:stretch>
        </p:blipFill>
        <p:spPr>
          <a:xfrm>
            <a:off x="5715008" y="214290"/>
            <a:ext cx="3059517" cy="21431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6" name="Picture 2" descr="C:\Users\Дидар\Desktop\20141125_162810.jpg"/>
          <p:cNvPicPr>
            <a:picLocks noChangeAspect="1" noChangeArrowheads="1"/>
          </p:cNvPicPr>
          <p:nvPr/>
        </p:nvPicPr>
        <p:blipFill>
          <a:blip r:embed="rId3" cstate="print"/>
          <a:srcRect/>
          <a:stretch>
            <a:fillRect/>
          </a:stretch>
        </p:blipFill>
        <p:spPr bwMode="auto">
          <a:xfrm>
            <a:off x="214282" y="214290"/>
            <a:ext cx="3429024" cy="22145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Блок-схема: перфолента 4"/>
          <p:cNvSpPr/>
          <p:nvPr/>
        </p:nvSpPr>
        <p:spPr>
          <a:xfrm>
            <a:off x="1714480" y="2071678"/>
            <a:ext cx="4857784" cy="2143140"/>
          </a:xfrm>
          <a:prstGeom prst="flowChartPunchedTape">
            <a:avLst/>
          </a:prstGeom>
          <a:solidFill>
            <a:schemeClr val="accent6">
              <a:lumMod val="60000"/>
              <a:lumOff val="4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accent2">
                    <a:lumMod val="75000"/>
                  </a:schemeClr>
                </a:solidFill>
                <a:latin typeface="Times New Roman" pitchFamily="18" charset="0"/>
                <a:cs typeface="Times New Roman" pitchFamily="18" charset="0"/>
              </a:rPr>
              <a:t>Зерттеу жұмысымның тақырыбы:</a:t>
            </a:r>
            <a:endParaRPr lang="ru-RU" b="1" dirty="0" smtClean="0">
              <a:solidFill>
                <a:schemeClr val="accent2">
                  <a:lumMod val="75000"/>
                </a:schemeClr>
              </a:solidFill>
              <a:latin typeface="Times New Roman" pitchFamily="18" charset="0"/>
              <a:cs typeface="Times New Roman" pitchFamily="18" charset="0"/>
            </a:endParaRPr>
          </a:p>
          <a:p>
            <a:pPr algn="ctr"/>
            <a:r>
              <a:rPr lang="ru-RU" dirty="0" smtClean="0">
                <a:solidFill>
                  <a:schemeClr val="accent2">
                    <a:lumMod val="75000"/>
                  </a:schemeClr>
                </a:solidFill>
                <a:latin typeface="Times New Roman" pitchFamily="18" charset="0"/>
                <a:cs typeface="Times New Roman" pitchFamily="18" charset="0"/>
              </a:rPr>
              <a:t>«</a:t>
            </a:r>
            <a:r>
              <a:rPr lang="ru-RU" dirty="0" err="1" smtClean="0">
                <a:solidFill>
                  <a:schemeClr val="accent2">
                    <a:lumMod val="75000"/>
                  </a:schemeClr>
                </a:solidFill>
                <a:latin typeface="Times New Roman" pitchFamily="18" charset="0"/>
                <a:cs typeface="Times New Roman" pitchFamily="18" charset="0"/>
              </a:rPr>
              <a:t>Аск</a:t>
            </a:r>
            <a:r>
              <a:rPr lang="kk-KZ" dirty="0" smtClean="0">
                <a:solidFill>
                  <a:schemeClr val="accent2">
                    <a:lumMod val="75000"/>
                  </a:schemeClr>
                </a:solidFill>
                <a:latin typeface="Times New Roman" pitchFamily="18" charset="0"/>
                <a:cs typeface="Times New Roman" pitchFamily="18" charset="0"/>
              </a:rPr>
              <a:t>өкті үй жағдайында </a:t>
            </a:r>
            <a:r>
              <a:rPr lang="kk-KZ" smtClean="0">
                <a:solidFill>
                  <a:schemeClr val="accent2">
                    <a:lumMod val="75000"/>
                  </a:schemeClr>
                </a:solidFill>
                <a:latin typeface="Times New Roman" pitchFamily="18" charset="0"/>
                <a:cs typeface="Times New Roman" pitchFamily="18" charset="0"/>
              </a:rPr>
              <a:t>өсіру тәсілі</a:t>
            </a:r>
            <a:r>
              <a:rPr lang="ru-RU" dirty="0" smtClean="0">
                <a:solidFill>
                  <a:schemeClr val="accent2">
                    <a:lumMod val="75000"/>
                  </a:schemeClr>
                </a:solidFill>
                <a:latin typeface="Times New Roman" pitchFamily="18" charset="0"/>
                <a:cs typeface="Times New Roman" pitchFamily="18" charset="0"/>
              </a:rPr>
              <a:t>»</a:t>
            </a:r>
          </a:p>
          <a:p>
            <a:pPr algn="ctr"/>
            <a:r>
              <a:rPr lang="kk-KZ" dirty="0" smtClean="0">
                <a:solidFill>
                  <a:schemeClr val="accent2">
                    <a:lumMod val="75000"/>
                  </a:schemeClr>
                </a:solidFill>
                <a:latin typeface="Times New Roman" pitchFamily="18" charset="0"/>
                <a:cs typeface="Times New Roman" pitchFamily="18" charset="0"/>
              </a:rPr>
              <a:t>Сеилова Назым</a:t>
            </a:r>
          </a:p>
          <a:p>
            <a:pPr algn="ctr"/>
            <a:r>
              <a:rPr lang="kk-KZ" dirty="0" smtClean="0">
                <a:solidFill>
                  <a:schemeClr val="accent2">
                    <a:lumMod val="75000"/>
                  </a:schemeClr>
                </a:solidFill>
                <a:latin typeface="Times New Roman" pitchFamily="18" charset="0"/>
                <a:cs typeface="Times New Roman" pitchFamily="18" charset="0"/>
              </a:rPr>
              <a:t>1-сынып</a:t>
            </a:r>
            <a:endParaRPr lang="ru-RU" dirty="0">
              <a:solidFill>
                <a:schemeClr val="accent2">
                  <a:lumMod val="75000"/>
                </a:schemeClr>
              </a:solidFill>
              <a:latin typeface="Times New Roman" pitchFamily="18" charset="0"/>
              <a:cs typeface="Times New Roman" pitchFamily="18" charset="0"/>
            </a:endParaRPr>
          </a:p>
        </p:txBody>
      </p:sp>
      <p:pic>
        <p:nvPicPr>
          <p:cNvPr id="29" name="Рисунок 28" descr="SAM_0638.JPG"/>
          <p:cNvPicPr>
            <a:picLocks noChangeAspect="1"/>
          </p:cNvPicPr>
          <p:nvPr/>
        </p:nvPicPr>
        <p:blipFill>
          <a:blip r:embed="rId4" cstate="print"/>
          <a:stretch>
            <a:fillRect/>
          </a:stretch>
        </p:blipFill>
        <p:spPr>
          <a:xfrm>
            <a:off x="357158" y="4357694"/>
            <a:ext cx="3937028" cy="22145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2" name="Рисунок 31" descr="SAM_0594.JPG"/>
          <p:cNvPicPr>
            <a:picLocks noChangeAspect="1"/>
          </p:cNvPicPr>
          <p:nvPr/>
        </p:nvPicPr>
        <p:blipFill>
          <a:blip r:embed="rId5" cstate="print"/>
          <a:stretch>
            <a:fillRect/>
          </a:stretch>
        </p:blipFill>
        <p:spPr>
          <a:xfrm>
            <a:off x="5072066" y="4214818"/>
            <a:ext cx="3807848" cy="235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2" descr="C:\Users\Дидар\Desktop\20141125_162810.jpg"/>
          <p:cNvPicPr>
            <a:picLocks noChangeAspect="1" noChangeArrowheads="1"/>
          </p:cNvPicPr>
          <p:nvPr/>
        </p:nvPicPr>
        <p:blipFill>
          <a:blip r:embed="rId3" cstate="print"/>
          <a:srcRect/>
          <a:stretch>
            <a:fillRect/>
          </a:stretch>
        </p:blipFill>
        <p:spPr bwMode="auto">
          <a:xfrm>
            <a:off x="428596" y="285728"/>
            <a:ext cx="3429024" cy="22145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Рисунок 7" descr="SAM_0587.JPG"/>
          <p:cNvPicPr>
            <a:picLocks noChangeAspect="1"/>
          </p:cNvPicPr>
          <p:nvPr/>
        </p:nvPicPr>
        <p:blipFill>
          <a:blip r:embed="rId2" cstate="print"/>
          <a:stretch>
            <a:fillRect/>
          </a:stretch>
        </p:blipFill>
        <p:spPr>
          <a:xfrm>
            <a:off x="5867408" y="366690"/>
            <a:ext cx="3059517" cy="21431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Рисунок 8" descr="SAM_0587.JPG"/>
          <p:cNvPicPr>
            <a:picLocks noChangeAspect="1"/>
          </p:cNvPicPr>
          <p:nvPr/>
        </p:nvPicPr>
        <p:blipFill>
          <a:blip r:embed="rId2" cstate="print"/>
          <a:stretch>
            <a:fillRect/>
          </a:stretch>
        </p:blipFill>
        <p:spPr>
          <a:xfrm>
            <a:off x="5857884" y="357166"/>
            <a:ext cx="3059517" cy="21431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Волна 4"/>
          <p:cNvSpPr/>
          <p:nvPr/>
        </p:nvSpPr>
        <p:spPr>
          <a:xfrm flipV="1">
            <a:off x="785786" y="285728"/>
            <a:ext cx="7143800" cy="1071571"/>
          </a:xfrm>
          <a:prstGeom prst="wave">
            <a:avLst>
              <a:gd name="adj1" fmla="val 12500"/>
              <a:gd name="adj2" fmla="val 0"/>
            </a:avLst>
          </a:prstGeom>
          <a:solidFill>
            <a:schemeClr val="accent6">
              <a:lumMod val="60000"/>
              <a:lumOff val="4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57200" y="274638"/>
            <a:ext cx="8229600" cy="1011222"/>
          </a:xfrm>
        </p:spPr>
        <p:txBody>
          <a:bodyPr/>
          <a:lstStyle/>
          <a:p>
            <a:r>
              <a:rPr lang="kk-KZ" dirty="0" smtClean="0">
                <a:solidFill>
                  <a:srgbClr val="C00000"/>
                </a:solidFill>
                <a:latin typeface="Times New Roman" pitchFamily="18" charset="0"/>
                <a:cs typeface="Times New Roman" pitchFamily="18" charset="0"/>
              </a:rPr>
              <a:t>Тақырыпты таңдау себебім:</a:t>
            </a:r>
            <a:endParaRPr lang="ru-RU" dirty="0">
              <a:solidFill>
                <a:srgbClr val="C00000"/>
              </a:solidFill>
              <a:latin typeface="Times New Roman" pitchFamily="18" charset="0"/>
              <a:cs typeface="Times New Roman" pitchFamily="18" charset="0"/>
            </a:endParaRPr>
          </a:p>
        </p:txBody>
      </p:sp>
      <p:sp>
        <p:nvSpPr>
          <p:cNvPr id="3" name="Прямоугольник 2"/>
          <p:cNvSpPr/>
          <p:nvPr/>
        </p:nvSpPr>
        <p:spPr>
          <a:xfrm>
            <a:off x="714348" y="1357298"/>
            <a:ext cx="6786610" cy="1477328"/>
          </a:xfrm>
          <a:prstGeom prst="rect">
            <a:avLst/>
          </a:prstGeom>
        </p:spPr>
        <p:txBody>
          <a:bodyPr wrap="square">
            <a:spAutoFit/>
          </a:bodyPr>
          <a:lstStyle/>
          <a:p>
            <a:pPr algn="ctr"/>
            <a:r>
              <a:rPr lang="kk-KZ" b="1" dirty="0" smtClean="0">
                <a:solidFill>
                  <a:schemeClr val="accent1">
                    <a:lumMod val="75000"/>
                  </a:schemeClr>
                </a:solidFill>
                <a:latin typeface="Times New Roman" pitchFamily="18" charset="0"/>
                <a:cs typeface="Times New Roman" pitchFamily="18" charset="0"/>
              </a:rPr>
              <a:t>Өйткені  мен өсімдіктер әлемін, гүл отырғызғанды жақсы көремін. Аскөкті өзім өсіру арқылы , оның өсу кезеңдерін қадағалап, өз қолыммен өсірген аскөктің пайдасын көру қызықтырды. </a:t>
            </a:r>
            <a:endParaRPr lang="ru-RU" dirty="0" smtClean="0">
              <a:solidFill>
                <a:schemeClr val="accent1">
                  <a:lumMod val="75000"/>
                </a:schemeClr>
              </a:solidFill>
            </a:endParaRPr>
          </a:p>
          <a:p>
            <a:pPr algn="ctr"/>
            <a:endParaRPr lang="ru-RU" b="1" dirty="0">
              <a:solidFill>
                <a:srgbClr val="FF0000"/>
              </a:solidFill>
              <a:latin typeface="Times New Roman" pitchFamily="18" charset="0"/>
              <a:cs typeface="Times New Roman" pitchFamily="18" charset="0"/>
            </a:endParaRPr>
          </a:p>
        </p:txBody>
      </p:sp>
      <p:pic>
        <p:nvPicPr>
          <p:cNvPr id="1026" name="Picture 2" descr="C:\Documents and Settings\WW\Рабочий стол\аскөк\Новая папка (4)\Новая папка\SAM_0596.JPG"/>
          <p:cNvPicPr>
            <a:picLocks noChangeAspect="1" noChangeArrowheads="1"/>
          </p:cNvPicPr>
          <p:nvPr/>
        </p:nvPicPr>
        <p:blipFill>
          <a:blip r:embed="rId2" cstate="print"/>
          <a:srcRect/>
          <a:stretch>
            <a:fillRect/>
          </a:stretch>
        </p:blipFill>
        <p:spPr bwMode="auto">
          <a:xfrm>
            <a:off x="2071670" y="2857496"/>
            <a:ext cx="4214842" cy="2883839"/>
          </a:xfrm>
          <a:prstGeom prst="round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928670"/>
            <a:ext cx="8143932" cy="1071570"/>
          </a:xfrm>
        </p:spPr>
        <p:txBody>
          <a:bodyPr>
            <a:normAutofit fontScale="90000"/>
          </a:bodyPr>
          <a:lstStyle/>
          <a:p>
            <a:r>
              <a:rPr lang="kk-KZ" dirty="0" smtClean="0"/>
              <a:t> </a:t>
            </a:r>
            <a:r>
              <a:rPr lang="ru-RU" dirty="0" smtClean="0"/>
              <a:t/>
            </a:r>
            <a:br>
              <a:rPr lang="ru-RU" dirty="0" smtClean="0"/>
            </a:br>
            <a:r>
              <a:rPr lang="kk-KZ" b="1" dirty="0" smtClean="0">
                <a:solidFill>
                  <a:schemeClr val="accent2"/>
                </a:solidFill>
                <a:latin typeface="Times New Roman" pitchFamily="18" charset="0"/>
                <a:cs typeface="Times New Roman" pitchFamily="18" charset="0"/>
              </a:rPr>
              <a:t>Зерттеу барысында мен келесі жұмыс түрлерін орындадым :</a:t>
            </a:r>
            <a:r>
              <a:rPr lang="kk-KZ" b="1" dirty="0" smtClean="0">
                <a:latin typeface="Times New Roman" pitchFamily="18" charset="0"/>
                <a:cs typeface="Times New Roman" pitchFamily="18" charset="0"/>
              </a:rPr>
              <a:t/>
            </a:r>
            <a:br>
              <a:rPr lang="kk-KZ" b="1" dirty="0" smtClean="0">
                <a:latin typeface="Times New Roman" pitchFamily="18" charset="0"/>
                <a:cs typeface="Times New Roman" pitchFamily="18" charset="0"/>
              </a:rPr>
            </a:br>
            <a:r>
              <a:rPr lang="kk-KZ" dirty="0" smtClean="0">
                <a:latin typeface="Times New Roman" pitchFamily="18" charset="0"/>
                <a:cs typeface="Times New Roman" pitchFamily="18" charset="0"/>
              </a:rPr>
              <a:t> </a:t>
            </a:r>
            <a:r>
              <a:rPr lang="kk-KZ" dirty="0" smtClean="0">
                <a:solidFill>
                  <a:schemeClr val="accent1">
                    <a:lumMod val="75000"/>
                  </a:schemeClr>
                </a:solidFill>
                <a:latin typeface="Times New Roman" pitchFamily="18" charset="0"/>
                <a:cs typeface="Times New Roman" pitchFamily="18" charset="0"/>
              </a:rPr>
              <a:t>бақыладым, кеңес алдым, іздендім, зерттедім.</a:t>
            </a:r>
            <a:endParaRPr lang="ru-RU" dirty="0">
              <a:solidFill>
                <a:schemeClr val="accent1">
                  <a:lumMod val="75000"/>
                </a:schemeClr>
              </a:solidFill>
              <a:latin typeface="Times New Roman" pitchFamily="18" charset="0"/>
              <a:cs typeface="Times New Roman" pitchFamily="18" charset="0"/>
            </a:endParaRPr>
          </a:p>
        </p:txBody>
      </p:sp>
      <p:pic>
        <p:nvPicPr>
          <p:cNvPr id="2050" name="Picture 2" descr="C:\Documents and Settings\WW\Рабочий стол\аскөк\Новая папка (4)\Новая папка\SAM_0635.JPG"/>
          <p:cNvPicPr>
            <a:picLocks noChangeAspect="1" noChangeArrowheads="1"/>
          </p:cNvPicPr>
          <p:nvPr/>
        </p:nvPicPr>
        <p:blipFill>
          <a:blip r:embed="rId2" cstate="print"/>
          <a:srcRect/>
          <a:stretch>
            <a:fillRect/>
          </a:stretch>
        </p:blipFill>
        <p:spPr bwMode="auto">
          <a:xfrm>
            <a:off x="214282" y="3857628"/>
            <a:ext cx="2337436" cy="14576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1" name="Picture 3" descr="C:\Documents and Settings\WW\Рабочий стол\аскөк\Новая папка (4)\Новая папка\SAM_0637.JPG"/>
          <p:cNvPicPr>
            <a:picLocks noChangeAspect="1" noChangeArrowheads="1"/>
          </p:cNvPicPr>
          <p:nvPr/>
        </p:nvPicPr>
        <p:blipFill>
          <a:blip r:embed="rId3" cstate="print"/>
          <a:srcRect/>
          <a:stretch>
            <a:fillRect/>
          </a:stretch>
        </p:blipFill>
        <p:spPr bwMode="auto">
          <a:xfrm>
            <a:off x="3143240" y="3786190"/>
            <a:ext cx="2223823" cy="15001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2" name="Picture 4" descr="C:\Documents and Settings\WW\Рабочий стол\аскөк\Новая папка (4)\SAM_0602.JPG"/>
          <p:cNvPicPr>
            <a:picLocks noChangeAspect="1" noChangeArrowheads="1"/>
          </p:cNvPicPr>
          <p:nvPr/>
        </p:nvPicPr>
        <p:blipFill>
          <a:blip r:embed="rId4" cstate="print"/>
          <a:srcRect/>
          <a:stretch>
            <a:fillRect/>
          </a:stretch>
        </p:blipFill>
        <p:spPr bwMode="auto">
          <a:xfrm>
            <a:off x="5929322" y="3786190"/>
            <a:ext cx="2526650" cy="15001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8229600" cy="1143000"/>
          </a:xfrm>
        </p:spPr>
        <p:txBody>
          <a:bodyPr>
            <a:noAutofit/>
          </a:bodyPr>
          <a:lstStyle/>
          <a:p>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endParaRPr lang="ru-RU" sz="2000" dirty="0"/>
          </a:p>
        </p:txBody>
      </p:sp>
      <p:sp>
        <p:nvSpPr>
          <p:cNvPr id="1025" name="Rectangle 1"/>
          <p:cNvSpPr>
            <a:spLocks noChangeArrowheads="1"/>
          </p:cNvSpPr>
          <p:nvPr/>
        </p:nvSpPr>
        <p:spPr bwMode="auto">
          <a:xfrm>
            <a:off x="0" y="0"/>
            <a:ext cx="235962" cy="6155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5" name="Прямоугольник 4"/>
          <p:cNvSpPr/>
          <p:nvPr/>
        </p:nvSpPr>
        <p:spPr>
          <a:xfrm>
            <a:off x="1214414" y="1428736"/>
            <a:ext cx="6643734" cy="3416320"/>
          </a:xfrm>
          <a:prstGeom prst="rect">
            <a:avLst/>
          </a:prstGeom>
        </p:spPr>
        <p:txBody>
          <a:bodyPr wrap="square">
            <a:spAutoFit/>
          </a:bodyPr>
          <a:lstStyle/>
          <a:p>
            <a:r>
              <a:rPr lang="kk-KZ" dirty="0" smtClean="0">
                <a:solidFill>
                  <a:srgbClr val="FF0000"/>
                </a:solidFill>
                <a:latin typeface="Times New Roman" pitchFamily="18" charset="0"/>
                <a:cs typeface="Times New Roman" pitchFamily="18" charset="0"/>
              </a:rPr>
              <a:t>          </a:t>
            </a:r>
            <a:r>
              <a:rPr lang="kk-KZ" dirty="0" smtClean="0">
                <a:solidFill>
                  <a:schemeClr val="accent1">
                    <a:lumMod val="75000"/>
                  </a:schemeClr>
                </a:solidFill>
                <a:latin typeface="Times New Roman" pitchFamily="18" charset="0"/>
                <a:cs typeface="Times New Roman" pitchFamily="18" charset="0"/>
              </a:rPr>
              <a:t>Аскөкті егер алдында ұрығын бір стақан суға салып, жарты сағат сақтайды екен. Жарты сағаттан кейін тұқымының жартысы су түбіне түседі . Су түбінде қалғанын егуге болмайды. Бұлай істеуіміздің себебі: тұқым егілген кезде жылдам шығады. Аскөк егілгенде топырақ бетіне шашылады. Дереу үстінен су себіледі. Күн жақтауында көп тұруы керек. Тұқымды өте қалың емес жұқа яғни сирек себу керек. Сирек себілген тұқым тез әрі жылдам өседі. Себілген тұқым үш күн ішінде қылтиып шығады. Шыққан аскөк сегіз талшықтан тұрады. Бір жұмада аскөктің биіктігі төрт сантиметрге өсті</a:t>
            </a:r>
            <a:r>
              <a:rPr lang="kk-KZ" dirty="0" smtClean="0">
                <a:solidFill>
                  <a:srgbClr val="FF0000"/>
                </a:solidFill>
                <a:latin typeface="Times New Roman" pitchFamily="18" charset="0"/>
                <a:cs typeface="Times New Roman" pitchFamily="18" charset="0"/>
              </a:rPr>
              <a:t>.</a:t>
            </a:r>
            <a:r>
              <a:rPr lang="ru-RU" dirty="0" smtClean="0">
                <a:solidFill>
                  <a:srgbClr val="FF0000"/>
                </a:solidFill>
                <a:latin typeface="Times New Roman" pitchFamily="18" charset="0"/>
                <a:cs typeface="Times New Roman" pitchFamily="18" charset="0"/>
              </a:rPr>
              <a:t/>
            </a:r>
            <a:br>
              <a:rPr lang="ru-RU" dirty="0" smtClean="0">
                <a:solidFill>
                  <a:srgbClr val="FF0000"/>
                </a:solidFill>
                <a:latin typeface="Times New Roman" pitchFamily="18" charset="0"/>
                <a:cs typeface="Times New Roman" pitchFamily="18" charset="0"/>
              </a:rPr>
            </a:br>
            <a:r>
              <a:rPr lang="kk-KZ" dirty="0" smtClean="0">
                <a:solidFill>
                  <a:srgbClr val="FF0000"/>
                </a:solidFill>
                <a:latin typeface="Times New Roman" pitchFamily="18" charset="0"/>
                <a:cs typeface="Times New Roman" pitchFamily="18" charset="0"/>
              </a:rPr>
              <a:t> </a:t>
            </a:r>
            <a:r>
              <a:rPr lang="ru-RU" dirty="0" smtClean="0">
                <a:solidFill>
                  <a:srgbClr val="FF0000"/>
                </a:solidFill>
              </a:rPr>
              <a:t/>
            </a:r>
            <a:br>
              <a:rPr lang="ru-RU" dirty="0" smtClean="0">
                <a:solidFill>
                  <a:srgbClr val="FF0000"/>
                </a:solidFill>
              </a:rPr>
            </a:br>
            <a:endParaRPr lang="ru-RU" dirty="0">
              <a:solidFill>
                <a:srgbClr val="FF0000"/>
              </a:solidFill>
            </a:endParaRPr>
          </a:p>
        </p:txBody>
      </p:sp>
      <p:sp>
        <p:nvSpPr>
          <p:cNvPr id="6" name="Волна 5"/>
          <p:cNvSpPr/>
          <p:nvPr/>
        </p:nvSpPr>
        <p:spPr>
          <a:xfrm>
            <a:off x="1500166" y="500042"/>
            <a:ext cx="5857916" cy="857256"/>
          </a:xfrm>
          <a:prstGeom prst="wave">
            <a:avLst>
              <a:gd name="adj1" fmla="val 12500"/>
              <a:gd name="adj2" fmla="val -315"/>
            </a:avLst>
          </a:prstGeom>
          <a:solidFill>
            <a:schemeClr val="accent6">
              <a:lumMod val="60000"/>
              <a:lumOff val="4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accent2"/>
                </a:solidFill>
                <a:latin typeface="Times New Roman" pitchFamily="18" charset="0"/>
                <a:cs typeface="Times New Roman" pitchFamily="18" charset="0"/>
              </a:rPr>
              <a:t>А</a:t>
            </a:r>
            <a:r>
              <a:rPr lang="kk-KZ" dirty="0" smtClean="0">
                <a:solidFill>
                  <a:schemeClr val="accent2"/>
                </a:solidFill>
                <a:latin typeface="Times New Roman" pitchFamily="18" charset="0"/>
                <a:cs typeface="Times New Roman" pitchFamily="18" charset="0"/>
              </a:rPr>
              <a:t>скөкті мынандай тәсілмен өсірдім:</a:t>
            </a:r>
            <a:endParaRPr lang="ru-RU" dirty="0">
              <a:solidFill>
                <a:schemeClr val="accent2"/>
              </a:solidFill>
              <a:latin typeface="Times New Roman" pitchFamily="18" charset="0"/>
              <a:cs typeface="Times New Roman" pitchFamily="18" charset="0"/>
            </a:endParaRPr>
          </a:p>
        </p:txBody>
      </p:sp>
      <p:pic>
        <p:nvPicPr>
          <p:cNvPr id="1026" name="Picture 2" descr="C:\Documents and Settings\WW\Рабочий стол\аскөк\Новая папка (4)\SAM_0633.JPG"/>
          <p:cNvPicPr>
            <a:picLocks noChangeAspect="1" noChangeArrowheads="1"/>
          </p:cNvPicPr>
          <p:nvPr/>
        </p:nvPicPr>
        <p:blipFill>
          <a:blip r:embed="rId2" cstate="print"/>
          <a:srcRect/>
          <a:stretch>
            <a:fillRect/>
          </a:stretch>
        </p:blipFill>
        <p:spPr bwMode="auto">
          <a:xfrm>
            <a:off x="4714876" y="4714884"/>
            <a:ext cx="2667019" cy="17145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descr="C:\Documents and Settings\WW\Рабочий стол\аскөк\Новая папка (4)\SAM_0641.JPG"/>
          <p:cNvPicPr>
            <a:picLocks noChangeAspect="1" noChangeArrowheads="1"/>
          </p:cNvPicPr>
          <p:nvPr/>
        </p:nvPicPr>
        <p:blipFill>
          <a:blip r:embed="rId3" cstate="print"/>
          <a:srcRect/>
          <a:stretch>
            <a:fillRect/>
          </a:stretch>
        </p:blipFill>
        <p:spPr bwMode="auto">
          <a:xfrm>
            <a:off x="1643042" y="4714884"/>
            <a:ext cx="2286016" cy="16683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олна 3"/>
          <p:cNvSpPr/>
          <p:nvPr/>
        </p:nvSpPr>
        <p:spPr>
          <a:xfrm>
            <a:off x="1857356" y="428604"/>
            <a:ext cx="5643602" cy="1000132"/>
          </a:xfrm>
          <a:prstGeom prst="wave">
            <a:avLst/>
          </a:prstGeom>
          <a:solidFill>
            <a:schemeClr val="accent6">
              <a:lumMod val="60000"/>
              <a:lumOff val="4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57200" y="274638"/>
            <a:ext cx="8329642" cy="1154098"/>
          </a:xfrm>
        </p:spPr>
        <p:txBody>
          <a:bodyPr>
            <a:normAutofit/>
          </a:bodyPr>
          <a:lstStyle/>
          <a:p>
            <a:pPr lvl="1" algn="ctr"/>
            <a:r>
              <a:rPr lang="kk-KZ" sz="2400" b="1" dirty="0">
                <a:solidFill>
                  <a:schemeClr val="accent2"/>
                </a:solidFill>
                <a:latin typeface="Times New Roman" pitchFamily="18" charset="0"/>
                <a:cs typeface="Times New Roman" pitchFamily="18" charset="0"/>
              </a:rPr>
              <a:t>Аскөктің тарихы.</a:t>
            </a:r>
            <a:endParaRPr lang="ru-RU" sz="2400" b="1" dirty="0">
              <a:solidFill>
                <a:schemeClr val="accent2"/>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70000" lnSpcReduction="20000"/>
          </a:bodyPr>
          <a:lstStyle/>
          <a:p>
            <a:r>
              <a:rPr lang="kk-KZ" dirty="0" smtClean="0">
                <a:solidFill>
                  <a:schemeClr val="accent1">
                    <a:lumMod val="75000"/>
                  </a:schemeClr>
                </a:solidFill>
                <a:latin typeface="Times New Roman" pitchFamily="18" charset="0"/>
                <a:cs typeface="Times New Roman" pitchFamily="18" charset="0"/>
              </a:rPr>
              <a:t>Аскөк- шатыршагүлділер тұқымдасына жататын бір жылдық және көп жылдық шөптесін өсімдіктер. Шыққан жерлері Сирия, Түркия, Үндістан. Қазақстанда иісті Аскөк өседі. Оның сабағының биіктігі  40-120 сантиметр болады, бұтағы тік келеді. Өткір хош иісті болады. Жапырақтары жіңішке, үшкір, көп тілімді, түсі жасыл. Гүлдері майда, ашық сары, қос жынысты. Тұқымдары ұсақ сопақша, түсі сұрғылт қоңыр, тұқымының айналасы жұқа қатпарлы қабатпен көмкерілген.</a:t>
            </a:r>
            <a:endParaRPr lang="ru-RU" dirty="0" smtClean="0">
              <a:solidFill>
                <a:schemeClr val="accent1">
                  <a:lumMod val="75000"/>
                </a:schemeClr>
              </a:solidFill>
              <a:latin typeface="Times New Roman" pitchFamily="18" charset="0"/>
              <a:cs typeface="Times New Roman" pitchFamily="18" charset="0"/>
            </a:endParaRPr>
          </a:p>
          <a:p>
            <a:r>
              <a:rPr lang="kk-KZ" dirty="0" smtClean="0">
                <a:solidFill>
                  <a:schemeClr val="accent1">
                    <a:lumMod val="75000"/>
                  </a:schemeClr>
                </a:solidFill>
                <a:latin typeface="Times New Roman" pitchFamily="18" charset="0"/>
                <a:cs typeface="Times New Roman" pitchFamily="18" charset="0"/>
              </a:rPr>
              <a:t>Аскөк құнарлы топырақта екі, үш жыл бойы өседі. Жасыл жапырақтарында аскорбин қышқылы, каротин, хош иісті дәм беретін эфир майлары бар. Аскөк тұқымын күзде немесе ерте көктемде 10-12 күн аралығында, бірнеше қайталап себеді. Жапырақтарының биіктігі 15см-ге жеткенде 25-30 күннен кейін, ал тұқымдарын 80-120 күннен кейін жинап алады.</a:t>
            </a:r>
            <a:endParaRPr lang="ru-RU" dirty="0" smtClean="0">
              <a:solidFill>
                <a:schemeClr val="accent1">
                  <a:lumMod val="75000"/>
                </a:schemeClr>
              </a:solidFill>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fontScale="70000" lnSpcReduction="20000"/>
          </a:bodyPr>
          <a:lstStyle/>
          <a:p>
            <a:r>
              <a:rPr lang="kk-KZ" dirty="0" smtClean="0">
                <a:solidFill>
                  <a:schemeClr val="accent1">
                    <a:lumMod val="75000"/>
                  </a:schemeClr>
                </a:solidFill>
                <a:latin typeface="Times New Roman" pitchFamily="18" charset="0"/>
                <a:cs typeface="Times New Roman" pitchFamily="18" charset="0"/>
              </a:rPr>
              <a:t>Аскөктер ұрықты және көшетті болып бөлінеді және егіледі. Өте қарапайым, жеке өзі өсетін, биіктігі 40-120 см , ашық-жасыл түсті, жоғарғы жағы бұтақты түрлері кездеседі.</a:t>
            </a:r>
            <a:endParaRPr lang="ru-RU" dirty="0" smtClean="0">
              <a:solidFill>
                <a:schemeClr val="accent1">
                  <a:lumMod val="75000"/>
                </a:schemeClr>
              </a:solidFill>
              <a:latin typeface="Times New Roman" pitchFamily="18" charset="0"/>
              <a:cs typeface="Times New Roman" pitchFamily="18" charset="0"/>
            </a:endParaRPr>
          </a:p>
          <a:p>
            <a:r>
              <a:rPr lang="kk-KZ" b="1" dirty="0" smtClean="0">
                <a:solidFill>
                  <a:schemeClr val="accent1">
                    <a:lumMod val="75000"/>
                  </a:schemeClr>
                </a:solidFill>
                <a:latin typeface="Times New Roman" pitchFamily="18" charset="0"/>
                <a:cs typeface="Times New Roman" pitchFamily="18" charset="0"/>
              </a:rPr>
              <a:t>Жапырақты аскөктер</a:t>
            </a:r>
            <a:r>
              <a:rPr lang="kk-KZ" dirty="0" smtClean="0">
                <a:solidFill>
                  <a:schemeClr val="accent1">
                    <a:lumMod val="75000"/>
                  </a:schemeClr>
                </a:solidFill>
                <a:latin typeface="Times New Roman" pitchFamily="18" charset="0"/>
                <a:cs typeface="Times New Roman" pitchFamily="18" charset="0"/>
              </a:rPr>
              <a:t> жұмыртқа түстес, ұзындығы 1,5-2 см, жоғарғы бөлігі жапырақтардан құралған болады.</a:t>
            </a:r>
            <a:endParaRPr lang="ru-RU" dirty="0" smtClean="0">
              <a:solidFill>
                <a:schemeClr val="accent1">
                  <a:lumMod val="75000"/>
                </a:schemeClr>
              </a:solidFill>
              <a:latin typeface="Times New Roman" pitchFamily="18" charset="0"/>
              <a:cs typeface="Times New Roman" pitchFamily="18" charset="0"/>
            </a:endParaRPr>
          </a:p>
          <a:p>
            <a:r>
              <a:rPr lang="kk-KZ" b="1" dirty="0" smtClean="0">
                <a:solidFill>
                  <a:schemeClr val="accent1">
                    <a:lumMod val="75000"/>
                  </a:schemeClr>
                </a:solidFill>
                <a:latin typeface="Times New Roman" pitchFamily="18" charset="0"/>
                <a:cs typeface="Times New Roman" pitchFamily="18" charset="0"/>
              </a:rPr>
              <a:t>Қолшатырлы аскөктер</a:t>
            </a:r>
            <a:r>
              <a:rPr lang="kk-KZ" dirty="0" smtClean="0">
                <a:solidFill>
                  <a:schemeClr val="accent1">
                    <a:lumMod val="75000"/>
                  </a:schemeClr>
                </a:solidFill>
                <a:latin typeface="Times New Roman" pitchFamily="18" charset="0"/>
                <a:cs typeface="Times New Roman" pitchFamily="18" charset="0"/>
              </a:rPr>
              <a:t> диаметрі 15 см, немесе 20-25 см болады. Гүл тәріздес аскөктер диаметрі  2-9 см болады. </a:t>
            </a:r>
            <a:endParaRPr lang="ru-RU" dirty="0" smtClean="0">
              <a:solidFill>
                <a:schemeClr val="accent1">
                  <a:lumMod val="75000"/>
                </a:schemeClr>
              </a:solidFill>
              <a:latin typeface="Times New Roman" pitchFamily="18" charset="0"/>
              <a:cs typeface="Times New Roman" pitchFamily="18" charset="0"/>
            </a:endParaRPr>
          </a:p>
          <a:p>
            <a:r>
              <a:rPr lang="kk-KZ" b="1" dirty="0" smtClean="0">
                <a:solidFill>
                  <a:schemeClr val="accent1">
                    <a:lumMod val="75000"/>
                  </a:schemeClr>
                </a:solidFill>
                <a:latin typeface="Times New Roman" pitchFamily="18" charset="0"/>
                <a:cs typeface="Times New Roman" pitchFamily="18" charset="0"/>
              </a:rPr>
              <a:t>Ұрықты немесе жұмыртқа тәріздес аскөктер</a:t>
            </a:r>
            <a:r>
              <a:rPr lang="kk-KZ" dirty="0" smtClean="0">
                <a:solidFill>
                  <a:schemeClr val="accent1">
                    <a:lumMod val="75000"/>
                  </a:schemeClr>
                </a:solidFill>
                <a:latin typeface="Times New Roman" pitchFamily="18" charset="0"/>
                <a:cs typeface="Times New Roman" pitchFamily="18" charset="0"/>
              </a:rPr>
              <a:t> эллипс тәрізді болады. Ұзындығы 3-5 мм, ал қалыңдығы 1,5-3,5 мм болады.</a:t>
            </a:r>
            <a:endParaRPr lang="ru-RU" dirty="0" smtClean="0">
              <a:solidFill>
                <a:schemeClr val="accent1">
                  <a:lumMod val="75000"/>
                </a:schemeClr>
              </a:solidFill>
              <a:latin typeface="Times New Roman" pitchFamily="18" charset="0"/>
              <a:cs typeface="Times New Roman" pitchFamily="18" charset="0"/>
            </a:endParaRPr>
          </a:p>
          <a:p>
            <a:r>
              <a:rPr lang="kk-KZ" dirty="0" smtClean="0">
                <a:solidFill>
                  <a:schemeClr val="accent1">
                    <a:lumMod val="75000"/>
                  </a:schemeClr>
                </a:solidFill>
                <a:latin typeface="Times New Roman" pitchFamily="18" charset="0"/>
                <a:cs typeface="Times New Roman" pitchFamily="18" charset="0"/>
              </a:rPr>
              <a:t>Аскөктер маусым және шілде айларында гүлдейді. Толық жетілген уақыты тамыз айлары болады.  Аскөк ұрықтары құрғақ, жылы, жарық жерлерде сақталады. </a:t>
            </a:r>
            <a:endParaRPr lang="ru-RU" dirty="0" smtClean="0">
              <a:solidFill>
                <a:schemeClr val="accent1">
                  <a:lumMod val="75000"/>
                </a:schemeClr>
              </a:solidFill>
              <a:latin typeface="Times New Roman" pitchFamily="18" charset="0"/>
              <a:cs typeface="Times New Roman" pitchFamily="18" charset="0"/>
            </a:endParaRPr>
          </a:p>
          <a:p>
            <a:endParaRPr lang="ru-RU" dirty="0"/>
          </a:p>
        </p:txBody>
      </p:sp>
      <p:sp>
        <p:nvSpPr>
          <p:cNvPr id="4" name="Волна 3"/>
          <p:cNvSpPr/>
          <p:nvPr/>
        </p:nvSpPr>
        <p:spPr>
          <a:xfrm>
            <a:off x="1285852" y="428604"/>
            <a:ext cx="5500726" cy="1071570"/>
          </a:xfrm>
          <a:prstGeom prst="wave">
            <a:avLst/>
          </a:prstGeom>
          <a:solidFill>
            <a:schemeClr val="accent6">
              <a:lumMod val="60000"/>
              <a:lumOff val="4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solidFill>
                  <a:schemeClr val="accent2"/>
                </a:solidFill>
                <a:latin typeface="Times New Roman" pitchFamily="18" charset="0"/>
                <a:cs typeface="Times New Roman" pitchFamily="18" charset="0"/>
              </a:rPr>
              <a:t>Аскөктің түрлері</a:t>
            </a:r>
            <a:endParaRPr lang="ru-RU" sz="2400" dirty="0">
              <a:solidFill>
                <a:schemeClr val="accent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28596" y="1714488"/>
            <a:ext cx="8329642" cy="4972072"/>
          </a:xfrm>
        </p:spPr>
        <p:txBody>
          <a:bodyPr>
            <a:normAutofit fontScale="25000" lnSpcReduction="20000"/>
          </a:bodyPr>
          <a:lstStyle/>
          <a:p>
            <a:r>
              <a:rPr lang="kk-KZ" sz="8000" dirty="0" smtClean="0">
                <a:solidFill>
                  <a:schemeClr val="accent1">
                    <a:lumMod val="75000"/>
                  </a:schemeClr>
                </a:solidFill>
                <a:latin typeface="Times New Roman" pitchFamily="18" charset="0"/>
                <a:cs typeface="Times New Roman" pitchFamily="18" charset="0"/>
              </a:rPr>
              <a:t>Аскөктер көбінесе тағамға қосуға пайдаланылады. Аскөк адамның тамаққа деген тәбетін кіргізеді. Аскөктер әртүрлі дәмді салаттар жасауға да қолданылады. Аскөктер өте күшті иісі мен дәмі арқылы ерекшеленеді.  Жас аскөк жапырақтары приправалармен бірге ыстық, суық тағамдарға да қосылады. Қырыққабаттарды, қияр, қызынақтарды тұздауға пайдаланылады. Аскөктер адам организіміне  өте пайдалы. Әртүрлі  ауруларға емдік қасиеттері бар. Бауырға, бүйрекке, асқазан ауруларына пайдасы зор. Аскөк құрамында ( темір, калий, кальций, фосфор ) болады.</a:t>
            </a:r>
            <a:endParaRPr lang="ru-RU" sz="8000" dirty="0" smtClean="0">
              <a:solidFill>
                <a:schemeClr val="accent1">
                  <a:lumMod val="75000"/>
                </a:schemeClr>
              </a:solidFill>
              <a:latin typeface="Times New Roman" pitchFamily="18" charset="0"/>
              <a:cs typeface="Times New Roman" pitchFamily="18" charset="0"/>
            </a:endParaRPr>
          </a:p>
          <a:p>
            <a:r>
              <a:rPr lang="kk-KZ" sz="8000" dirty="0" smtClean="0">
                <a:solidFill>
                  <a:schemeClr val="accent1">
                    <a:lumMod val="75000"/>
                  </a:schemeClr>
                </a:solidFill>
                <a:latin typeface="Times New Roman" pitchFamily="18" charset="0"/>
                <a:cs typeface="Times New Roman" pitchFamily="18" charset="0"/>
              </a:rPr>
              <a:t>Аскөктер медицинада өте көп пайдаланылады. Олардың жапырақтарының  гипертониялық ауруларға пайдасы зор. Аскөк ұрықтары бронхит ауруларына, аллергиялық және тері ауруларына, гемморой ауруларына  да пайдасы бар. Қолшатырлы аскөктер көбінесе аптекалық дәрі дәрімек ретінде қолданылады. Адам ағзасының әлсіреуіне, көз жанарының жақсы көруіне, уақытша арықтауына да пайдасы көп тиеді. Сонымен қатар порфимериялық косметикаларды дайындауға да аскөктің пайдасы бар. Аскөктерден тіс тазалағыштар, крем, иіссулар жасауға пайдаланады.</a:t>
            </a:r>
            <a:endParaRPr lang="ru-RU" sz="8000" dirty="0" smtClean="0">
              <a:solidFill>
                <a:schemeClr val="accent1">
                  <a:lumMod val="75000"/>
                </a:schemeClr>
              </a:solidFill>
              <a:latin typeface="Times New Roman" pitchFamily="18" charset="0"/>
              <a:cs typeface="Times New Roman" pitchFamily="18" charset="0"/>
            </a:endParaRPr>
          </a:p>
          <a:p>
            <a:r>
              <a:rPr lang="kk-KZ" dirty="0" smtClean="0">
                <a:solidFill>
                  <a:schemeClr val="tx2">
                    <a:lumMod val="75000"/>
                  </a:schemeClr>
                </a:solidFill>
              </a:rPr>
              <a:t> </a:t>
            </a:r>
            <a:endParaRPr lang="ru-RU" dirty="0" smtClean="0">
              <a:solidFill>
                <a:schemeClr val="tx2">
                  <a:lumMod val="75000"/>
                </a:schemeClr>
              </a:solidFill>
            </a:endParaRPr>
          </a:p>
          <a:p>
            <a:endParaRPr lang="ru-RU" dirty="0"/>
          </a:p>
        </p:txBody>
      </p:sp>
      <p:sp>
        <p:nvSpPr>
          <p:cNvPr id="4" name="Волна 3"/>
          <p:cNvSpPr/>
          <p:nvPr/>
        </p:nvSpPr>
        <p:spPr>
          <a:xfrm>
            <a:off x="2214546" y="285728"/>
            <a:ext cx="4500594" cy="1071570"/>
          </a:xfrm>
          <a:prstGeom prst="wave">
            <a:avLst/>
          </a:prstGeom>
          <a:solidFill>
            <a:schemeClr val="accent6">
              <a:lumMod val="60000"/>
              <a:lumOff val="4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solidFill>
                  <a:schemeClr val="accent2"/>
                </a:solidFill>
                <a:latin typeface="Times New Roman" pitchFamily="18" charset="0"/>
                <a:cs typeface="Times New Roman" pitchFamily="18" charset="0"/>
              </a:rPr>
              <a:t>Аскөктің пайдасы</a:t>
            </a:r>
            <a:endParaRPr lang="ru-RU" sz="2400" dirty="0">
              <a:solidFill>
                <a:schemeClr val="accent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fontScale="77500" lnSpcReduction="20000"/>
          </a:bodyPr>
          <a:lstStyle/>
          <a:p>
            <a:r>
              <a:rPr lang="kk-KZ" dirty="0" smtClean="0">
                <a:solidFill>
                  <a:schemeClr val="accent1">
                    <a:lumMod val="75000"/>
                  </a:schemeClr>
                </a:solidFill>
                <a:latin typeface="Times New Roman" pitchFamily="18" charset="0"/>
                <a:cs typeface="Times New Roman" pitchFamily="18" charset="0"/>
              </a:rPr>
              <a:t>Сонымен қорытындылайтын болсақ, аскөктердің түрлерін, шығу тарихын, пайдасын білдік. Аскөктер жер шарының жобалай   айтқанда 40 % өседі екен.  Олар табиғат талғамайды, өзіне жағымды климатта мекендейді. Аскөктер сулы, таулы, құрғақты, аралас ну орманды және батпақты жерлерде мекендейді екен. Яғни күй талғамайды. Аскөктер медицинада, тағамтану ғылымында, жан жануарлар әлемінде де пайдасы зор. Өзінің мекен ету ортасына байланысты әртүрлі аттарға ие болады. Өзім аскөкті өсіріп көру арқылы оны қалай егу, қалай баптау, қалай суғару, қандай температурада сақтау қажет екендігін біліп түсініп алдым. Аскөктердің көптеген түрлерінің жоғалып кетпеуіне жол бермеу керек. Оларды күтіп баптау қажет екен.</a:t>
            </a:r>
            <a:endParaRPr lang="ru-RU" dirty="0" smtClean="0">
              <a:solidFill>
                <a:schemeClr val="accent1">
                  <a:lumMod val="75000"/>
                </a:schemeClr>
              </a:solidFill>
              <a:latin typeface="Times New Roman" pitchFamily="18" charset="0"/>
              <a:cs typeface="Times New Roman" pitchFamily="18" charset="0"/>
            </a:endParaRPr>
          </a:p>
          <a:p>
            <a:endParaRPr lang="ru-RU" dirty="0"/>
          </a:p>
        </p:txBody>
      </p:sp>
      <p:sp>
        <p:nvSpPr>
          <p:cNvPr id="4" name="Волна 3"/>
          <p:cNvSpPr/>
          <p:nvPr/>
        </p:nvSpPr>
        <p:spPr>
          <a:xfrm>
            <a:off x="2143108" y="285728"/>
            <a:ext cx="4357718" cy="1000132"/>
          </a:xfrm>
          <a:prstGeom prst="wave">
            <a:avLst/>
          </a:prstGeom>
          <a:solidFill>
            <a:schemeClr val="accent6">
              <a:lumMod val="60000"/>
              <a:lumOff val="4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kk-KZ" sz="2400" b="1" dirty="0" smtClean="0">
                <a:solidFill>
                  <a:schemeClr val="accent2"/>
                </a:solidFill>
                <a:latin typeface="Times New Roman" pitchFamily="18" charset="0"/>
                <a:ea typeface="Calibri" pitchFamily="34" charset="0"/>
                <a:cs typeface="Times New Roman" pitchFamily="18" charset="0"/>
              </a:rPr>
              <a:t>Қорытынды</a:t>
            </a:r>
            <a:endParaRPr lang="kk-KZ" sz="2400" dirty="0" smtClean="0">
              <a:solidFill>
                <a:schemeClr val="accent2"/>
              </a:solidFill>
              <a:latin typeface="Times New Roman" pitchFamily="18" charset="0"/>
              <a:cs typeface="Times New Roman" pitchFamily="18" charset="0"/>
            </a:endParaRPr>
          </a:p>
          <a:p>
            <a:pPr algn="ct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lumMod val="60000"/>
            <a:lumOff val="40000"/>
          </a:schemeClr>
        </a:solidFill>
        <a:ln>
          <a:solidFill>
            <a:schemeClr val="accent6">
              <a:lumMod val="20000"/>
              <a:lumOff val="80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669</Words>
  <PresentationFormat>Экран (4:3)</PresentationFormat>
  <Paragraphs>26</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Слайд 1</vt:lpstr>
      <vt:lpstr>Тақырыпты таңдау себебім:</vt:lpstr>
      <vt:lpstr>  Зерттеу барысында мен келесі жұмыс түрлерін орындадым :  бақыладым, кеңес алдым, іздендім, зерттедім.</vt:lpstr>
      <vt:lpstr>     </vt:lpstr>
      <vt:lpstr>Аскөктің тарихы.</vt:lpstr>
      <vt:lpstr>Слайд 6</vt:lpstr>
      <vt:lpstr>Слайд 7</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Дидар</cp:lastModifiedBy>
  <cp:revision>17</cp:revision>
  <dcterms:modified xsi:type="dcterms:W3CDTF">2015-02-27T09:49:13Z</dcterms:modified>
</cp:coreProperties>
</file>