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4"/>
  </p:notesMasterIdLst>
  <p:sldIdLst>
    <p:sldId id="256" r:id="rId5"/>
    <p:sldId id="257" r:id="rId6"/>
    <p:sldId id="258" r:id="rId7"/>
    <p:sldId id="275" r:id="rId8"/>
    <p:sldId id="276" r:id="rId9"/>
    <p:sldId id="277" r:id="rId10"/>
    <p:sldId id="278" r:id="rId11"/>
    <p:sldId id="27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5E938-EE6C-437F-B2CA-A51D3C20D2E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AA14-A36B-4857-8DF7-8355C7FD4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9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663A7-268C-4B80-90EC-7843EB6D6FCA}" type="slidenum">
              <a:rPr lang="ru-RU" altLang="ru-RU">
                <a:solidFill>
                  <a:prstClr val="black"/>
                </a:solidFill>
              </a:rPr>
              <a:pPr/>
              <a:t>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B66A4-75B6-4ABE-9627-6BB5523441D1}" type="slidenum">
              <a:rPr lang="ru-RU" altLang="ru-RU">
                <a:solidFill>
                  <a:prstClr val="black"/>
                </a:solidFill>
              </a:rPr>
              <a:pPr/>
              <a:t>16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/>
        <p:txBody>
          <a:bodyPr lIns="91428" tIns="45714" rIns="91428" bIns="45714"/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41988" name="Номер слайда 3"/>
          <p:cNvSpPr txBox="1">
            <a:spLocks noGrp="1"/>
          </p:cNvSpPr>
          <p:nvPr/>
        </p:nvSpPr>
        <p:spPr bwMode="auto">
          <a:xfrm>
            <a:off x="3884988" y="8684773"/>
            <a:ext cx="2971431" cy="45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4225" indent="-301625" defTabSz="9667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0688" indent="-241300" defTabSz="9667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3288" indent="-241300" defTabSz="9667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30488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7688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4888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2088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4029AEF-C685-477E-92BB-B66D15D3FF1C}" type="slidenum">
              <a:rPr lang="ru-RU" altLang="ru-RU" sz="120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C6D51-5190-4FAB-855C-3E2F65D4FC44}" type="slidenum">
              <a:rPr lang="ru-RU" altLang="ru-RU">
                <a:solidFill>
                  <a:prstClr val="black"/>
                </a:solidFill>
              </a:rPr>
              <a:pPr/>
              <a:t>19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3B59-F507-44C8-ACDB-B2190F47956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21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B40EB-35C9-4363-9ECD-6FCE17D70E1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61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BF47-8262-4358-A774-467A5305640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07EE-C890-49D0-81DE-D066B2F37E1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88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9414-B581-4A3B-AAAA-9561B188477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87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12A7A-A9B4-4B11-877E-9D14239F78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93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E52B2-9529-4DD0-B340-9AE8EED5A2B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21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1880-6B96-48AE-8302-E309B4785F2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3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7D603-74F9-4C52-8041-75DC8D0D97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27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A07D4-BEB3-406C-864D-08F90BB83C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85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E666E-2D01-482B-9E0E-D08ECCFF5F2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46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4BBD9-7ACF-4FE9-BDB3-668DE7C167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37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3B59-F507-44C8-ACDB-B2190F47956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5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B40EB-35C9-4363-9ECD-6FCE17D70E1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7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BF47-8262-4358-A774-467A5305640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16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07EE-C890-49D0-81DE-D066B2F37E1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816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9414-B581-4A3B-AAAA-9561B188477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673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12A7A-A9B4-4B11-877E-9D14239F78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7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E52B2-9529-4DD0-B340-9AE8EED5A2B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58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1880-6B96-48AE-8302-E309B4785F2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127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7D603-74F9-4C52-8041-75DC8D0D97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864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A07D4-BEB3-406C-864D-08F90BB83C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13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E666E-2D01-482B-9E0E-D08ECCFF5F2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908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4BBD9-7ACF-4FE9-BDB3-668DE7C167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813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3B59-F507-44C8-ACDB-B2190F47956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25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B40EB-35C9-4363-9ECD-6FCE17D70E1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588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BF47-8262-4358-A774-467A5305640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7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07EE-C890-49D0-81DE-D066B2F37E1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2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9414-B581-4A3B-AAAA-9561B188477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75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12A7A-A9B4-4B11-877E-9D14239F78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11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E52B2-9529-4DD0-B340-9AE8EED5A2B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763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1880-6B96-48AE-8302-E309B4785F2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027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7D603-74F9-4C52-8041-75DC8D0D97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816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A07D4-BEB3-406C-864D-08F90BB83C4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173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E666E-2D01-482B-9E0E-D08ECCFF5F2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611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4BBD9-7ACF-4FE9-BDB3-668DE7C167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061092-8F9D-469E-A49F-1BF69C7150C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4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061092-8F9D-469E-A49F-1BF69C7150C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06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061092-8F9D-469E-A49F-1BF69C7150C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95736" y="453623"/>
            <a:ext cx="482466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k-KZ" altLang="ru-RU" sz="2500" b="1" i="1" dirty="0" smtClean="0">
                <a:latin typeface="Times New Roman" pitchFamily="18" charset="0"/>
              </a:rPr>
              <a:t>Түймекент  орта  мектебі</a:t>
            </a:r>
            <a:endParaRPr lang="kk-KZ" altLang="ru-RU" dirty="0">
              <a:latin typeface="Times New Roman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4434" y="1124744"/>
            <a:ext cx="8497888" cy="5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kk-KZ" altLang="ru-RU" sz="2100" b="1" i="1" dirty="0">
                <a:latin typeface="Times New Roman KK EK" pitchFamily="18" charset="0"/>
              </a:rPr>
              <a:t> </a:t>
            </a:r>
            <a:endParaRPr lang="kk-KZ" altLang="ru-RU" sz="2100" b="1" i="1" dirty="0" smtClean="0">
              <a:latin typeface="Times New Roman KK EK" pitchFamily="18" charset="0"/>
            </a:endParaRPr>
          </a:p>
          <a:p>
            <a:pPr algn="ctr"/>
            <a:r>
              <a:rPr lang="kk-KZ" altLang="ru-RU" sz="3200" b="1" i="1" dirty="0" smtClean="0">
                <a:latin typeface="Times New Roman KK EK" pitchFamily="18" charset="0"/>
              </a:rPr>
              <a:t>Ашық сабақ</a:t>
            </a:r>
          </a:p>
          <a:p>
            <a:pPr algn="ctr"/>
            <a:endParaRPr lang="kk-KZ" altLang="ru-RU" sz="3200" b="1" i="1" dirty="0">
              <a:latin typeface="Times New Roman KK EK" pitchFamily="18" charset="0"/>
            </a:endParaRPr>
          </a:p>
          <a:p>
            <a:pPr algn="ctr"/>
            <a:r>
              <a:rPr lang="kk-KZ" altLang="ru-RU" sz="2400" b="1" i="1" dirty="0">
                <a:latin typeface="Times New Roman KK EK" pitchFamily="18" charset="0"/>
              </a:rPr>
              <a:t>Тақырыбы: </a:t>
            </a:r>
            <a:endParaRPr lang="kk-KZ" altLang="ru-RU" sz="2400" b="1" i="1" dirty="0" smtClean="0">
              <a:latin typeface="Times New Roman KK EK" pitchFamily="18" charset="0"/>
            </a:endParaRPr>
          </a:p>
          <a:p>
            <a:pPr algn="ctr"/>
            <a:r>
              <a:rPr lang="kk-KZ" altLang="ru-RU" sz="2400" b="1" i="1" dirty="0" smtClean="0">
                <a:latin typeface="Times New Roman KK EK" pitchFamily="18" charset="0"/>
              </a:rPr>
              <a:t>Сөз </a:t>
            </a:r>
            <a:r>
              <a:rPr lang="kk-KZ" altLang="ru-RU" sz="2400" b="1" i="1" dirty="0">
                <a:latin typeface="Times New Roman KK EK" pitchFamily="18" charset="0"/>
              </a:rPr>
              <a:t>таптары. Зат есім</a:t>
            </a:r>
          </a:p>
          <a:p>
            <a:pPr algn="ctr"/>
            <a:endParaRPr lang="kk-KZ" altLang="ru-RU" sz="2400" b="1" i="1" dirty="0" smtClean="0">
              <a:latin typeface="Times New Roman KK EK" pitchFamily="18" charset="0"/>
            </a:endParaRPr>
          </a:p>
          <a:p>
            <a:pPr algn="ctr"/>
            <a:endParaRPr lang="kk-KZ" altLang="ru-RU" sz="2400" b="1" i="1" dirty="0">
              <a:latin typeface="Times New Roman KK EK" pitchFamily="18" charset="0"/>
            </a:endParaRPr>
          </a:p>
          <a:p>
            <a:pPr algn="ctr"/>
            <a:r>
              <a:rPr lang="kk-KZ" altLang="ru-RU" sz="2400" b="1" i="1" dirty="0" smtClean="0">
                <a:latin typeface="Times New Roman KK EK" pitchFamily="18" charset="0"/>
              </a:rPr>
              <a:t>Қазақ тілі мен әдебиеті пәні мұғалімі: </a:t>
            </a:r>
          </a:p>
          <a:p>
            <a:pPr algn="ctr"/>
            <a:r>
              <a:rPr lang="kk-KZ" altLang="ru-RU" sz="2400" b="1" i="1" dirty="0" smtClean="0">
                <a:latin typeface="Times New Roman KK EK" pitchFamily="18" charset="0"/>
              </a:rPr>
              <a:t>Уразбаева Б.М.</a:t>
            </a:r>
            <a:endParaRPr lang="kk-KZ" altLang="ru-RU" sz="2400" b="1" i="1" dirty="0">
              <a:latin typeface="Times New Roman KK EK" pitchFamily="18" charset="0"/>
            </a:endParaRPr>
          </a:p>
          <a:p>
            <a:pPr algn="ctr"/>
            <a:endParaRPr lang="kk-KZ" altLang="ru-RU" sz="2400" b="1" i="1" dirty="0">
              <a:latin typeface="Times New Roman KK EK" pitchFamily="18" charset="0"/>
            </a:endParaRPr>
          </a:p>
          <a:p>
            <a:endParaRPr lang="kk-KZ" altLang="ru-RU" sz="2400" b="1" i="1" dirty="0">
              <a:latin typeface="Times New Roman KK EK" pitchFamily="18" charset="0"/>
            </a:endParaRPr>
          </a:p>
          <a:p>
            <a:endParaRPr lang="kk-KZ" altLang="ru-RU" sz="2100" b="1" i="1" dirty="0">
              <a:latin typeface="Times New Roman KK EK" pitchFamily="18" charset="0"/>
            </a:endParaRPr>
          </a:p>
          <a:p>
            <a:endParaRPr lang="kk-KZ" altLang="ru-RU" sz="2100" b="1" i="1" dirty="0">
              <a:latin typeface="Times New Roman KK EK" pitchFamily="18" charset="0"/>
            </a:endParaRPr>
          </a:p>
          <a:p>
            <a:endParaRPr lang="kk-KZ" altLang="ru-RU" sz="2100" b="1" i="1" dirty="0">
              <a:latin typeface="Times New Roman KK EK" pitchFamily="18" charset="0"/>
            </a:endParaRPr>
          </a:p>
          <a:p>
            <a:r>
              <a:rPr lang="kk-KZ" altLang="ru-RU" sz="2100" b="1" i="1" dirty="0">
                <a:latin typeface="Times New Roman KK EK" pitchFamily="18" charset="0"/>
              </a:rPr>
              <a:t>                                             </a:t>
            </a:r>
          </a:p>
        </p:txBody>
      </p:sp>
      <p:pic>
        <p:nvPicPr>
          <p:cNvPr id="5128" name="Picture 8" descr="BD0697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1692275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97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49498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k-KZ" altLang="ru-RU" sz="2500" b="1" i="1">
                <a:solidFill>
                  <a:srgbClr val="FF3300"/>
                </a:solidFill>
                <a:latin typeface="Times New Roman" pitchFamily="18" charset="0"/>
              </a:rPr>
              <a:t>         </a:t>
            </a:r>
            <a:r>
              <a:rPr lang="kk-KZ" altLang="ru-RU" sz="3500" b="1" i="1">
                <a:solidFill>
                  <a:srgbClr val="FF3300"/>
                </a:solidFill>
                <a:latin typeface="Times New Roman" pitchFamily="18" charset="0"/>
              </a:rPr>
              <a:t>Оқулықпен жұмыс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2238" y="1700213"/>
            <a:ext cx="84820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kk-KZ" altLang="ru-RU" sz="2500" b="1" i="1" dirty="0">
                <a:latin typeface="Times New Roman KK EK" pitchFamily="18" charset="0"/>
              </a:rPr>
              <a:t>118- жаттығу. </a:t>
            </a:r>
          </a:p>
          <a:p>
            <a:r>
              <a:rPr lang="kk-KZ" altLang="ru-RU" sz="2500" b="1" i="1" dirty="0">
                <a:latin typeface="Times New Roman KK EK" pitchFamily="18" charset="0"/>
              </a:rPr>
              <a:t>Өздерің білетін жалқы есімдерді естеріңе түсіріп, дәптерлеріңе жазыңдар.</a:t>
            </a:r>
          </a:p>
          <a:p>
            <a:pPr>
              <a:buFontTx/>
              <a:buAutoNum type="arabicPeriod"/>
            </a:pPr>
            <a:r>
              <a:rPr lang="kk-KZ" altLang="ko-KR" sz="2500" b="1" i="1" dirty="0"/>
              <a:t>Кісі аттары</a:t>
            </a:r>
            <a:r>
              <a:rPr lang="ru-RU" altLang="ko-KR" sz="2500" b="1" i="1" dirty="0"/>
              <a:t>:---------------------------------------------------</a:t>
            </a:r>
            <a:endParaRPr lang="kk-KZ" altLang="ru-RU" sz="2500" b="1" i="1" dirty="0">
              <a:latin typeface="Times New Roman KK EK" pitchFamily="18" charset="0"/>
            </a:endParaRPr>
          </a:p>
          <a:p>
            <a:pPr>
              <a:buFontTx/>
              <a:buAutoNum type="arabicPeriod"/>
            </a:pPr>
            <a:r>
              <a:rPr lang="kk-KZ" altLang="ko-KR" sz="2500" b="1" i="1" dirty="0"/>
              <a:t>Мемлекет, республика, облыс, аудан, қала, ауыл атаулары: ------------------------------------------------------</a:t>
            </a:r>
            <a:endParaRPr lang="kk-KZ" altLang="ko-KR" sz="2500" b="1" i="1" dirty="0">
              <a:latin typeface="Times New Roman KK EK" pitchFamily="18" charset="0"/>
            </a:endParaRPr>
          </a:p>
          <a:p>
            <a:pPr>
              <a:buFontTx/>
              <a:buAutoNum type="arabicPeriod"/>
            </a:pPr>
            <a:r>
              <a:rPr lang="kk-KZ" altLang="ko-KR" sz="2500" b="1" i="1" dirty="0"/>
              <a:t>Мекеме, зауыт, фабрика, ұжым атаулары:</a:t>
            </a:r>
            <a:r>
              <a:rPr lang="ru-RU" altLang="ko-KR" sz="2500" b="1" i="1" dirty="0"/>
              <a:t> ------</a:t>
            </a:r>
            <a:endParaRPr lang="kk-KZ" altLang="ru-RU" sz="2500" b="1" i="1" dirty="0">
              <a:latin typeface="Times New Roman KK EK" pitchFamily="18" charset="0"/>
            </a:endParaRPr>
          </a:p>
          <a:p>
            <a:r>
              <a:rPr lang="kk-KZ" altLang="ko-KR" sz="2500" b="1" i="1" dirty="0"/>
              <a:t>4. Газет-журнал, кітап, ән, күй, шығарма:</a:t>
            </a:r>
            <a:r>
              <a:rPr lang="ru-RU" altLang="ko-KR" sz="2500" b="1" i="1" dirty="0"/>
              <a:t> ------------</a:t>
            </a:r>
            <a:endParaRPr lang="kk-KZ" altLang="ru-RU" sz="2500" b="1" i="1" dirty="0">
              <a:latin typeface="Times New Roman KK EK" pitchFamily="18" charset="0"/>
            </a:endParaRPr>
          </a:p>
          <a:p>
            <a:r>
              <a:rPr lang="kk-KZ" altLang="ko-KR" sz="2500" b="1" i="1" dirty="0"/>
              <a:t>5. Жер, су атаулары</a:t>
            </a:r>
            <a:r>
              <a:rPr lang="ru-RU" altLang="ko-KR" sz="2500" b="1" i="1" dirty="0"/>
              <a:t>:----------------------------------------------</a:t>
            </a:r>
            <a:endParaRPr lang="kk-KZ" altLang="ko-KR" sz="2500" b="1" i="1" dirty="0"/>
          </a:p>
          <a:p>
            <a:r>
              <a:rPr lang="kk-KZ" altLang="ko-KR" sz="2500" b="1" i="1" dirty="0" smtClean="0"/>
              <a:t>6.Жылқыға</a:t>
            </a:r>
            <a:r>
              <a:rPr lang="kk-KZ" altLang="ko-KR" sz="2500" b="1" i="1" dirty="0"/>
              <a:t>, сиырға, түйеге, итке қойылатын аттар</a:t>
            </a:r>
            <a:r>
              <a:rPr lang="ru-RU" altLang="ko-KR" sz="2500" b="1" i="1" dirty="0"/>
              <a:t>:--------------------------------------------------------------</a:t>
            </a:r>
            <a:endParaRPr lang="kk-KZ" altLang="ru-RU" sz="2500" b="1" i="1" dirty="0">
              <a:latin typeface="Times New Roman KK EK" pitchFamily="18" charset="0"/>
            </a:endParaRPr>
          </a:p>
          <a:p>
            <a:endParaRPr lang="kk-KZ" altLang="ru-RU" sz="2500" b="1" i="1" dirty="0">
              <a:latin typeface="Times New Roman KK EK" pitchFamily="18" charset="0"/>
            </a:endParaRPr>
          </a:p>
        </p:txBody>
      </p:sp>
      <p:pic>
        <p:nvPicPr>
          <p:cNvPr id="34821" name="Picture 5" descr="BD0697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1692275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692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r>
              <a:rPr lang="kk-KZ" altLang="ru-RU" sz="4000" b="1" i="1"/>
              <a:t>Шығармашылық жұмыс</a:t>
            </a:r>
            <a:endParaRPr lang="ru-RU" altLang="ru-RU" sz="4000" b="1" i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  <a:solidFill>
            <a:srgbClr val="FF66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kk-KZ" altLang="ru-RU" dirty="0"/>
              <a:t>     </a:t>
            </a:r>
            <a:endParaRPr lang="kk-KZ" altLang="ru-RU" dirty="0" smtClean="0"/>
          </a:p>
          <a:p>
            <a:pPr algn="ctr">
              <a:buFontTx/>
              <a:buNone/>
            </a:pPr>
            <a:r>
              <a:rPr lang="kk-KZ" altLang="ru-RU" dirty="0" smtClean="0"/>
              <a:t> </a:t>
            </a:r>
            <a:r>
              <a:rPr lang="kk-KZ" altLang="ru-RU" b="1" i="1" dirty="0">
                <a:solidFill>
                  <a:schemeClr val="tx2"/>
                </a:solidFill>
              </a:rPr>
              <a:t>“Біздің ауыл” тақырыбына </a:t>
            </a:r>
            <a:r>
              <a:rPr lang="kk-KZ" altLang="ru-RU" b="1" i="1" dirty="0" smtClean="0">
                <a:solidFill>
                  <a:schemeClr val="tx2"/>
                </a:solidFill>
              </a:rPr>
              <a:t>сурет салу оны қорғау.</a:t>
            </a:r>
            <a:endParaRPr lang="ru-RU" altLang="ru-RU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r>
              <a:rPr lang="kk-KZ" altLang="ru-RU" b="1"/>
              <a:t>Талдау- табыс кілті</a:t>
            </a:r>
            <a:endParaRPr lang="ru-RU" altLang="ru-RU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40960" cy="4525963"/>
          </a:xfrm>
          <a:solidFill>
            <a:srgbClr val="00FF00"/>
          </a:solidFill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kk-KZ" altLang="ru-RU" sz="2700" i="1" dirty="0"/>
              <a:t>Абайдың ұлағатты сөзін алып, талдау.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kk-KZ" altLang="ru-RU" sz="27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altLang="ru-RU" sz="2700" dirty="0" smtClean="0"/>
              <a:t>   Адамның </a:t>
            </a:r>
            <a:r>
              <a:rPr lang="kk-KZ" altLang="ru-RU" sz="2700" dirty="0"/>
              <a:t>адамшылығы- ақыл, ғылым, жақсы </a:t>
            </a:r>
            <a:r>
              <a:rPr lang="kk-KZ" altLang="ru-RU" sz="2700" dirty="0" smtClean="0"/>
              <a:t>ата,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kk-KZ" altLang="ru-RU" sz="2700" dirty="0" smtClean="0"/>
              <a:t>жақсы </a:t>
            </a:r>
            <a:r>
              <a:rPr lang="kk-KZ" altLang="ru-RU" sz="2700" dirty="0"/>
              <a:t>ана, жақсы құрбы, жақсы </a:t>
            </a:r>
            <a:r>
              <a:rPr lang="kk-KZ" altLang="ru-RU" sz="2700" dirty="0" smtClean="0"/>
              <a:t>ұстаздан басталады.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kk-KZ" altLang="ru-RU" sz="27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kk-KZ" altLang="ru-RU" sz="2700" dirty="0"/>
              <a:t>Зат есім сөздерді табу</a:t>
            </a:r>
            <a:r>
              <a:rPr lang="kk-KZ" altLang="ru-RU" sz="2700" dirty="0" smtClean="0"/>
              <a:t>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kk-KZ" sz="2800" dirty="0" smtClean="0">
                <a:effectLst/>
                <a:latin typeface="Times New Roman"/>
                <a:ea typeface="Batang"/>
              </a:rPr>
              <a:t>   Зат есімдерді мағынасына қарай ажырат.</a:t>
            </a:r>
            <a:endParaRPr lang="ru-RU" sz="2400" dirty="0" smtClean="0">
              <a:effectLst/>
              <a:latin typeface="Times New Roman"/>
              <a:ea typeface="Batang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kk-KZ" sz="2800" dirty="0" smtClean="0">
                <a:latin typeface="Times New Roman"/>
                <a:ea typeface="Batang"/>
              </a:rPr>
              <a:t>   Құрбы сөзіне ф</a:t>
            </a:r>
            <a:r>
              <a:rPr lang="kk-KZ" sz="2800" dirty="0" smtClean="0">
                <a:effectLst/>
                <a:latin typeface="Times New Roman"/>
                <a:ea typeface="Batang"/>
              </a:rPr>
              <a:t>онетикалық талдау жаса.</a:t>
            </a:r>
            <a:endParaRPr lang="ru-RU" sz="2400" dirty="0" smtClean="0">
              <a:effectLst/>
              <a:latin typeface="Times New Roman"/>
              <a:ea typeface="Batang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kk-KZ" altLang="ru-RU" sz="2700" dirty="0"/>
          </a:p>
        </p:txBody>
      </p:sp>
    </p:spTree>
    <p:extLst>
      <p:ext uri="{BB962C8B-B14F-4D97-AF65-F5344CB8AC3E}">
        <p14:creationId xmlns:p14="http://schemas.microsoft.com/office/powerpoint/2010/main" val="27377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7875984" cy="4217268"/>
          </a:xfrm>
          <a:ln>
            <a:solidFill>
              <a:srgbClr val="FF3399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Ш"/>
            </a:pPr>
            <a:r>
              <a:rPr lang="kk-KZ" altLang="ru-RU" sz="2800" dirty="0" smtClean="0"/>
              <a:t>Географиялық </a:t>
            </a:r>
            <a:r>
              <a:rPr lang="kk-KZ" altLang="ru-RU" sz="2800" dirty="0"/>
              <a:t>атау </a:t>
            </a:r>
            <a:r>
              <a:rPr lang="kk-KZ" altLang="ru-RU" sz="2800" dirty="0" smtClean="0"/>
              <a:t>–</a:t>
            </a:r>
            <a:endParaRPr lang="kk-KZ" altLang="ru-RU" sz="2800" dirty="0"/>
          </a:p>
          <a:p>
            <a:pPr>
              <a:buFont typeface="Wingdings" pitchFamily="2" charset="2"/>
              <a:buChar char="Ш"/>
            </a:pPr>
            <a:r>
              <a:rPr lang="kk-KZ" altLang="ru-RU" sz="2800" dirty="0"/>
              <a:t>Күнделікті тұрмысқа байланысты </a:t>
            </a:r>
            <a:r>
              <a:rPr lang="kk-KZ" altLang="ru-RU" sz="2800" dirty="0" smtClean="0"/>
              <a:t>–</a:t>
            </a:r>
            <a:endParaRPr lang="kk-KZ" altLang="ru-RU" sz="2800" dirty="0"/>
          </a:p>
          <a:p>
            <a:pPr>
              <a:buFont typeface="Wingdings" pitchFamily="2" charset="2"/>
              <a:buChar char="Ш"/>
            </a:pPr>
            <a:r>
              <a:rPr lang="kk-KZ" altLang="ru-RU" sz="2800" dirty="0"/>
              <a:t>Өлең атауы </a:t>
            </a:r>
            <a:r>
              <a:rPr lang="kk-KZ" altLang="ru-RU" sz="2800" dirty="0" smtClean="0"/>
              <a:t>–</a:t>
            </a:r>
            <a:endParaRPr lang="kk-KZ" altLang="ru-RU" sz="2800" dirty="0"/>
          </a:p>
          <a:p>
            <a:pPr>
              <a:buFont typeface="Wingdings" pitchFamily="2" charset="2"/>
              <a:buChar char="Ш"/>
            </a:pPr>
            <a:r>
              <a:rPr lang="kk-KZ" altLang="ru-RU" sz="2800" dirty="0"/>
              <a:t>Ән атауы </a:t>
            </a:r>
            <a:r>
              <a:rPr lang="kk-KZ" altLang="ru-RU" sz="2800" dirty="0" smtClean="0"/>
              <a:t>–</a:t>
            </a:r>
            <a:endParaRPr lang="kk-KZ" altLang="ru-RU" sz="2800" dirty="0"/>
          </a:p>
          <a:p>
            <a:pPr>
              <a:buFont typeface="Wingdings" pitchFamily="2" charset="2"/>
              <a:buChar char="Ш"/>
            </a:pPr>
            <a:r>
              <a:rPr lang="kk-KZ" altLang="ru-RU" sz="2800" dirty="0"/>
              <a:t>Қоғамдық өмірге байланысты атау- </a:t>
            </a:r>
          </a:p>
          <a:p>
            <a:pPr>
              <a:buFont typeface="Wingdings" pitchFamily="2" charset="2"/>
              <a:buChar char="Ш"/>
            </a:pPr>
            <a:r>
              <a:rPr lang="kk-KZ" altLang="ru-RU" sz="2800" dirty="0"/>
              <a:t>Кісі атауы –</a:t>
            </a:r>
            <a:endParaRPr lang="kk-KZ" altLang="ru-RU" sz="2800" b="1" dirty="0"/>
          </a:p>
          <a:p>
            <a:pPr>
              <a:buFont typeface="Wingdings" pitchFamily="2" charset="2"/>
              <a:buChar char="Ш"/>
            </a:pPr>
            <a:endParaRPr lang="kk-KZ" altLang="ru-RU" dirty="0"/>
          </a:p>
          <a:p>
            <a:pPr>
              <a:buFont typeface="Wingdings" pitchFamily="2" charset="2"/>
              <a:buChar char="Ш"/>
            </a:pPr>
            <a:endParaRPr lang="kk-KZ" altLang="ru-RU" dirty="0"/>
          </a:p>
          <a:p>
            <a:pPr>
              <a:buFont typeface="Wingdings" pitchFamily="2" charset="2"/>
              <a:buChar char="Ш"/>
            </a:pPr>
            <a:endParaRPr lang="kk-KZ" altLang="ru-RU" dirty="0"/>
          </a:p>
          <a:p>
            <a:pPr>
              <a:buFont typeface="Wingdings" pitchFamily="2" charset="2"/>
              <a:buChar char="Ш"/>
            </a:pPr>
            <a:endParaRPr lang="kk-KZ" altLang="ru-RU" dirty="0"/>
          </a:p>
          <a:p>
            <a:pPr>
              <a:buFont typeface="Wingdings" pitchFamily="2" charset="2"/>
              <a:buChar char="Ш"/>
            </a:pPr>
            <a:endParaRPr lang="kk-KZ" altLang="ru-RU" dirty="0"/>
          </a:p>
          <a:p>
            <a:pPr>
              <a:buFont typeface="Wingdings" pitchFamily="2" charset="2"/>
              <a:buChar char="Ш"/>
            </a:pPr>
            <a:endParaRPr lang="ru-RU" altLang="ru-RU" dirty="0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6883442" y="3861048"/>
            <a:ext cx="175064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smtClean="0">
                <a:solidFill>
                  <a:srgbClr val="000000"/>
                </a:solidFill>
                <a:latin typeface="Times New Roman" pitchFamily="18" charset="0"/>
              </a:rPr>
              <a:t>Өнеркәсіп</a:t>
            </a:r>
            <a:endParaRPr lang="ru-RU" altLang="ru-RU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1336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6791211" y="4797152"/>
            <a:ext cx="1818456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altLang="ru-RU" b="1" i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altLang="ru-RU" b="1" i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Сарыжайлау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7298999" y="2132856"/>
            <a:ext cx="1534616" cy="62143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altLang="ru-RU" sz="2400" b="1" i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Сегізаяқ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714723" y="1254534"/>
            <a:ext cx="1534616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smtClean="0">
                <a:solidFill>
                  <a:srgbClr val="000000"/>
                </a:solidFill>
                <a:latin typeface="Times New Roman" pitchFamily="18" charset="0"/>
              </a:rPr>
              <a:t>Отағасы</a:t>
            </a:r>
            <a:endParaRPr lang="ru-RU" altLang="ru-RU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7306699" y="2996952"/>
            <a:ext cx="1534616" cy="698376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Заттыбек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285699" y="57150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altLang="ru-RU" b="1" i="1" smtClean="0">
              <a:solidFill>
                <a:srgbClr val="0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kk-KZ" altLang="ru-RU" sz="240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smtClean="0">
                <a:solidFill>
                  <a:srgbClr val="000000"/>
                </a:solidFill>
                <a:latin typeface="Times New Roman" pitchFamily="18" charset="0"/>
              </a:rPr>
              <a:t>Қызылорда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i="1" smtClean="0">
              <a:solidFill>
                <a:srgbClr val="0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476672"/>
            <a:ext cx="6242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200" b="1" i="1" dirty="0">
                <a:solidFill>
                  <a:srgbClr val="FFFF00"/>
                </a:solidFill>
                <a:latin typeface="Times New Roman"/>
                <a:ea typeface="Batang"/>
              </a:rPr>
              <a:t>«Кім жылдам?»  ойыны: Сәйкестендіру тесті</a:t>
            </a:r>
            <a:endParaRPr lang="ru-RU" sz="2800" i="1" dirty="0">
              <a:solidFill>
                <a:srgbClr val="FFFF00"/>
              </a:solidFill>
              <a:effectLst/>
              <a:latin typeface="Times New Roman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32120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3"/>
          <p:cNvSpPr txBox="1">
            <a:spLocks noChangeArrowheads="1"/>
          </p:cNvSpPr>
          <p:nvPr/>
        </p:nvSpPr>
        <p:spPr bwMode="auto">
          <a:xfrm>
            <a:off x="684213" y="2205038"/>
            <a:ext cx="820896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4800" b="1" smtClean="0">
                <a:solidFill>
                  <a:srgbClr val="000000"/>
                </a:solidFill>
                <a:latin typeface="Courier New" pitchFamily="49" charset="0"/>
              </a:rPr>
              <a:t>Сабақты бекіту</a:t>
            </a:r>
            <a:endParaRPr lang="ru-RU" altLang="ru-RU" sz="4800" b="1" smtClean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915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373688"/>
            <a:ext cx="576262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49156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35752" flipV="1">
            <a:off x="0" y="4005263"/>
            <a:ext cx="263366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62639" flipV="1">
            <a:off x="6510338" y="0"/>
            <a:ext cx="263366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408737" cy="576262"/>
          </a:xfrm>
          <a:solidFill>
            <a:srgbClr val="CC00CC"/>
          </a:solidFill>
        </p:spPr>
        <p:txBody>
          <a:bodyPr/>
          <a:lstStyle/>
          <a:p>
            <a:r>
              <a:rPr lang="kk-KZ" altLang="ru-RU" sz="2400" b="1"/>
              <a:t>Семантикалық карта толтыру</a:t>
            </a:r>
            <a:endParaRPr lang="ru-RU" altLang="ru-RU" sz="2400" b="1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-925513"/>
            <a:ext cx="5619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altLang="ko-KR" sz="1200" b="1" i="1" smtClean="0">
                <a:solidFill>
                  <a:srgbClr val="000000"/>
                </a:solidFill>
                <a:latin typeface="Times New Roman" pitchFamily="18" charset="0"/>
                <a:ea typeface="Batang" charset="-127"/>
                <a:cs typeface="Times New Roman" pitchFamily="18" charset="0"/>
              </a:rPr>
              <a:t>  Семантикалық карта толтыру /оқушылардың бәріне таратылады/</a:t>
            </a:r>
            <a:endParaRPr lang="ru-RU" altLang="ko-KR" sz="900" smtClean="0">
              <a:solidFill>
                <a:srgbClr val="000000"/>
              </a:solidFill>
              <a:ea typeface="Batang" charset="-127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ko-KR" smtClean="0">
              <a:solidFill>
                <a:srgbClr val="000000"/>
              </a:solidFill>
              <a:ea typeface="Batang" charset="-127"/>
              <a:cs typeface="Times New Roman" pitchFamily="18" charset="0"/>
            </a:endParaRPr>
          </a:p>
        </p:txBody>
      </p:sp>
      <p:graphicFrame>
        <p:nvGraphicFramePr>
          <p:cNvPr id="39049" name="Group 137"/>
          <p:cNvGraphicFramePr>
            <a:graphicFrameLocks noGrp="1"/>
          </p:cNvGraphicFramePr>
          <p:nvPr/>
        </p:nvGraphicFramePr>
        <p:xfrm>
          <a:off x="539750" y="1196975"/>
          <a:ext cx="8280400" cy="5354638"/>
        </p:xfrm>
        <a:graphic>
          <a:graphicData uri="http://schemas.openxmlformats.org/drawingml/2006/table">
            <a:tbl>
              <a:tblPr/>
              <a:tblGrid>
                <a:gridCol w="484188"/>
                <a:gridCol w="1820862"/>
                <a:gridCol w="1290638"/>
                <a:gridCol w="1287462"/>
                <a:gridCol w="1824038"/>
                <a:gridCol w="1573212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№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Мысалдар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Жалпы есім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Жалқы есім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Деректі зат есім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Дерексіз зат есім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Әке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2.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Мұхтар Әуезов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3.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Құлагер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4.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Қайғы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5.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Достық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6.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Домбыра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7.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Саудагер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8.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Өнер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9.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Қарағанды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10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Жігіттер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11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Қызылордалық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12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Дәріхана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13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Әке-шеше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14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Арман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15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Шекарашы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ko-KR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Batang" charset="-127"/>
                          <a:cs typeface="Times New Roman" pitchFamily="18" charset="0"/>
                        </a:rPr>
                        <a:t>+</a:t>
                      </a:r>
                      <a:endParaRPr kumimoji="0" lang="kk-KZ" altLang="ko-KR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37" name="Rectangle 125"/>
          <p:cNvSpPr>
            <a:spLocks noChangeArrowheads="1"/>
          </p:cNvSpPr>
          <p:nvPr/>
        </p:nvSpPr>
        <p:spPr bwMode="auto">
          <a:xfrm>
            <a:off x="0" y="7781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472488" cy="5357813"/>
          </a:xfrm>
        </p:spPr>
        <p:txBody>
          <a:bodyPr/>
          <a:lstStyle/>
          <a:p>
            <a:pPr marL="365125" indent="-255588">
              <a:buFontTx/>
              <a:buNone/>
            </a:pPr>
            <a:r>
              <a:rPr lang="kk-KZ" altLang="ru-RU"/>
              <a:t>      </a:t>
            </a:r>
            <a:r>
              <a:rPr lang="kk-KZ" altLang="ru-RU" sz="59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 есім дегеніміз не?</a:t>
            </a:r>
            <a:endParaRPr lang="ru-RU" altLang="ru-RU" sz="59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229600" cy="1225536"/>
          </a:xfrm>
          <a:noFill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sz="41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Сабақты қорытындылау.</a:t>
            </a:r>
            <a:r>
              <a:rPr lang="ru-RU" sz="41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1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100" b="1" kern="1200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9940" name="Рисунок 1" descr="C:\Documents and Settings\5 школа\Мои документы\Прочее\перо\2008-09 (сен)\сканирование0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8" y="2782888"/>
            <a:ext cx="3678237" cy="336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9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365125" indent="-255588">
              <a:buFontTx/>
              <a:buNone/>
            </a:pPr>
            <a:r>
              <a:rPr lang="kk-KZ" altLang="ru-RU" sz="35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Жалқы және жалпы есімдерге 6 сөйлем құрастыру</a:t>
            </a:r>
            <a:r>
              <a:rPr lang="kk-KZ" altLang="ru-RU" sz="43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5125" indent="-255588">
              <a:buFontTx/>
              <a:buNone/>
            </a:pPr>
            <a:r>
              <a:rPr lang="kk-KZ" altLang="ko-KR" b="1"/>
              <a:t>2. Зат есім туралы оқу. </a:t>
            </a:r>
          </a:p>
          <a:p>
            <a:pPr marL="365125" indent="-255588">
              <a:buFontTx/>
              <a:buNone/>
            </a:pPr>
            <a:r>
              <a:rPr lang="kk-KZ" altLang="ko-KR" b="1"/>
              <a:t>3. «Зат есім» тақырыбына сөз жұмбақ, ребустар құрастырып әкелу.</a:t>
            </a:r>
            <a:endParaRPr lang="ru-RU" altLang="ru-RU" sz="43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sz="4100" b="1" kern="12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Үйге тапсырма беру</a:t>
            </a:r>
            <a:endParaRPr lang="ru-RU" sz="4100" b="1" kern="1200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10" descr="Blue_boo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57563"/>
            <a:ext cx="4071938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775799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1116013" y="2349500"/>
            <a:ext cx="7704137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ourier New"/>
                <a:cs typeface="Courier New"/>
              </a:rPr>
              <a:t>Оқушыларды  бағалау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-832838">
            <a:off x="1476375" y="692150"/>
            <a:ext cx="2081213" cy="153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"5"</a:t>
            </a:r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4932363" y="692150"/>
            <a:ext cx="1584325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"4"</a:t>
            </a:r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1692275" y="4724400"/>
            <a:ext cx="1657350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808000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"3"</a:t>
            </a:r>
          </a:p>
        </p:txBody>
      </p:sp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 rot="-1168861">
            <a:off x="6300788" y="4581525"/>
            <a:ext cx="1366837" cy="1387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"2"</a:t>
            </a:r>
          </a:p>
        </p:txBody>
      </p:sp>
    </p:spTree>
    <p:extLst>
      <p:ext uri="{BB962C8B-B14F-4D97-AF65-F5344CB8AC3E}">
        <p14:creationId xmlns:p14="http://schemas.microsoft.com/office/powerpoint/2010/main" val="3755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3"/>
          <p:cNvSpPr txBox="1">
            <a:spLocks noChangeArrowheads="1"/>
          </p:cNvSpPr>
          <p:nvPr/>
        </p:nvSpPr>
        <p:spPr bwMode="auto">
          <a:xfrm>
            <a:off x="684213" y="1916113"/>
            <a:ext cx="8208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2400" b="1" smtClean="0">
                <a:solidFill>
                  <a:srgbClr val="0033CC"/>
                </a:solidFill>
                <a:latin typeface="Courier New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4500" b="1" smtClean="0">
                <a:solidFill>
                  <a:srgbClr val="0033CC"/>
                </a:solidFill>
                <a:latin typeface="Courier New" pitchFamily="49" charset="0"/>
              </a:rPr>
              <a:t>Назарларыңызға рахмет</a:t>
            </a:r>
            <a:endParaRPr lang="ru-RU" altLang="ru-RU" sz="4500" b="1" smtClean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5427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2" y="5373688"/>
            <a:ext cx="863351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54276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35752" flipV="1">
            <a:off x="0" y="4005263"/>
            <a:ext cx="263366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62639" flipV="1">
            <a:off x="6510338" y="0"/>
            <a:ext cx="263366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2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79388" y="1773238"/>
            <a:ext cx="71294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k-KZ" altLang="ru-RU" sz="2500" b="1" i="1">
                <a:solidFill>
                  <a:srgbClr val="FF3300"/>
                </a:solidFill>
                <a:latin typeface="Times New Roman" pitchFamily="18" charset="0"/>
              </a:rPr>
              <a:t>Сабақтың тақырыбы:</a:t>
            </a:r>
            <a:r>
              <a:rPr lang="kk-KZ" altLang="ru-RU" sz="2500" b="1" i="1">
                <a:latin typeface="Times New Roman" pitchFamily="18" charset="0"/>
              </a:rPr>
              <a:t> Сөз таптары. </a:t>
            </a:r>
            <a:r>
              <a:rPr lang="en-US" altLang="ru-RU" sz="2500" b="1" i="1">
                <a:latin typeface="Times New Roman" pitchFamily="18" charset="0"/>
              </a:rPr>
              <a:t> </a:t>
            </a:r>
            <a:r>
              <a:rPr lang="kk-KZ" altLang="ru-RU" sz="2500" b="1" i="1">
                <a:latin typeface="Times New Roman" pitchFamily="18" charset="0"/>
              </a:rPr>
              <a:t>Зат есім.</a:t>
            </a:r>
            <a:r>
              <a:rPr lang="kk-KZ" altLang="ru-RU" sz="2100" b="1" i="1">
                <a:latin typeface="Times New Roman" pitchFamily="18" charset="0"/>
              </a:rPr>
              <a:t> </a:t>
            </a:r>
            <a:endParaRPr lang="kk-KZ" altLang="ru-RU">
              <a:latin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50825" y="2492375"/>
            <a:ext cx="8497888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kk-KZ" altLang="ru-RU" sz="2100" b="1" i="1">
                <a:solidFill>
                  <a:srgbClr val="FF3300"/>
                </a:solidFill>
                <a:latin typeface="Times New Roman KK EK" pitchFamily="18" charset="0"/>
              </a:rPr>
              <a:t>Сабақтың мақсаты:</a:t>
            </a:r>
            <a:r>
              <a:rPr lang="kk-KZ" altLang="ru-RU" sz="2100" b="1" i="1">
                <a:latin typeface="Times New Roman KK EK" pitchFamily="18" charset="0"/>
              </a:rPr>
              <a:t> 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1. Оқушыларға сөз таптары, оның ішінде зат есім, зат есімнің 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жалпы есім, жалқы есім түрлері туралы тереңірек білім беру.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2. Сөз таптары бойынша меңгерген білімдеріне сүйене отырып, 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 зат есім туралы түсініктерін дамыту, сауатты жазу, оқу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дағдыларын жетілдіру, оқушылардың белсенді ойлау қызметтерін жандандыру.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3. Қазақ тілінің морфологиялық заңдылықтарын түсіндіре отырып,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 тілдік- эстетикалық сезімдерге тәрбиелеу, адамгершілік</a:t>
            </a:r>
          </a:p>
          <a:p>
            <a:r>
              <a:rPr lang="kk-KZ" altLang="ru-RU" sz="2100" b="1" i="1">
                <a:latin typeface="Times New Roman KK EK" pitchFamily="18" charset="0"/>
              </a:rPr>
              <a:t>қасиеттерді бойларына датыру.</a:t>
            </a:r>
          </a:p>
          <a:p>
            <a:endParaRPr lang="kk-KZ" altLang="ru-RU" sz="2100" b="1" i="1">
              <a:latin typeface="Times New Roman KK EK" pitchFamily="18" charset="0"/>
            </a:endParaRPr>
          </a:p>
          <a:p>
            <a:endParaRPr lang="kk-KZ" altLang="ru-RU" sz="2100" b="1" i="1">
              <a:latin typeface="Times New Roman KK EK" pitchFamily="18" charset="0"/>
            </a:endParaRPr>
          </a:p>
        </p:txBody>
      </p:sp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3960812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 KK EK"/>
              </a:rPr>
              <a:t>Қазақ тілі</a:t>
            </a:r>
          </a:p>
        </p:txBody>
      </p:sp>
      <p:pic>
        <p:nvPicPr>
          <p:cNvPr id="56325" name="Picture 5" descr="BD0697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1692275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4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4319587"/>
          </a:xfrm>
          <a:solidFill>
            <a:srgbClr val="00FF00"/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kk-KZ" altLang="ru-RU" sz="3600"/>
              <a:t> </a:t>
            </a:r>
          </a:p>
          <a:p>
            <a:pPr marL="609600" indent="-609600">
              <a:buFontTx/>
              <a:buNone/>
            </a:pPr>
            <a:r>
              <a:rPr lang="kk-KZ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Сөздердің білдіретін мағынасына,</a:t>
            </a:r>
          </a:p>
          <a:p>
            <a:pPr marL="609600" indent="-609600">
              <a:buFontTx/>
              <a:buNone/>
            </a:pPr>
            <a:r>
              <a:rPr lang="kk-KZ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түрлену тұлғасына, қойылатын</a:t>
            </a:r>
          </a:p>
          <a:p>
            <a:pPr marL="609600" indent="-609600">
              <a:buFontTx/>
              <a:buNone/>
            </a:pPr>
            <a:r>
              <a:rPr lang="kk-KZ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сұрағына, сөйлемде атқаратын</a:t>
            </a:r>
          </a:p>
          <a:p>
            <a:pPr marL="609600" indent="-609600">
              <a:buFontTx/>
              <a:buNone/>
            </a:pPr>
            <a:r>
              <a:rPr lang="kk-KZ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қызметіне қарай топталуын </a:t>
            </a:r>
            <a:r>
              <a:rPr lang="kk-KZ" alt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сөз таптары</a:t>
            </a:r>
            <a:r>
              <a:rPr lang="kk-KZ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дейміз</a:t>
            </a:r>
            <a:r>
              <a:rPr lang="kk-KZ" altLang="ru-RU" sz="3600" b="1"/>
              <a:t>.</a:t>
            </a:r>
          </a:p>
          <a:p>
            <a:pPr marL="609600" indent="-609600">
              <a:buFontTx/>
              <a:buNone/>
            </a:pPr>
            <a:endParaRPr lang="ru-RU" altLang="ru-RU" sz="3600" b="1"/>
          </a:p>
        </p:txBody>
      </p:sp>
    </p:spTree>
    <p:extLst>
      <p:ext uri="{BB962C8B-B14F-4D97-AF65-F5344CB8AC3E}">
        <p14:creationId xmlns:p14="http://schemas.microsoft.com/office/powerpoint/2010/main" val="37198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395288" y="1125538"/>
            <a:ext cx="8245475" cy="5111750"/>
            <a:chOff x="272" y="237"/>
            <a:chExt cx="1440" cy="375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2" y="237"/>
              <a:ext cx="1440" cy="375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6148" name="_s6148"/>
            <p:cNvCxnSpPr>
              <a:cxnSpLocks noChangeShapeType="1"/>
              <a:stCxn id="21" idx="0"/>
              <a:endCxn id="10" idx="2"/>
            </p:cNvCxnSpPr>
            <p:nvPr/>
          </p:nvCxnSpPr>
          <p:spPr bwMode="auto">
            <a:xfrm rot="16200000">
              <a:off x="1202" y="3195"/>
              <a:ext cx="157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9" name="_s6149"/>
            <p:cNvCxnSpPr>
              <a:cxnSpLocks noChangeShapeType="1"/>
              <a:stCxn id="20" idx="0"/>
              <a:endCxn id="10" idx="2"/>
            </p:cNvCxnSpPr>
            <p:nvPr/>
          </p:nvCxnSpPr>
          <p:spPr bwMode="auto">
            <a:xfrm rot="16200000">
              <a:off x="1213" y="3184"/>
              <a:ext cx="13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0" name="_s6150"/>
            <p:cNvCxnSpPr>
              <a:cxnSpLocks noChangeShapeType="1"/>
              <a:stCxn id="19" idx="0"/>
              <a:endCxn id="11" idx="2"/>
            </p:cNvCxnSpPr>
            <p:nvPr/>
          </p:nvCxnSpPr>
          <p:spPr bwMode="auto">
            <a:xfrm rot="16200000">
              <a:off x="1201" y="3628"/>
              <a:ext cx="160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6151"/>
            <p:cNvCxnSpPr>
              <a:cxnSpLocks noChangeShapeType="1"/>
              <a:stCxn id="18" idx="1"/>
              <a:endCxn id="17" idx="2"/>
            </p:cNvCxnSpPr>
            <p:nvPr/>
          </p:nvCxnSpPr>
          <p:spPr bwMode="auto">
            <a:xfrm rot="10800000" flipH="1" flipV="1">
              <a:off x="848" y="3836"/>
              <a:ext cx="432" cy="144"/>
            </a:xfrm>
            <a:prstGeom prst="bentConnector4">
              <a:avLst>
                <a:gd name="adj1" fmla="val -4639"/>
                <a:gd name="adj2" fmla="val 19795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_s6152"/>
            <p:cNvCxnSpPr>
              <a:cxnSpLocks noChangeShapeType="1"/>
              <a:stCxn id="17" idx="1"/>
              <a:endCxn id="16" idx="2"/>
            </p:cNvCxnSpPr>
            <p:nvPr/>
          </p:nvCxnSpPr>
          <p:spPr bwMode="auto">
            <a:xfrm rot="10800000" flipH="1" flipV="1">
              <a:off x="848" y="3836"/>
              <a:ext cx="432" cy="144"/>
            </a:xfrm>
            <a:prstGeom prst="bentConnector4">
              <a:avLst>
                <a:gd name="adj1" fmla="val -4639"/>
                <a:gd name="adj2" fmla="val 19795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_s6153"/>
            <p:cNvCxnSpPr>
              <a:cxnSpLocks noChangeShapeType="1"/>
              <a:stCxn id="16" idx="1"/>
              <a:endCxn id="14" idx="2"/>
            </p:cNvCxnSpPr>
            <p:nvPr/>
          </p:nvCxnSpPr>
          <p:spPr bwMode="auto">
            <a:xfrm rot="10800000" flipH="1" flipV="1">
              <a:off x="848" y="3836"/>
              <a:ext cx="432" cy="144"/>
            </a:xfrm>
            <a:prstGeom prst="bentConnector4">
              <a:avLst>
                <a:gd name="adj1" fmla="val -4639"/>
                <a:gd name="adj2" fmla="val 19795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_s6154"/>
            <p:cNvCxnSpPr>
              <a:cxnSpLocks noChangeShapeType="1"/>
              <a:stCxn id="15" idx="1"/>
              <a:endCxn id="14" idx="2"/>
            </p:cNvCxnSpPr>
            <p:nvPr/>
          </p:nvCxnSpPr>
          <p:spPr bwMode="auto">
            <a:xfrm rot="10800000" flipH="1" flipV="1">
              <a:off x="848" y="3836"/>
              <a:ext cx="432" cy="144"/>
            </a:xfrm>
            <a:prstGeom prst="bentConnector4">
              <a:avLst>
                <a:gd name="adj1" fmla="val -4639"/>
                <a:gd name="adj2" fmla="val 19795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_s6155"/>
            <p:cNvCxnSpPr>
              <a:cxnSpLocks noChangeShapeType="1"/>
              <a:stCxn id="14" idx="1"/>
              <a:endCxn id="13" idx="2"/>
            </p:cNvCxnSpPr>
            <p:nvPr/>
          </p:nvCxnSpPr>
          <p:spPr bwMode="auto">
            <a:xfrm rot="10800000" flipH="1" flipV="1">
              <a:off x="848" y="3836"/>
              <a:ext cx="432" cy="137"/>
            </a:xfrm>
            <a:prstGeom prst="bentConnector4">
              <a:avLst>
                <a:gd name="adj1" fmla="val -4639"/>
                <a:gd name="adj2" fmla="val 2078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_s6156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1212" y="3617"/>
              <a:ext cx="137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_s6157"/>
            <p:cNvCxnSpPr>
              <a:cxnSpLocks noChangeShapeType="1"/>
            </p:cNvCxnSpPr>
            <p:nvPr/>
          </p:nvCxnSpPr>
          <p:spPr bwMode="auto">
            <a:xfrm rot="10800000">
              <a:off x="809" y="540"/>
              <a:ext cx="36" cy="331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_s6158"/>
            <p:cNvCxnSpPr>
              <a:cxnSpLocks noChangeShapeType="1"/>
              <a:stCxn id="11" idx="1"/>
              <a:endCxn id="4" idx="2"/>
            </p:cNvCxnSpPr>
            <p:nvPr/>
          </p:nvCxnSpPr>
          <p:spPr bwMode="auto">
            <a:xfrm rot="10800000">
              <a:off x="818" y="543"/>
              <a:ext cx="30" cy="28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_s6159"/>
            <p:cNvCxnSpPr>
              <a:cxnSpLocks noChangeShapeType="1"/>
              <a:stCxn id="10" idx="1"/>
              <a:endCxn id="4" idx="2"/>
            </p:cNvCxnSpPr>
            <p:nvPr/>
          </p:nvCxnSpPr>
          <p:spPr bwMode="auto">
            <a:xfrm rot="10800000">
              <a:off x="818" y="543"/>
              <a:ext cx="30" cy="243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_s6160"/>
            <p:cNvCxnSpPr>
              <a:cxnSpLocks noChangeShapeType="1"/>
              <a:stCxn id="9" idx="1"/>
              <a:endCxn id="4" idx="2"/>
            </p:cNvCxnSpPr>
            <p:nvPr/>
          </p:nvCxnSpPr>
          <p:spPr bwMode="auto">
            <a:xfrm rot="10800000">
              <a:off x="818" y="543"/>
              <a:ext cx="30" cy="199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_s6161"/>
            <p:cNvCxnSpPr>
              <a:cxnSpLocks noChangeShapeType="1"/>
            </p:cNvCxnSpPr>
            <p:nvPr/>
          </p:nvCxnSpPr>
          <p:spPr bwMode="auto">
            <a:xfrm rot="10800000">
              <a:off x="809" y="540"/>
              <a:ext cx="36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_s6162"/>
            <p:cNvCxnSpPr>
              <a:cxnSpLocks noChangeShapeType="1"/>
              <a:stCxn id="7" idx="1"/>
              <a:endCxn id="4" idx="2"/>
            </p:cNvCxnSpPr>
            <p:nvPr/>
          </p:nvCxnSpPr>
          <p:spPr bwMode="auto">
            <a:xfrm rot="10800000">
              <a:off x="818" y="543"/>
              <a:ext cx="30" cy="113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_s6163"/>
            <p:cNvCxnSpPr>
              <a:cxnSpLocks noChangeShapeType="1"/>
            </p:cNvCxnSpPr>
            <p:nvPr/>
          </p:nvCxnSpPr>
          <p:spPr bwMode="auto">
            <a:xfrm rot="10800000">
              <a:off x="809" y="540"/>
              <a:ext cx="36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_s6164"/>
            <p:cNvCxnSpPr>
              <a:cxnSpLocks noChangeShapeType="1"/>
              <a:stCxn id="5" idx="1"/>
              <a:endCxn id="4" idx="2"/>
            </p:cNvCxnSpPr>
            <p:nvPr/>
          </p:nvCxnSpPr>
          <p:spPr bwMode="auto">
            <a:xfrm rot="10800000">
              <a:off x="818" y="543"/>
              <a:ext cx="30" cy="27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6165"/>
            <p:cNvSpPr>
              <a:spLocks noChangeArrowheads="1"/>
            </p:cNvSpPr>
            <p:nvPr/>
          </p:nvSpPr>
          <p:spPr bwMode="auto">
            <a:xfrm>
              <a:off x="278" y="255"/>
              <a:ext cx="1080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Зат есім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_s6166"/>
            <p:cNvSpPr>
              <a:spLocks noChangeArrowheads="1"/>
            </p:cNvSpPr>
            <p:nvPr/>
          </p:nvSpPr>
          <p:spPr bwMode="auto">
            <a:xfrm>
              <a:off x="848" y="66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Сын есім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6167"/>
            <p:cNvSpPr>
              <a:spLocks noChangeArrowheads="1"/>
            </p:cNvSpPr>
            <p:nvPr/>
          </p:nvSpPr>
          <p:spPr bwMode="auto">
            <a:xfrm>
              <a:off x="848" y="110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Сан есім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6168"/>
            <p:cNvSpPr>
              <a:spLocks noChangeArrowheads="1"/>
            </p:cNvSpPr>
            <p:nvPr/>
          </p:nvSpPr>
          <p:spPr bwMode="auto">
            <a:xfrm>
              <a:off x="848" y="15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Есімдік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6169"/>
            <p:cNvSpPr>
              <a:spLocks noChangeArrowheads="1"/>
            </p:cNvSpPr>
            <p:nvPr/>
          </p:nvSpPr>
          <p:spPr bwMode="auto">
            <a:xfrm>
              <a:off x="848" y="196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Етістік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_s6170"/>
            <p:cNvSpPr>
              <a:spLocks noChangeArrowheads="1"/>
            </p:cNvSpPr>
            <p:nvPr/>
          </p:nvSpPr>
          <p:spPr bwMode="auto">
            <a:xfrm>
              <a:off x="848" y="239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Үстеу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_s6171"/>
            <p:cNvSpPr>
              <a:spLocks noChangeArrowheads="1"/>
            </p:cNvSpPr>
            <p:nvPr/>
          </p:nvSpPr>
          <p:spPr bwMode="auto">
            <a:xfrm>
              <a:off x="848" y="282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Еліктеу сөздер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_s6172"/>
            <p:cNvSpPr>
              <a:spLocks noChangeArrowheads="1"/>
            </p:cNvSpPr>
            <p:nvPr/>
          </p:nvSpPr>
          <p:spPr bwMode="auto">
            <a:xfrm>
              <a:off x="848" y="326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Еліктеу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_s6173"/>
            <p:cNvSpPr>
              <a:spLocks noChangeArrowheads="1"/>
            </p:cNvSpPr>
            <p:nvPr/>
          </p:nvSpPr>
          <p:spPr bwMode="auto">
            <a:xfrm>
              <a:off x="848" y="369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Шылау</a:t>
              </a:r>
              <a:endParaRPr kumimoji="0" lang="ru-RU" altLang="ru-RU" sz="2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_s6174"/>
            <p:cNvSpPr>
              <a:spLocks noChangeArrowheads="1"/>
            </p:cNvSpPr>
            <p:nvPr/>
          </p:nvSpPr>
          <p:spPr bwMode="auto">
            <a:xfrm>
              <a:off x="848" y="368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_s6175"/>
            <p:cNvSpPr>
              <a:spLocks noChangeArrowheads="1"/>
            </p:cNvSpPr>
            <p:nvPr/>
          </p:nvSpPr>
          <p:spPr bwMode="auto">
            <a:xfrm>
              <a:off x="848" y="369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_s6176"/>
            <p:cNvSpPr>
              <a:spLocks noChangeArrowheads="1"/>
            </p:cNvSpPr>
            <p:nvPr/>
          </p:nvSpPr>
          <p:spPr bwMode="auto">
            <a:xfrm>
              <a:off x="848" y="369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_s6177"/>
            <p:cNvSpPr>
              <a:spLocks noChangeArrowheads="1"/>
            </p:cNvSpPr>
            <p:nvPr/>
          </p:nvSpPr>
          <p:spPr bwMode="auto">
            <a:xfrm>
              <a:off x="848" y="369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_s6178"/>
            <p:cNvSpPr>
              <a:spLocks noChangeArrowheads="1"/>
            </p:cNvSpPr>
            <p:nvPr/>
          </p:nvSpPr>
          <p:spPr bwMode="auto">
            <a:xfrm>
              <a:off x="848" y="369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_s6179"/>
            <p:cNvSpPr>
              <a:spLocks noChangeArrowheads="1"/>
            </p:cNvSpPr>
            <p:nvPr/>
          </p:nvSpPr>
          <p:spPr bwMode="auto">
            <a:xfrm>
              <a:off x="848" y="369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тьтьть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_s6180"/>
            <p:cNvSpPr>
              <a:spLocks noChangeArrowheads="1"/>
            </p:cNvSpPr>
            <p:nvPr/>
          </p:nvSpPr>
          <p:spPr bwMode="auto">
            <a:xfrm>
              <a:off x="848" y="3709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Одағай</a:t>
              </a:r>
              <a:endPara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_s6181"/>
            <p:cNvSpPr>
              <a:spLocks noChangeArrowheads="1"/>
            </p:cNvSpPr>
            <p:nvPr/>
          </p:nvSpPr>
          <p:spPr bwMode="auto">
            <a:xfrm>
              <a:off x="848" y="325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_s6182"/>
            <p:cNvSpPr>
              <a:spLocks noChangeArrowheads="1"/>
            </p:cNvSpPr>
            <p:nvPr/>
          </p:nvSpPr>
          <p:spPr bwMode="auto">
            <a:xfrm>
              <a:off x="848" y="3274"/>
              <a:ext cx="864" cy="28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Шылау</a:t>
              </a:r>
              <a:endPara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5100" name="Rectangle 44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576262"/>
          </a:xfrm>
          <a:solidFill>
            <a:srgbClr val="FF66FF"/>
          </a:solidFill>
          <a:ln/>
        </p:spPr>
        <p:txBody>
          <a:bodyPr/>
          <a:lstStyle/>
          <a:p>
            <a:r>
              <a:rPr lang="kk-KZ" altLang="ru-RU" b="1"/>
              <a:t>Сөз таптары</a:t>
            </a:r>
            <a:endParaRPr lang="ru-RU" altLang="ru-RU" b="1"/>
          </a:p>
        </p:txBody>
      </p:sp>
    </p:spTree>
    <p:extLst>
      <p:ext uri="{BB962C8B-B14F-4D97-AF65-F5344CB8AC3E}">
        <p14:creationId xmlns:p14="http://schemas.microsoft.com/office/powerpoint/2010/main" val="14891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576262"/>
          </a:xfrm>
          <a:solidFill>
            <a:srgbClr val="FF66FF"/>
          </a:solidFill>
        </p:spPr>
        <p:txBody>
          <a:bodyPr/>
          <a:lstStyle/>
          <a:p>
            <a:r>
              <a:rPr lang="kk-KZ" altLang="ru-RU" sz="4000" b="1"/>
              <a:t>Зат есім</a:t>
            </a:r>
            <a:endParaRPr lang="ru-RU" altLang="ru-RU" sz="4000" b="1"/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457200" y="1125538"/>
            <a:ext cx="8229600" cy="5000625"/>
            <a:chOff x="1134" y="1272"/>
            <a:chExt cx="2592" cy="1584"/>
          </a:xfrm>
        </p:grpSpPr>
        <p:cxnSp>
          <p:nvCxnSpPr>
            <p:cNvPr id="7172" name="_s7172"/>
            <p:cNvCxnSpPr>
              <a:cxnSpLocks noChangeShapeType="1"/>
              <a:stCxn id="9" idx="1"/>
              <a:endCxn id="6" idx="2"/>
            </p:cNvCxnSpPr>
            <p:nvPr/>
          </p:nvCxnSpPr>
          <p:spPr bwMode="auto">
            <a:xfrm rot="10800000">
              <a:off x="1566" y="2424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3" name="_s7173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2718" y="2424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4" name="_s7174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2647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5" name="_s7175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1495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6" name="_s717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358" y="1344"/>
              <a:ext cx="144" cy="576"/>
            </a:xfrm>
            <a:prstGeom prst="bentConnector3">
              <a:avLst>
                <a:gd name="adj1" fmla="val 2517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7" name="_s717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782" y="1344"/>
              <a:ext cx="144" cy="576"/>
            </a:xfrm>
            <a:prstGeom prst="bentConnector3">
              <a:avLst>
                <a:gd name="adj1" fmla="val 2517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7178"/>
            <p:cNvSpPr>
              <a:spLocks noChangeArrowheads="1"/>
            </p:cNvSpPr>
            <p:nvPr/>
          </p:nvSpPr>
          <p:spPr bwMode="auto">
            <a:xfrm>
              <a:off x="1710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Құрамына қарай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" name="_s7179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Дара зат есім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_s7180"/>
            <p:cNvSpPr>
              <a:spLocks noChangeArrowheads="1"/>
            </p:cNvSpPr>
            <p:nvPr/>
          </p:nvSpPr>
          <p:spPr bwMode="auto">
            <a:xfrm>
              <a:off x="2286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Күрделі зат есім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7181"/>
            <p:cNvSpPr>
              <a:spLocks noChangeArrowheads="1"/>
            </p:cNvSpPr>
            <p:nvPr/>
          </p:nvSpPr>
          <p:spPr bwMode="auto">
            <a:xfrm>
              <a:off x="1134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600" b="0" i="0" u="none" strike="noStrike" cap="none" normalizeH="0" baseline="0" smtClean="0">
                  <a:ln>
                    <a:noFill/>
                  </a:ln>
                  <a:solidFill>
                    <a:srgbClr val="00FF00"/>
                  </a:solidFill>
                  <a:effectLst/>
                  <a:latin typeface="Arial" pitchFamily="34" charset="0"/>
                </a:rPr>
                <a:t>Бір ғана түбірден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600" b="0" i="0" u="none" strike="noStrike" cap="none" normalizeH="0" baseline="0" smtClean="0">
                  <a:ln>
                    <a:noFill/>
                  </a:ln>
                  <a:solidFill>
                    <a:srgbClr val="00FF00"/>
                  </a:solidFill>
                  <a:effectLst/>
                  <a:latin typeface="Arial" pitchFamily="34" charset="0"/>
                </a:rPr>
                <a:t>тұрады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7182"/>
            <p:cNvSpPr>
              <a:spLocks noChangeArrowheads="1"/>
            </p:cNvSpPr>
            <p:nvPr/>
          </p:nvSpPr>
          <p:spPr bwMode="auto">
            <a:xfrm>
              <a:off x="2286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600" b="0" i="0" u="none" strike="noStrike" cap="none" normalizeH="0" baseline="0" smtClean="0">
                  <a:ln>
                    <a:noFill/>
                  </a:ln>
                  <a:solidFill>
                    <a:srgbClr val="00FF00"/>
                  </a:solidFill>
                  <a:effectLst/>
                  <a:latin typeface="Arial" pitchFamily="34" charset="0"/>
                </a:rPr>
                <a:t>Кемінде екі сөзден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600" b="0" i="0" u="none" strike="noStrike" cap="none" normalizeH="0" baseline="0" smtClean="0">
                  <a:ln>
                    <a:noFill/>
                  </a:ln>
                  <a:solidFill>
                    <a:srgbClr val="00FF00"/>
                  </a:solidFill>
                  <a:effectLst/>
                  <a:latin typeface="Arial" pitchFamily="34" charset="0"/>
                </a:rPr>
                <a:t> тіркесу арқылы жасалады</a:t>
              </a:r>
            </a:p>
          </p:txBody>
        </p:sp>
        <p:sp>
          <p:nvSpPr>
            <p:cNvPr id="8" name="_s7183"/>
            <p:cNvSpPr>
              <a:spLocks noChangeArrowheads="1"/>
            </p:cNvSpPr>
            <p:nvPr/>
          </p:nvSpPr>
          <p:spPr bwMode="auto">
            <a:xfrm>
              <a:off x="2862" y="256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Мәдениет үйі, ата- ана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_s7184"/>
            <p:cNvSpPr>
              <a:spLocks noChangeArrowheads="1"/>
            </p:cNvSpPr>
            <p:nvPr/>
          </p:nvSpPr>
          <p:spPr bwMode="auto">
            <a:xfrm>
              <a:off x="1710" y="256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От, ара, қант, оқушы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22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66FF"/>
          </a:solidFill>
        </p:spPr>
        <p:txBody>
          <a:bodyPr/>
          <a:lstStyle/>
          <a:p>
            <a:r>
              <a:rPr lang="kk-KZ" altLang="ru-RU" b="1"/>
              <a:t>Зат есім</a:t>
            </a:r>
            <a:endParaRPr lang="ru-RU" altLang="ru-RU" b="1"/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457200" y="1412875"/>
            <a:ext cx="8229600" cy="4713288"/>
            <a:chOff x="1134" y="1272"/>
            <a:chExt cx="1872" cy="1152"/>
          </a:xfrm>
        </p:grpSpPr>
        <p:cxnSp>
          <p:nvCxnSpPr>
            <p:cNvPr id="8196" name="_s8196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2503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7" name="_s8197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1495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8" name="_s8198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250" y="1380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9" name="_s819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746" y="1380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8200"/>
            <p:cNvSpPr>
              <a:spLocks noChangeArrowheads="1"/>
            </p:cNvSpPr>
            <p:nvPr/>
          </p:nvSpPr>
          <p:spPr bwMode="auto">
            <a:xfrm>
              <a:off x="1638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Жалпылай немесе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жекелей аталуына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қарай</a:t>
              </a:r>
              <a:endParaRPr kumimoji="0" lang="ru-RU" altLang="ru-RU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" name="_s8201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Жалпы есім</a:t>
              </a:r>
              <a:endParaRPr kumimoji="0" lang="ru-RU" altLang="ru-RU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_s8202"/>
            <p:cNvSpPr>
              <a:spLocks noChangeArrowheads="1"/>
            </p:cNvSpPr>
            <p:nvPr/>
          </p:nvSpPr>
          <p:spPr bwMode="auto">
            <a:xfrm>
              <a:off x="2142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Жалқы есім</a:t>
              </a:r>
              <a:endParaRPr kumimoji="0" lang="ru-RU" altLang="ru-RU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8203"/>
            <p:cNvSpPr>
              <a:spLocks noChangeArrowheads="1"/>
            </p:cNvSpPr>
            <p:nvPr/>
          </p:nvSpPr>
          <p:spPr bwMode="auto">
            <a:xfrm>
              <a:off x="1134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Мысалы: қала, өзен,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тау, кітап, кісі</a:t>
              </a:r>
              <a:endParaRPr kumimoji="0" lang="ru-RU" altLang="ru-RU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8204"/>
            <p:cNvSpPr>
              <a:spLocks noChangeArrowheads="1"/>
            </p:cNvSpPr>
            <p:nvPr/>
          </p:nvSpPr>
          <p:spPr bwMode="auto">
            <a:xfrm>
              <a:off x="2142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Мысалы: Алматы,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Ертіс, Алатау, Абылай</a:t>
              </a:r>
              <a:endParaRPr kumimoji="0" lang="ru-RU" altLang="ru-RU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224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22338"/>
          </a:xfrm>
          <a:solidFill>
            <a:srgbClr val="FF66FF"/>
          </a:solidFill>
        </p:spPr>
        <p:txBody>
          <a:bodyPr/>
          <a:lstStyle/>
          <a:p>
            <a:r>
              <a:rPr lang="kk-KZ" altLang="ru-RU" b="1"/>
              <a:t>Зат есім</a:t>
            </a:r>
            <a:endParaRPr lang="ru-RU" altLang="ru-RU" b="1"/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457200" y="1341438"/>
            <a:ext cx="8229600" cy="4784725"/>
            <a:chOff x="1134" y="1272"/>
            <a:chExt cx="1872" cy="1152"/>
          </a:xfrm>
        </p:grpSpPr>
        <p:cxnSp>
          <p:nvCxnSpPr>
            <p:cNvPr id="9220" name="_s9220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2503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1" name="_s9221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1495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2" name="_s9222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250" y="1380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3" name="_s9223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746" y="1380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9224"/>
            <p:cNvSpPr>
              <a:spLocks noChangeArrowheads="1"/>
            </p:cNvSpPr>
            <p:nvPr/>
          </p:nvSpPr>
          <p:spPr bwMode="auto">
            <a:xfrm>
              <a:off x="1638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Мағынасына қарай</a:t>
              </a:r>
              <a:endParaRPr kumimoji="0" lang="ru-RU" altLang="ru-RU" sz="3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" name="_s9225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Деректі зат есім</a:t>
              </a:r>
              <a:endParaRPr kumimoji="0" lang="ru-RU" altLang="ru-RU" sz="3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_s9226"/>
            <p:cNvSpPr>
              <a:spLocks noChangeArrowheads="1"/>
            </p:cNvSpPr>
            <p:nvPr/>
          </p:nvSpPr>
          <p:spPr bwMode="auto">
            <a:xfrm>
              <a:off x="2142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Дерексіз зат есім</a:t>
              </a:r>
              <a:endParaRPr kumimoji="0" lang="ru-RU" altLang="ru-RU" sz="3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9227"/>
            <p:cNvSpPr>
              <a:spLocks noChangeArrowheads="1"/>
            </p:cNvSpPr>
            <p:nvPr/>
          </p:nvSpPr>
          <p:spPr bwMode="auto">
            <a:xfrm>
              <a:off x="1134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Көзбен көріп, қолмен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ұстауға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болатын заттардың атауы</a:t>
              </a:r>
              <a:endParaRPr kumimoji="0" lang="ru-RU" alt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9228"/>
            <p:cNvSpPr>
              <a:spLocks noChangeArrowheads="1"/>
            </p:cNvSpPr>
            <p:nvPr/>
          </p:nvSpPr>
          <p:spPr bwMode="auto">
            <a:xfrm>
              <a:off x="2142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Көзбен көріп,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қолмен ұстауға келмейтін,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тек оймен, ақылмен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ғана сезіп білетін ұғымның атауы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025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66FF"/>
          </a:solidFill>
        </p:spPr>
        <p:txBody>
          <a:bodyPr/>
          <a:lstStyle/>
          <a:p>
            <a:r>
              <a:rPr lang="kk-KZ" altLang="ru-RU" b="1"/>
              <a:t>Зат есім</a:t>
            </a:r>
            <a:endParaRPr lang="ru-RU" altLang="ru-RU" b="1"/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457200" y="1341438"/>
            <a:ext cx="8229600" cy="4784725"/>
            <a:chOff x="1134" y="1272"/>
            <a:chExt cx="1872" cy="1152"/>
          </a:xfrm>
        </p:grpSpPr>
        <p:cxnSp>
          <p:nvCxnSpPr>
            <p:cNvPr id="10244" name="_s10244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2503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5" name="_s10245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1495" y="206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6" name="_s1024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250" y="1380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7" name="_s1024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746" y="1380"/>
              <a:ext cx="144" cy="504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248"/>
            <p:cNvSpPr>
              <a:spLocks noChangeArrowheads="1"/>
            </p:cNvSpPr>
            <p:nvPr/>
          </p:nvSpPr>
          <p:spPr bwMode="auto">
            <a:xfrm>
              <a:off x="1638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Тұлғасына қарай</a:t>
              </a:r>
              <a:endParaRPr kumimoji="0" lang="ru-RU" altLang="ru-RU" sz="3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" name="_s10249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Негізгі</a:t>
              </a:r>
              <a:endParaRPr kumimoji="0" lang="ru-RU" altLang="ru-RU" sz="3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_s10250"/>
            <p:cNvSpPr>
              <a:spLocks noChangeArrowheads="1"/>
            </p:cNvSpPr>
            <p:nvPr/>
          </p:nvSpPr>
          <p:spPr bwMode="auto">
            <a:xfrm>
              <a:off x="2142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3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Туынды</a:t>
              </a:r>
              <a:endParaRPr kumimoji="0" lang="ru-RU" altLang="ru-RU" sz="3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10251"/>
            <p:cNvSpPr>
              <a:spLocks noChangeArrowheads="1"/>
            </p:cNvSpPr>
            <p:nvPr/>
          </p:nvSpPr>
          <p:spPr bwMode="auto">
            <a:xfrm>
              <a:off x="1134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Жер, су, қала.</a:t>
              </a:r>
              <a:endParaRPr kumimoji="0" lang="ru-RU" alt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10252"/>
            <p:cNvSpPr>
              <a:spLocks noChangeArrowheads="1"/>
            </p:cNvSpPr>
            <p:nvPr/>
          </p:nvSpPr>
          <p:spPr bwMode="auto">
            <a:xfrm>
              <a:off x="2142" y="21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оқушы, айтыс, білім.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705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771775" y="836613"/>
            <a:ext cx="3600450" cy="574675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3366FF"/>
              </a:gs>
              <a:gs pos="100000">
                <a:srgbClr val="FF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k-KZ" altLang="ru-RU" b="1" i="1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067175" y="98266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b="1" i="1">
                <a:solidFill>
                  <a:schemeClr val="bg1"/>
                </a:solidFill>
                <a:latin typeface="Times New Roman" pitchFamily="18" charset="0"/>
              </a:rPr>
              <a:t>Зат есім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112573" y="2674144"/>
            <a:ext cx="865188" cy="72072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k-KZ" altLang="ru-RU" sz="1600" b="1" i="1">
              <a:latin typeface="Times New Roman" pitchFamily="18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572000" y="14128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300788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5076825" y="2708275"/>
            <a:ext cx="7191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932363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787900" y="3357563"/>
            <a:ext cx="792163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>
            <a:off x="3492500" y="3357563"/>
            <a:ext cx="71913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>
            <a:off x="2555875" y="3141663"/>
            <a:ext cx="15113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348038" y="2852738"/>
            <a:ext cx="7191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2555875" y="10525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492375"/>
            <a:ext cx="341313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2555875" y="4724400"/>
            <a:ext cx="1584325" cy="10810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916238" y="5013325"/>
            <a:ext cx="831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1600" b="1" i="1" dirty="0">
                <a:solidFill>
                  <a:schemeClr val="bg1"/>
                </a:solidFill>
                <a:latin typeface="Times New Roman" pitchFamily="18" charset="0"/>
              </a:rPr>
              <a:t>Жалпы</a:t>
            </a:r>
          </a:p>
          <a:p>
            <a:pPr algn="ctr"/>
            <a:r>
              <a:rPr lang="kk-KZ" altLang="ru-RU" sz="1600" b="1" i="1" dirty="0">
                <a:solidFill>
                  <a:schemeClr val="bg1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6588125" y="3573463"/>
            <a:ext cx="2305050" cy="108108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k-KZ" altLang="ru-RU">
              <a:solidFill>
                <a:schemeClr val="bg1"/>
              </a:solidFill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1476375" y="2133600"/>
            <a:ext cx="1584325" cy="10810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755650" y="3429000"/>
            <a:ext cx="1584325" cy="10810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4859338" y="4581525"/>
            <a:ext cx="1584325" cy="10810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219700" y="4868863"/>
            <a:ext cx="822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1600" b="1" i="1" dirty="0">
                <a:solidFill>
                  <a:schemeClr val="bg1"/>
                </a:solidFill>
                <a:latin typeface="Times New Roman" pitchFamily="18" charset="0"/>
              </a:rPr>
              <a:t>Жалқы</a:t>
            </a:r>
          </a:p>
          <a:p>
            <a:pPr algn="ctr"/>
            <a:r>
              <a:rPr lang="kk-KZ" altLang="ru-RU" sz="1600" b="1" i="1" dirty="0">
                <a:solidFill>
                  <a:schemeClr val="bg1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138372" y="3716338"/>
            <a:ext cx="760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1600" b="1" i="1" dirty="0" smtClean="0">
                <a:solidFill>
                  <a:schemeClr val="bg1"/>
                </a:solidFill>
                <a:latin typeface="Times New Roman" pitchFamily="18" charset="0"/>
              </a:rPr>
              <a:t>Ғалам</a:t>
            </a:r>
            <a:endParaRPr lang="kk-KZ" altLang="ru-RU" sz="1600" b="1" i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kk-KZ" altLang="ru-RU" sz="1600" b="1" i="1" dirty="0">
                <a:solidFill>
                  <a:schemeClr val="bg1"/>
                </a:solidFill>
                <a:latin typeface="Times New Roman" pitchFamily="18" charset="0"/>
              </a:rPr>
              <a:t>(не?)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1763713" y="2349500"/>
            <a:ext cx="10017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Адамзат</a:t>
            </a:r>
          </a:p>
          <a:p>
            <a:pPr algn="ctr"/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(кім?)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7019925" y="3789363"/>
            <a:ext cx="949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Дерексіз</a:t>
            </a:r>
          </a:p>
          <a:p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(нақсыз)</a:t>
            </a:r>
          </a:p>
        </p:txBody>
      </p:sp>
      <p:sp>
        <p:nvSpPr>
          <p:cNvPr id="7214" name="AutoShape 46"/>
          <p:cNvSpPr>
            <a:spLocks noChangeArrowheads="1"/>
          </p:cNvSpPr>
          <p:nvPr/>
        </p:nvSpPr>
        <p:spPr bwMode="auto">
          <a:xfrm>
            <a:off x="5867400" y="2205038"/>
            <a:ext cx="2305050" cy="1081087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323850" y="549275"/>
            <a:ext cx="2089150" cy="10810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92125" y="788988"/>
            <a:ext cx="17684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Заттың атауын </a:t>
            </a:r>
          </a:p>
          <a:p>
            <a:pPr algn="ctr"/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білдіреді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156325" y="2492375"/>
            <a:ext cx="9382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Деректі</a:t>
            </a:r>
          </a:p>
          <a:p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(нақты)</a:t>
            </a:r>
          </a:p>
        </p:txBody>
      </p:sp>
      <p:pic>
        <p:nvPicPr>
          <p:cNvPr id="7218" name="Picture 50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492375"/>
            <a:ext cx="341313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9" name="Picture 51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492375"/>
            <a:ext cx="341313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0" name="Picture 52" descr="Рисунок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865563"/>
            <a:ext cx="360363" cy="15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21" name="Picture 53" descr="Рисунок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076700"/>
            <a:ext cx="328613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6804025" y="549275"/>
            <a:ext cx="2089150" cy="10810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66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7285038" y="722313"/>
            <a:ext cx="1247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altLang="ru-RU" sz="1400" b="1" i="1">
                <a:solidFill>
                  <a:schemeClr val="bg1"/>
                </a:solidFill>
                <a:latin typeface="Times New Roman" pitchFamily="18" charset="0"/>
              </a:rPr>
              <a:t>Сұрақтары </a:t>
            </a:r>
          </a:p>
          <a:p>
            <a:r>
              <a:rPr lang="kk-KZ" altLang="ru-RU" sz="1400" b="1" i="1">
                <a:solidFill>
                  <a:schemeClr val="bg1"/>
                </a:solidFill>
                <a:latin typeface="Times New Roman" pitchFamily="18" charset="0"/>
              </a:rPr>
              <a:t>Кім? Кімдер?</a:t>
            </a:r>
          </a:p>
          <a:p>
            <a:r>
              <a:rPr lang="kk-KZ" altLang="ru-RU" sz="1400" b="1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kk-KZ" altLang="ru-RU" sz="1600" b="1" i="1">
                <a:solidFill>
                  <a:schemeClr val="bg1"/>
                </a:solidFill>
                <a:latin typeface="Times New Roman" pitchFamily="18" charset="0"/>
              </a:rPr>
              <a:t>Не?</a:t>
            </a:r>
            <a:r>
              <a:rPr lang="kk-KZ" altLang="ru-RU" sz="1400" b="1" i="1">
                <a:solidFill>
                  <a:schemeClr val="bg1"/>
                </a:solidFill>
                <a:latin typeface="Times New Roman" pitchFamily="18" charset="0"/>
              </a:rPr>
              <a:t> Нелер?</a:t>
            </a:r>
          </a:p>
        </p:txBody>
      </p:sp>
    </p:spTree>
    <p:extLst>
      <p:ext uri="{BB962C8B-B14F-4D97-AF65-F5344CB8AC3E}">
        <p14:creationId xmlns:p14="http://schemas.microsoft.com/office/powerpoint/2010/main" val="310537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635</Words>
  <Application>Microsoft Office PowerPoint</Application>
  <PresentationFormat>Экран (4:3)</PresentationFormat>
  <Paragraphs>233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Сөз таптары</vt:lpstr>
      <vt:lpstr>Зат есім</vt:lpstr>
      <vt:lpstr>Зат есім</vt:lpstr>
      <vt:lpstr>Зат есім</vt:lpstr>
      <vt:lpstr>Зат есім</vt:lpstr>
      <vt:lpstr>Презентация PowerPoint</vt:lpstr>
      <vt:lpstr>Презентация PowerPoint</vt:lpstr>
      <vt:lpstr>Шығармашылық жұмыс</vt:lpstr>
      <vt:lpstr>Талдау- табыс кілті</vt:lpstr>
      <vt:lpstr>Презентация PowerPoint</vt:lpstr>
      <vt:lpstr>Презентация PowerPoint</vt:lpstr>
      <vt:lpstr>Семантикалық карта толтыру</vt:lpstr>
      <vt:lpstr>Сабақты қорытындылау. </vt:lpstr>
      <vt:lpstr>Үйге тапсырма беру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dcterms:modified xsi:type="dcterms:W3CDTF">2014-10-20T18:22:52Z</dcterms:modified>
</cp:coreProperties>
</file>