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90" r:id="rId3"/>
    <p:sldId id="285" r:id="rId4"/>
    <p:sldId id="258" r:id="rId5"/>
    <p:sldId id="259" r:id="rId6"/>
    <p:sldId id="277" r:id="rId7"/>
    <p:sldId id="281" r:id="rId8"/>
    <p:sldId id="278" r:id="rId9"/>
    <p:sldId id="271" r:id="rId10"/>
    <p:sldId id="263" r:id="rId11"/>
    <p:sldId id="283" r:id="rId12"/>
    <p:sldId id="264" r:id="rId13"/>
    <p:sldId id="265" r:id="rId14"/>
    <p:sldId id="266" r:id="rId15"/>
    <p:sldId id="272" r:id="rId16"/>
    <p:sldId id="273" r:id="rId17"/>
    <p:sldId id="274" r:id="rId18"/>
    <p:sldId id="275" r:id="rId19"/>
    <p:sldId id="286" r:id="rId20"/>
    <p:sldId id="288" r:id="rId21"/>
    <p:sldId id="28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71472" y="609600"/>
            <a:ext cx="8343928" cy="4800600"/>
          </a:xfrm>
        </p:spPr>
        <p:txBody>
          <a:bodyPr>
            <a:normAutofit fontScale="85000" lnSpcReduction="20000"/>
          </a:bodyPr>
          <a:lstStyle/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Павлодар облысы  Павлодар ауданы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Мичурин орта жалпы білім беру мектебінің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Бастауыш сынып  мұғалімі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i="1" dirty="0" smtClean="0">
                <a:latin typeface="Times New Roman" pitchFamily="18" charset="0"/>
                <a:cs typeface="Times New Roman" pitchFamily="18" charset="0"/>
              </a:rPr>
              <a:t>Нурпеисова Сандугаш Ерлановна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Білімі: жоғары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Санаты: І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Жұмыс өтілі: 20 жыл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i="1" dirty="0" smtClean="0">
                <a:latin typeface="Times New Roman" pitchFamily="18" charset="0"/>
                <a:cs typeface="Times New Roman" pitchFamily="18" charset="0"/>
              </a:rPr>
              <a:t>Әдебиеттік оқу пәніне арналған ашық сабақ жоспары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300" b="1" i="1" dirty="0" smtClean="0">
                <a:latin typeface="Times New Roman" pitchFamily="18" charset="0"/>
                <a:cs typeface="Times New Roman" pitchFamily="18" charset="0"/>
              </a:rPr>
              <a:t>4 сынып</a:t>
            </a: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т: Сейілбек Шаумаханов 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«Ағаш ек»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Адам өз өмірінде 3 нәрсе жасау керек: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m0-tub-kz.yandex.net/i?id=218220634-03-72&amp;n=2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204787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kz.yandex.net/i?id=133227679-30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285992"/>
            <a:ext cx="204406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kz.yandex.net/i?id=411938030-32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500438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kk-KZ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4қ:Мақал-мәтелдер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857364"/>
            <a:ext cx="7981976" cy="42227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1.Бір тал кесең, он тал  ек.</a:t>
            </a:r>
          </a:p>
          <a:p>
            <a:pPr>
              <a:buNone/>
            </a:pP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2. Артыңда мал қалғанша, </a:t>
            </a:r>
          </a:p>
          <a:p>
            <a:pPr>
              <a:buNone/>
            </a:pP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    Тал қалсын.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0-tub-kz.yandex.net/i?id=400499556-59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28"/>
            <a:ext cx="1028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5қ:Сергіту сәті: «Ойлан, тап!»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im7-tub-kz.yandex.net/i?id=206028539-30-72&amp;n=2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85992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6-tub-kz.yandex.net/i?id=178472902-12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357298"/>
            <a:ext cx="228601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3-tub-kz.yandex.net/i?id=124710497-08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428868"/>
            <a:ext cx="235745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5-tub-kz.yandex.net/i?id=365958328-30-72&amp;n=2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7166"/>
            <a:ext cx="990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6қ:  Деңгейлік </a:t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тапсырма: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pPr>
              <a:buNone/>
            </a:pP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3 деңгей:  Эссе жазу. </a:t>
            </a:r>
          </a:p>
          <a:p>
            <a:pPr>
              <a:buNone/>
            </a:pPr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  «Ағаштар болмаса, не болар еді.....»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2 деңгей: Мақалдарды толықтырып жаз.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1деңгей: Ағаштың сурет салу.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im3-tub-kz.yandex.net/i?id=422517847-25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19288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kk-KZ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Ойтолғау</a:t>
            </a:r>
            <a:endParaRPr lang="ru-RU" dirty="0"/>
          </a:p>
        </p:txBody>
      </p:sp>
      <p:pic>
        <p:nvPicPr>
          <p:cNvPr id="4" name="Содержимое 3" descr="http://im3-tub-kz.yandex.net/i?id=113102772-57-72&amp;n=2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14488"/>
            <a:ext cx="521497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72452" cy="1162050"/>
          </a:xfrm>
        </p:spPr>
        <p:txBody>
          <a:bodyPr>
            <a:normAutofit/>
          </a:bodyPr>
          <a:lstStyle/>
          <a:p>
            <a:pPr algn="ctr"/>
            <a:r>
              <a:rPr lang="kk-KZ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Ситуациялық сұрақ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471858" cy="4691063"/>
          </a:xfrm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Ағаш егу- еңбек ету,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Ағаш егу- ауаны тазарту,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Ауаны тазарту- мықты денсаулық,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Мықты денсаулық-  саналы әрекет.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endParaRPr lang="ru-RU" dirty="0"/>
          </a:p>
        </p:txBody>
      </p:sp>
      <p:pic>
        <p:nvPicPr>
          <p:cNvPr id="4" name="Содержимое 3" descr="http://im3-tub-kz.yandex.net/i?id=23446150-61-72&amp;n=21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214809" y="1214422"/>
            <a:ext cx="4430715" cy="419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0"/>
            <a:ext cx="835824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7қ:  ЗАҢ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Тыйым сөздер:</a:t>
            </a:r>
            <a:endParaRPr lang="kk-KZ" sz="4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>  - жалғыз </a:t>
            </a:r>
            <a:r>
              <a:rPr lang="kk-KZ" sz="4400" i="1" smtClean="0">
                <a:latin typeface="Times New Roman" pitchFamily="18" charset="0"/>
                <a:cs typeface="Times New Roman" pitchFamily="18" charset="0"/>
              </a:rPr>
              <a:t>ағашты кеспе,</a:t>
            </a: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>- жас </a:t>
            </a:r>
            <a:r>
              <a:rPr lang="kk-KZ" sz="4400" i="1" smtClean="0">
                <a:latin typeface="Times New Roman" pitchFamily="18" charset="0"/>
                <a:cs typeface="Times New Roman" pitchFamily="18" charset="0"/>
              </a:rPr>
              <a:t>бұтақты сындырма,</a:t>
            </a: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>- көк </a:t>
            </a:r>
            <a:r>
              <a:rPr lang="kk-KZ" sz="4400" i="1" smtClean="0">
                <a:latin typeface="Times New Roman" pitchFamily="18" charset="0"/>
                <a:cs typeface="Times New Roman" pitchFamily="18" charset="0"/>
              </a:rPr>
              <a:t>шөпті жұлма.</a:t>
            </a: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4-tub-kz.yandex.net/i?id=465270718-17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1785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Ағаштарды қорғау 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Заңын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құрастыру: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kk-KZ" sz="4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>Қазақстанның әр азаматы көктемде ағаш егіп,</a:t>
            </a:r>
          </a:p>
          <a:p>
            <a:pPr algn="ctr">
              <a:buNone/>
            </a:pP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>ел  табиғаттың</a:t>
            </a:r>
            <a:endParaRPr lang="ru-RU" sz="4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4400" i="1" dirty="0" smtClean="0">
                <a:latin typeface="Times New Roman" pitchFamily="18" charset="0"/>
                <a:cs typeface="Times New Roman" pitchFamily="18" charset="0"/>
              </a:rPr>
              <a:t>байлығын сақтауға міндетті.</a:t>
            </a: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kk-KZ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8қ: Қорыту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im7-tub-kz.yandex.net/i?id=394829516-14-72&amp;n=2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85992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7-tub-kz.yandex.net/i?id=52096686-63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214312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kz.yandex.net/i?id=308259230-00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571876"/>
            <a:ext cx="3286148" cy="221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714356"/>
            <a:ext cx="3614734" cy="541180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БӘЙТЕРЕК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Біріншісі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кәдімгі зәулім ағаш;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екіншісі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әлем ағашы;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үшіншісі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мықты, зор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күшт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төртіншісі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тірек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сүйеніш, қорған.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im2-tub-kz.yandex.net/i?id=329007852-27-72&amp;n=21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929190" y="1214422"/>
            <a:ext cx="264320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Қазақстан Тәеулсіздігінің монументі 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Глава государства подписал Указ &quot;Об объявлении 2011 года Годом 20-летия Независимости Республики Казахстан&quot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66950" y="2031206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Назарларыңызға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рахмет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7-tub-kz.yandex.net/i?id=303195996-31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500042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kk-KZ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 қ:Көктем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go1.imgsmail.ru/imgpreview?key=http%3A//greenplaneta.ru/files/images/DSCN2063%3D.preview.jpg&amp;mb=imgdb_preview_42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3786214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kz.yandex.net/i?id=463518815-19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290"/>
            <a:ext cx="121444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686800" cy="8382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Көктемнің белгілері қандай?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go2.imgsmail.ru/imgpreview?key=http%3A//candycola.kloop.kg/files/2012/03/b995c73078db.jpg&amp;mb=imgdb_preview_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24288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go4.imgsmail.ru/imgpreview?key=http%3A//doseng.org/uploads/posts/2009-04/1238768315%5Fc10.jpg&amp;mb=imgdb_preview_7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14488"/>
            <a:ext cx="22609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go1.imgsmail.ru/imgpreview?key=http%3A//pashuk.ru/fotos/view/p%5F8%5F38.jpg&amp;mb=imgdb_preview_37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428868"/>
            <a:ext cx="228601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Көктемгі қандай еңбек түрін білесіңдер?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upload.wikimedia.org/wikipedia/commons/thumb/a/aa/YuMZ-6KL_tractor_2011_G2.jpg/270px-YuMZ-6KL_tractor_2011_G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292895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8-tub-kz.yandex.net/i?id=28533963-61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kz.yandex.net/i?id=539839847-37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000504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7-tub-kz.yandex.net/i?id=269075802-54-72&amp;n=2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000504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258072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2Қ:  Өткенді </a:t>
            </a:r>
            <a:r>
              <a:rPr lang="en-US" sz="4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kk-KZ" sz="4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қайталау:</a:t>
            </a:r>
            <a:endParaRPr lang="ru-RU" sz="40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29048" cy="3922725"/>
          </a:xfrm>
        </p:spPr>
        <p:txBody>
          <a:bodyPr>
            <a:normAutofit/>
          </a:bodyPr>
          <a:lstStyle/>
          <a:p>
            <a:pPr algn="ctr"/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-Кітапты жылатқан балаға қандай ақыл айтар едің?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go4.imgsmail.ru/imgpreview?key=http%3A//zuzn.ru/wp-content/uploads/2009/07/books-300x269.jpg&amp;mb=imgdb_preview_450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126037" y="1785926"/>
            <a:ext cx="280354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8-tub-kz.yandex.net/i?id=641509118-62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85728"/>
            <a:ext cx="100013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3қ: Сөзжұмбақ шешу: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/>
                <a:gridCol w="868680"/>
                <a:gridCol w="1029642"/>
                <a:gridCol w="707718"/>
                <a:gridCol w="868680"/>
                <a:gridCol w="852494"/>
                <a:gridCol w="884866"/>
                <a:gridCol w="868680"/>
                <a:gridCol w="868680"/>
                <a:gridCol w="868680"/>
              </a:tblGrid>
              <a:tr h="370840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  <a:tr h="145093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6520" marR="965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</a:tbl>
          </a:graphicData>
        </a:graphic>
      </p:graphicFrame>
      <p:pic>
        <p:nvPicPr>
          <p:cNvPr id="5" name="Рисунок 4" descr="http://im3-tub-kz.yandex.net/i?id=22038-64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116681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43438" y="1571613"/>
          <a:ext cx="857256" cy="556733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567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43438" y="2143116"/>
          <a:ext cx="857256" cy="560169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60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500694" y="2143116"/>
          <a:ext cx="857256" cy="561357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613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486400" y="1571612"/>
          <a:ext cx="3452648" cy="571504"/>
        </p:xfrm>
        <a:graphic>
          <a:graphicData uri="http://schemas.openxmlformats.org/drawingml/2006/table">
            <a:tbl>
              <a:tblPr/>
              <a:tblGrid>
                <a:gridCol w="3452648"/>
              </a:tblGrid>
              <a:tr h="5715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6357950" y="1592317"/>
          <a:ext cx="928693" cy="550799"/>
        </p:xfrm>
        <a:graphic>
          <a:graphicData uri="http://schemas.openxmlformats.org/drawingml/2006/table">
            <a:tbl>
              <a:tblPr/>
              <a:tblGrid>
                <a:gridCol w="928693"/>
              </a:tblGrid>
              <a:tr h="5507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8150772" y="1571613"/>
          <a:ext cx="778946" cy="571504"/>
        </p:xfrm>
        <a:graphic>
          <a:graphicData uri="http://schemas.openxmlformats.org/drawingml/2006/table">
            <a:tbl>
              <a:tblPr/>
              <a:tblGrid>
                <a:gridCol w="778946"/>
              </a:tblGrid>
              <a:tr h="5715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666592" y="2714620"/>
          <a:ext cx="2620052" cy="1143007"/>
        </p:xfrm>
        <a:graphic>
          <a:graphicData uri="http://schemas.openxmlformats.org/drawingml/2006/table">
            <a:tbl>
              <a:tblPr/>
              <a:tblGrid>
                <a:gridCol w="2620052"/>
              </a:tblGrid>
              <a:tr h="11430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500694" y="2711668"/>
          <a:ext cx="857256" cy="574456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744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643439" y="3286124"/>
          <a:ext cx="857255" cy="571504"/>
        </p:xfrm>
        <a:graphic>
          <a:graphicData uri="http://schemas.openxmlformats.org/drawingml/2006/table">
            <a:tbl>
              <a:tblPr/>
              <a:tblGrid>
                <a:gridCol w="857255"/>
              </a:tblGrid>
              <a:tr h="5715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7286644" y="3286124"/>
          <a:ext cx="785818" cy="571504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715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6357950" y="3286124"/>
          <a:ext cx="928693" cy="571504"/>
        </p:xfrm>
        <a:graphic>
          <a:graphicData uri="http://schemas.openxmlformats.org/drawingml/2006/table">
            <a:tbl>
              <a:tblPr/>
              <a:tblGrid>
                <a:gridCol w="928693"/>
              </a:tblGrid>
              <a:tr h="5715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786182" y="3286124"/>
          <a:ext cx="857256" cy="580074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800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Сөзжұмбақ шешу: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/>
                <a:gridCol w="868680"/>
                <a:gridCol w="868680"/>
                <a:gridCol w="868680"/>
                <a:gridCol w="868680"/>
                <a:gridCol w="868680"/>
                <a:gridCol w="868680"/>
                <a:gridCol w="868680"/>
                <a:gridCol w="868680"/>
                <a:gridCol w="868680"/>
              </a:tblGrid>
              <a:tr h="370840"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20" marR="96520"/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007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072494" cy="49958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14348" y="1214422"/>
            <a:ext cx="207170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Тақырыбы: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928670"/>
            <a:ext cx="4857784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Ағаш ек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71472" y="3357562"/>
            <a:ext cx="214314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Мақсаты 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14612" y="2643182"/>
            <a:ext cx="5715040" cy="2714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Ағаштардың табиғатқа, адамзатқа деген пайдасын біле отырып дүниежүзілік экологиялық мәселені түсінуге талпыну. Отан мен  туған жеріміздің табиғатын әрқашан аялау, қорғау, сақтау білуге.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Оқушылардың патриоттық сезімдерін арттыру.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748</TotalTime>
  <Words>304</Words>
  <PresentationFormat>Экран 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   </vt:lpstr>
      <vt:lpstr>                          1 қ:Көктем</vt:lpstr>
      <vt:lpstr>      Көктемнің белгілері қандай?     </vt:lpstr>
      <vt:lpstr>Көктемгі қандай еңбек түрін білесіңдер? </vt:lpstr>
      <vt:lpstr>2Қ:  Өткенді                        қайталау:</vt:lpstr>
      <vt:lpstr>                  3қ: Сөзжұмбақ шешу:</vt:lpstr>
      <vt:lpstr>            Сөзжұмбақ шешу:</vt:lpstr>
      <vt:lpstr>Слайд 9</vt:lpstr>
      <vt:lpstr>Слайд 10</vt:lpstr>
      <vt:lpstr> Адам өз өмірінде 3 нәрсе жасау керек: </vt:lpstr>
      <vt:lpstr>                   4қ:Мақал-мәтелдер</vt:lpstr>
      <vt:lpstr>           5қ:Сергіту сәті: «Ойлан, тап!»</vt:lpstr>
      <vt:lpstr> 6қ:  Деңгейлік         тапсырма:</vt:lpstr>
      <vt:lpstr>                         Ойтолғау</vt:lpstr>
      <vt:lpstr>Ситуациялық сұрақ</vt:lpstr>
      <vt:lpstr>                        7қ:  ЗАҢ</vt:lpstr>
      <vt:lpstr>Ағаштарды қорғау  Заңын  құрастыру:</vt:lpstr>
      <vt:lpstr>                           8қ: Қорыту</vt:lpstr>
      <vt:lpstr>Қазақстан Тәеулсіздігінің монументі 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60</cp:revision>
  <dcterms:modified xsi:type="dcterms:W3CDTF">2015-01-16T18:12:50Z</dcterms:modified>
</cp:coreProperties>
</file>