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92" r:id="rId3"/>
    <p:sldId id="280" r:id="rId4"/>
    <p:sldId id="286" r:id="rId5"/>
    <p:sldId id="281" r:id="rId6"/>
    <p:sldId id="285" r:id="rId7"/>
    <p:sldId id="267" r:id="rId8"/>
    <p:sldId id="257" r:id="rId9"/>
    <p:sldId id="258" r:id="rId10"/>
    <p:sldId id="259" r:id="rId11"/>
    <p:sldId id="260" r:id="rId12"/>
    <p:sldId id="284" r:id="rId13"/>
    <p:sldId id="282" r:id="rId14"/>
    <p:sldId id="271" r:id="rId15"/>
    <p:sldId id="261" r:id="rId16"/>
    <p:sldId id="287" r:id="rId17"/>
    <p:sldId id="268" r:id="rId18"/>
    <p:sldId id="291" r:id="rId19"/>
    <p:sldId id="263" r:id="rId20"/>
    <p:sldId id="293" r:id="rId21"/>
    <p:sldId id="290" r:id="rId22"/>
    <p:sldId id="269" r:id="rId23"/>
    <p:sldId id="288" r:id="rId24"/>
    <p:sldId id="272" r:id="rId25"/>
    <p:sldId id="274" r:id="rId26"/>
    <p:sldId id="289" r:id="rId27"/>
    <p:sldId id="276" r:id="rId28"/>
    <p:sldId id="265" r:id="rId29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0628C-2948-46BD-A2E2-D0E7E8CB8181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1F07D-6109-4496-9ECC-D1CD603CA3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F07D-6109-4496-9ECC-D1CD603CA3DB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F07D-6109-4496-9ECC-D1CD603CA3DB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01AF-198B-4A71-B924-851C096FB8DB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D06B602-336C-45C3-8FDF-D040EFACF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01AF-198B-4A71-B924-851C096FB8DB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B602-336C-45C3-8FDF-D040EFACF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01AF-198B-4A71-B924-851C096FB8DB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B602-336C-45C3-8FDF-D040EFACF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01AF-198B-4A71-B924-851C096FB8DB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D06B602-336C-45C3-8FDF-D040EFACF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01AF-198B-4A71-B924-851C096FB8DB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B602-336C-45C3-8FDF-D040EFACF3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01AF-198B-4A71-B924-851C096FB8DB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B602-336C-45C3-8FDF-D040EFACF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01AF-198B-4A71-B924-851C096FB8DB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D06B602-336C-45C3-8FDF-D040EFACF3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01AF-198B-4A71-B924-851C096FB8DB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B602-336C-45C3-8FDF-D040EFACF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01AF-198B-4A71-B924-851C096FB8DB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B602-336C-45C3-8FDF-D040EFACF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01AF-198B-4A71-B924-851C096FB8DB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B602-336C-45C3-8FDF-D040EFACF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01AF-198B-4A71-B924-851C096FB8DB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B602-336C-45C3-8FDF-D040EFACF3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D5601AF-198B-4A71-B924-851C096FB8DB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06B602-336C-45C3-8FDF-D040EFACF3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5.gif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6.gif"/><Relationship Id="rId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5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анимации\ramka-21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1" name="Рисунок 27" descr="16331l9mebsrjr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293096"/>
            <a:ext cx="6667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1" descr="310592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548680"/>
            <a:ext cx="160057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32" descr="bird_16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1266" y="1586628"/>
            <a:ext cx="1662733" cy="148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691680" y="836712"/>
            <a:ext cx="6768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72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chemeClr val="bg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Ашық сабақ</a:t>
            </a:r>
            <a:endParaRPr lang="ru-RU" sz="7200" b="1" i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chemeClr val="bg1">
                    <a:alpha val="79999"/>
                  </a:scheme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kk-KZ" sz="72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chemeClr val="bg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Пән:қазақ тілі</a:t>
            </a:r>
            <a:br>
              <a:rPr lang="kk-KZ" sz="72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chemeClr val="bg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</a:br>
            <a:r>
              <a:rPr lang="kk-KZ" sz="72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chemeClr val="bg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5 </a:t>
            </a:r>
            <a:r>
              <a:rPr lang="kk-KZ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«А»</a:t>
            </a:r>
            <a:r>
              <a:rPr lang="kk-KZ" sz="72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chemeClr val="bg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сынып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4" descr="ramka-115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632" y="0"/>
            <a:ext cx="931363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Блок-схема: знак завершения 7"/>
          <p:cNvSpPr/>
          <p:nvPr/>
        </p:nvSpPr>
        <p:spPr>
          <a:xfrm>
            <a:off x="1979712" y="476672"/>
            <a:ext cx="5544616" cy="1008112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САБАҚТЫҢ   МАҚСАТЫ:</a:t>
            </a:r>
            <a:endParaRPr lang="ru-RU" sz="32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971600" y="1484784"/>
            <a:ext cx="7344816" cy="2160240"/>
          </a:xfrm>
          <a:prstGeom prst="upArrowCallout">
            <a:avLst>
              <a:gd name="adj1" fmla="val 50000"/>
              <a:gd name="adj2" fmla="val 25000"/>
              <a:gd name="adj3" fmla="val 12173"/>
              <a:gd name="adj4" fmla="val 8193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 smtClean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ЖАҢА  МӘЛІМЕТ   БЕРЕ   ОТЫРЫП</a:t>
            </a:r>
            <a:r>
              <a:rPr lang="kk-KZ" sz="2400" dirty="0" smtClean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ГРАММАТИКАЛЫҚ </a:t>
            </a:r>
            <a:r>
              <a:rPr lang="kk-KZ" sz="2400" dirty="0" smtClean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ТАҚЫРЫПТЫ  БЕКІТУ  ҮШІН ТАПСЫРМАЛАРДЫ  ОРЫНДАТУ. </a:t>
            </a:r>
            <a:endParaRPr lang="ru-RU" sz="2400" dirty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30" descr="082d615c1f8850fbab72dc1819deba5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484784"/>
            <a:ext cx="1314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ramka-116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171400"/>
            <a:ext cx="87129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579794"/>
            <a:ext cx="6480720" cy="48965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000" dirty="0" smtClean="0">
                <a:ln>
                  <a:solidFill>
                    <a:schemeClr val="accent2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СӨЗДІКПЕН   ЖҰМЫС</a:t>
            </a:r>
            <a:endParaRPr lang="kk-KZ" sz="4000" dirty="0" smtClean="0">
              <a:ln>
                <a:solidFill>
                  <a:schemeClr val="accent2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dirty="0" smtClean="0">
              <a:ln>
                <a:solidFill>
                  <a:schemeClr val="accent2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Ұ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ғым – понятие  </a:t>
            </a:r>
            <a:endParaRPr lang="kk-KZ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 оқу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орны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учебное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заведение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главный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 міндет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– обязанность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 үлгілі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примерный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>
              <a:ln>
                <a:solidFill>
                  <a:schemeClr val="accent2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21328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Жаңа </a:t>
            </a:r>
            <a:r>
              <a:rPr lang="kk-KZ" sz="4000" b="1" dirty="0" smtClean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сөздер арқылы </a:t>
            </a:r>
            <a:endParaRPr lang="kk-KZ" sz="4000" b="1" dirty="0" smtClean="0">
              <a:ln>
                <a:solidFill>
                  <a:schemeClr val="accent2"/>
                </a:solidFill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000" b="1" dirty="0" smtClean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сөз </a:t>
            </a:r>
            <a:r>
              <a:rPr lang="kk-KZ" sz="4000" b="1" dirty="0" smtClean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тіркестер </a:t>
            </a:r>
            <a:r>
              <a:rPr lang="kk-KZ" sz="4000" b="1" dirty="0" smtClean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немесе </a:t>
            </a:r>
            <a:r>
              <a:rPr lang="kk-KZ" sz="4000" b="1" dirty="0" smtClean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сөйлемдер </a:t>
            </a:r>
            <a:r>
              <a:rPr lang="kk-KZ" sz="4000" b="1" dirty="0" smtClean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құрастыру</a:t>
            </a:r>
            <a:endParaRPr lang="ru-RU" sz="3600" b="1" dirty="0">
              <a:ln>
                <a:solidFill>
                  <a:schemeClr val="accent2"/>
                </a:solidFill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6" name="Picture 4" descr="Кто стал лучшим учеником в Ингушетии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22975"/>
            <a:ext cx="7344816" cy="45530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Biblioteka2\Downloads\багала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260648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6000" b="1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Мәтінмен жұмыс</a:t>
            </a:r>
          </a:p>
        </p:txBody>
      </p:sp>
      <p:pic>
        <p:nvPicPr>
          <p:cNvPr id="3" name="Picture 6" descr="MCj043715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313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MCj0437142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3968750"/>
            <a:ext cx="2916237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MPj04394070000[1]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420888"/>
            <a:ext cx="5472608" cy="41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rizanteme_flori-800x6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44388" y="-3709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24" descr="b2cb43b278ac483a33a257c02c1496d4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90574">
            <a:off x="-237368" y="5169631"/>
            <a:ext cx="5405707" cy="184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лыбающееся лицо 6"/>
          <p:cNvSpPr/>
          <p:nvPr/>
        </p:nvSpPr>
        <p:spPr>
          <a:xfrm>
            <a:off x="45368" y="188640"/>
            <a:ext cx="8964488" cy="5065898"/>
          </a:xfrm>
          <a:prstGeom prst="smileyFac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indent="354013"/>
            <a:r>
              <a:rPr lang="ru-RU" sz="2400" b="1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kk-KZ" sz="2400" b="1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sz="2400" b="1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апсырма.Мәтінді түсініп оқыңдар.</a:t>
            </a:r>
          </a:p>
          <a:p>
            <a:pPr marL="176213" indent="354013" algn="just"/>
            <a:r>
              <a:rPr lang="kk-KZ" sz="2400" b="1" i="1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400" b="1" i="1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Мектеп» деген сөз араб тілінен шыққан. Бұл сөз «оқу орны» деген ұғымды білдіреді. Менің оқу орным өте үлкен және төрт қабатты. Сынып жетекшім де өте жақсы мұғалім.</a:t>
            </a:r>
          </a:p>
          <a:p>
            <a:pPr marL="176213" indent="354013" algn="just"/>
            <a:r>
              <a:rPr lang="kk-KZ" sz="2400" b="1" i="1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Онда </a:t>
            </a:r>
            <a:r>
              <a:rPr lang="kk-KZ" sz="2400" b="1" i="1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оқушыларға арналған ереже бар: жақсы оқу, тәртіпті, үлгілі  болу.  Бұл ережені ұстану</a:t>
            </a:r>
            <a:r>
              <a:rPr lang="ru-RU" sz="2400" b="1" i="1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менің </a:t>
            </a:r>
            <a:r>
              <a:rPr lang="ru-RU" sz="2400" b="1" i="1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kk-KZ" sz="2400" b="1" i="1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басты міндетім болып табылады. Мен өз мектебімді мақтан етемін.</a:t>
            </a:r>
          </a:p>
        </p:txBody>
      </p:sp>
      <p:pic>
        <p:nvPicPr>
          <p:cNvPr id="8" name="Picture 15" descr="001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612" y="4005064"/>
            <a:ext cx="288032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001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6188" y="3357414"/>
            <a:ext cx="327660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1" descr="123419897639059643_3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04664"/>
            <a:ext cx="8382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 бойынша сұрақ құрастыру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24" descr="b2cb43b278ac483a33a257c02c1496d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568952" cy="484958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329021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Biblioteka2\Downloads\багала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40960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Серг</a:t>
            </a:r>
            <a:r>
              <a:rPr lang="kk-KZ" sz="6000" b="1" i="1" dirty="0" smtClean="0">
                <a:solidFill>
                  <a:srgbClr val="FF0000"/>
                </a:solidFill>
              </a:rPr>
              <a:t>іту сәті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4" name="Picture 4" descr="http://forumsmile.ru/u/8/5/e/85e679ba2046c42834e705c43f0a2e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424936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67948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1224250341_wedding5-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forumsmile.ru/u/2/3/c/23ca006cf73b77a3d7b280d57012b92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696" y="-640177"/>
            <a:ext cx="2362448" cy="282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 rot="21117174">
            <a:off x="569426" y="886713"/>
            <a:ext cx="705678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Мәтіннен тәуелдік жалғаулы сөздерді теріп </a:t>
            </a: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жазу</a:t>
            </a:r>
            <a:endParaRPr kumimoji="0" lang="kk-KZ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анимации\ramka-21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1" name="Рисунок 27" descr="16331l9mebsrjr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293096"/>
            <a:ext cx="6667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1" descr="310592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548680"/>
            <a:ext cx="160057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32" descr="bird_16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1266" y="1586628"/>
            <a:ext cx="1662733" cy="148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691680" y="836712"/>
            <a:ext cx="676875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400" b="1" i="1" u="sng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chemeClr val="bg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Шаттық шеңбер</a:t>
            </a:r>
          </a:p>
          <a:p>
            <a:pPr algn="ctr"/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«Жүректен жүрекке</a:t>
            </a:r>
            <a:r>
              <a:rPr lang="kk-KZ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kk-KZ" sz="7200" b="1" i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chemeClr val="bg1">
                    <a:alpha val="79999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4" name="Picture 2" descr="Cardiolog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6292" y="2852936"/>
            <a:ext cx="5258116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Icons Pack - Blue Series, Learning Collection Клипарты, векторы, и Набор Иллюстраций Без Оплаты Отчислений. Image 56013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7524328" cy="278092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2636912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354013" algn="just"/>
            <a:r>
              <a:rPr lang="kk-KZ" sz="3200" b="1" i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200" b="1" i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Мектеп» деген сөз араб тілінен шыққан. Бұл сөз «оқу орны» деген ұғымды білдіреді. Менің оқу орным өте үлкен </a:t>
            </a:r>
            <a:r>
              <a:rPr lang="kk-KZ" sz="3200" b="1" i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kk-KZ" sz="3200" b="1" i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төрт қабатты. Сынып жетекшім де өте жақсы мұғалім.</a:t>
            </a:r>
          </a:p>
          <a:p>
            <a:pPr marL="176213" indent="354013" algn="just"/>
            <a:r>
              <a:rPr lang="kk-KZ" sz="3200" b="1" i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Онда оқушыларға арналған ереже бар: жақсы оқу, тәртіпті, үлгілі  болу.  Бұл ережені ұстану</a:t>
            </a:r>
            <a:r>
              <a:rPr lang="ru-RU" sz="3200" b="1" i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kk-KZ" sz="3200" b="1" i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3200" b="1" i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kk-KZ" sz="3200" b="1" i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басты міндетім болып табылады. Мен өз мектебімді мақтан етемін.</a:t>
            </a:r>
            <a:endParaRPr lang="kk-KZ" sz="3200" b="1" i="1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1224250341_wedding5-cop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696" y="13064"/>
            <a:ext cx="88924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forumsmile.ru/u/2/3/c/23ca006cf73b77a3d7b280d57012b92e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696" y="-640177"/>
            <a:ext cx="2362448" cy="282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 rot="20775922">
            <a:off x="446185" y="1217767"/>
            <a:ext cx="70567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Мәтіннен тәуелдік жалғаулы сөздерді теріп </a:t>
            </a: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жазу</a:t>
            </a:r>
            <a:endParaRPr kumimoji="0" lang="kk-KZ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 rot="20706733">
            <a:off x="951244" y="2868147"/>
            <a:ext cx="377888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36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</a:t>
            </a: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ілінен</a:t>
            </a:r>
            <a:endParaRPr lang="kk-KZ" sz="3600" b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36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орным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етекшім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міндетім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мектебімді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rot="20661369">
            <a:off x="4311867" y="2013278"/>
            <a:ext cx="377888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30225" marR="0" lvl="0" indent="-5302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36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kk-KZ" sz="36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</a:t>
            </a:r>
            <a:r>
              <a:rPr lang="kk-KZ" sz="36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-    і </a:t>
            </a:r>
            <a:r>
              <a:rPr lang="kk-KZ" sz="36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- ІІІ жақ</a:t>
            </a:r>
            <a:endParaRPr lang="kk-KZ" sz="3600" b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kk-KZ" sz="36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ы</a:t>
            </a:r>
            <a:r>
              <a:rPr lang="kk-KZ" sz="36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 – І жақ</a:t>
            </a:r>
          </a:p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 – І жақ</a:t>
            </a:r>
          </a:p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– І жақ</a:t>
            </a:r>
          </a:p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 – І</a:t>
            </a:r>
            <a:r>
              <a:rPr kumimoji="0" lang="kk-KZ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жақ</a:t>
            </a:r>
            <a:endParaRPr kumimoji="0" lang="kk-KZ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27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Biblioteka2\Downloads\багала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1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705070_love_p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Блок-схема: процесс 6"/>
          <p:cNvSpPr/>
          <p:nvPr/>
        </p:nvSpPr>
        <p:spPr>
          <a:xfrm>
            <a:off x="8460432" y="116632"/>
            <a:ext cx="504056" cy="633670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wordArtVert" rtlCol="0" anchor="t" anchorCtr="1"/>
          <a:lstStyle/>
          <a:p>
            <a:pPr algn="ctr"/>
            <a:r>
              <a:rPr lang="kk-KZ" sz="2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Кім жылдам</a:t>
            </a:r>
            <a:endParaRPr lang="ru-RU" sz="24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0" y="111967"/>
            <a:ext cx="5436096" cy="6336704"/>
          </a:xfrm>
          <a:prstGeom prst="rightArrowCallout">
            <a:avLst>
              <a:gd name="adj1" fmla="val 38114"/>
              <a:gd name="adj2" fmla="val 40081"/>
              <a:gd name="adj3" fmla="val 28278"/>
              <a:gd name="adj4" fmla="val 649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Тест сұрақтары:</a:t>
            </a:r>
          </a:p>
          <a:p>
            <a:pPr marL="457200" indent="-457200"/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1.Тәуелдік жалғауы дұрыс жалғанған сөзді тап:</a:t>
            </a:r>
          </a:p>
          <a:p>
            <a:pPr marL="457200" indent="-457200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А) менің сыныбым</a:t>
            </a:r>
          </a:p>
          <a:p>
            <a:pPr marL="457200" indent="-457200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Ә) менің сыныпта</a:t>
            </a:r>
          </a:p>
          <a:p>
            <a:pPr marL="457200" indent="-457200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Б) менің сынып</a:t>
            </a:r>
          </a:p>
          <a:p>
            <a:pPr marL="457200" indent="-457200"/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Мектеп» деген сөз қай тілден шыққан?</a:t>
            </a: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А) орыс</a:t>
            </a:r>
          </a:p>
          <a:p>
            <a:pPr marL="457200" indent="-457200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Ә) түрік</a:t>
            </a:r>
          </a:p>
          <a:p>
            <a:pPr marL="457200" indent="-457200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Б) араб</a:t>
            </a:r>
          </a:p>
          <a:p>
            <a:pPr marL="457200" indent="-457200"/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3. Тәуелдік жалғауы жалғанған сөзді тап:</a:t>
            </a: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А) мектепке</a:t>
            </a:r>
          </a:p>
          <a:p>
            <a:pPr marL="457200" indent="-457200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Ә) мектепті</a:t>
            </a:r>
          </a:p>
          <a:p>
            <a:pPr marL="457200" indent="-457200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Б) мектебі</a:t>
            </a:r>
          </a:p>
          <a:p>
            <a:pPr marL="457200" indent="-457200"/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4. Дұрыс жазылған сөзді көрсет:</a:t>
            </a:r>
          </a:p>
          <a:p>
            <a:pPr marL="457200" indent="-457200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А) мүгалім</a:t>
            </a:r>
          </a:p>
          <a:p>
            <a:pPr marL="457200" indent="-457200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Ә)мұғалім</a:t>
            </a:r>
          </a:p>
          <a:p>
            <a:pPr marL="457200" indent="-457200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Б) мұғалым</a:t>
            </a:r>
          </a:p>
          <a:p>
            <a:pPr marL="457200" indent="-457200"/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5.Сенің кітаб... </a:t>
            </a:r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өзіне дұрыс </a:t>
            </a:r>
          </a:p>
          <a:p>
            <a:pPr marL="457200" indent="-457200"/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жалғауды жалға.</a:t>
            </a:r>
          </a:p>
          <a:p>
            <a:pPr marL="457200" indent="-457200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А) – ым</a:t>
            </a:r>
          </a:p>
          <a:p>
            <a:pPr marL="457200" indent="-457200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Ә) – ың</a:t>
            </a:r>
          </a:p>
          <a:p>
            <a:pPr marL="457200" indent="-457200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Б) – ы </a:t>
            </a:r>
          </a:p>
          <a:p>
            <a:pPr marL="457200" indent="-457200" algn="ctr"/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33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анимации\ramka-21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496944" cy="6309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555776" y="758571"/>
            <a:ext cx="48245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Тест жауаптары: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Б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Б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Ә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 Ә</a:t>
            </a:r>
            <a:endParaRPr kumimoji="0" lang="kk-KZ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Biblioteka2\Downloads\багала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1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анимации\ramka-21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56" y="0"/>
            <a:ext cx="9144001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4" name="Прямоугольник 13"/>
          <p:cNvSpPr/>
          <p:nvPr/>
        </p:nvSpPr>
        <p:spPr>
          <a:xfrm>
            <a:off x="2307129" y="332656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72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chemeClr val="bg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БАҒАЛАУ</a:t>
            </a:r>
          </a:p>
        </p:txBody>
      </p:sp>
      <p:pic>
        <p:nvPicPr>
          <p:cNvPr id="15" name="Рисунок 14" descr="Smiley Grimac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356794"/>
            <a:ext cx="2399934" cy="201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Pouting Emoticon Asia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6311" y="3205735"/>
            <a:ext cx="1918783" cy="162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1" descr="3105925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6843" y="548680"/>
            <a:ext cx="160057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Right Side Up Smiley Face Text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5501" y="4833898"/>
            <a:ext cx="2020404" cy="147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66944" y="1356795"/>
            <a:ext cx="38256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  <a:r>
              <a:rPr lang="kk-KZ" sz="6000" b="1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7</a:t>
            </a:r>
            <a:r>
              <a:rPr lang="en-US" sz="6000" b="1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-20 </a:t>
            </a:r>
            <a:r>
              <a:rPr lang="kk-KZ" sz="6000" b="1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ұпай «5»</a:t>
            </a:r>
          </a:p>
          <a:p>
            <a:pPr lvl="0" algn="ctr"/>
            <a:r>
              <a:rPr lang="kk-KZ" sz="6000" b="1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12-16 ұпай «4»</a:t>
            </a:r>
          </a:p>
          <a:p>
            <a:pPr lvl="0" algn="ctr"/>
            <a:r>
              <a:rPr lang="kk-KZ" sz="6000" b="1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8-11 ұпай</a:t>
            </a:r>
          </a:p>
          <a:p>
            <a:pPr lvl="0" algn="ctr"/>
            <a:r>
              <a:rPr lang="kk-KZ" sz="6000" b="1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«3»</a:t>
            </a:r>
          </a:p>
          <a:p>
            <a:pPr lvl="0" algn="ctr"/>
            <a:endParaRPr lang="kk-KZ" sz="6000" b="1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03611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Picture 5" descr="MPj04331990000[1]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9512" y="1916832"/>
            <a:ext cx="864096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51520" y="357166"/>
            <a:ext cx="8640960" cy="1295400"/>
            <a:chOff x="340" y="890"/>
            <a:chExt cx="2858" cy="635"/>
          </a:xfrm>
        </p:grpSpPr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40" y="890"/>
              <a:ext cx="2858" cy="635"/>
            </a:xfrm>
            <a:prstGeom prst="flowChartAlternateProcess">
              <a:avLst/>
            </a:prstGeom>
            <a:gradFill rotWithShape="1">
              <a:gsLst>
                <a:gs pos="0">
                  <a:srgbClr val="CCFF66"/>
                </a:gs>
                <a:gs pos="50000">
                  <a:schemeClr val="bg1"/>
                </a:gs>
                <a:gs pos="100000">
                  <a:srgbClr val="CCFF66"/>
                </a:gs>
              </a:gsLst>
              <a:lin ang="5400000" scaled="1"/>
            </a:gra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3500" b="1" i="1">
                <a:solidFill>
                  <a:srgbClr val="0000FF"/>
                </a:solidFill>
              </a:endParaRPr>
            </a:p>
          </p:txBody>
        </p:sp>
        <p:sp>
          <p:nvSpPr>
            <p:cNvPr id="7" name="WordArt 9"/>
            <p:cNvSpPr>
              <a:spLocks noChangeArrowheads="1" noChangeShapeType="1" noTextEdit="1"/>
            </p:cNvSpPr>
            <p:nvPr/>
          </p:nvSpPr>
          <p:spPr bwMode="auto">
            <a:xfrm>
              <a:off x="688" y="1007"/>
              <a:ext cx="2225" cy="3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k-KZ" sz="3600" i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/>
                  <a:cs typeface="Times New Roman"/>
                </a:rPr>
                <a:t>Рефлексия</a:t>
              </a:r>
              <a:endParaRPr lang="ru-RU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410445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367240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72513114_ramka25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Лента лицом вверх 5"/>
          <p:cNvSpPr/>
          <p:nvPr/>
        </p:nvSpPr>
        <p:spPr>
          <a:xfrm>
            <a:off x="755576" y="1727684"/>
            <a:ext cx="6192688" cy="3545904"/>
          </a:xfrm>
          <a:prstGeom prst="ribbon2">
            <a:avLst>
              <a:gd name="adj1" fmla="val 3477"/>
              <a:gd name="adj2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kk-KZ" sz="2400" b="1" u="sng" dirty="0" smtClean="0">
                <a:latin typeface="Times New Roman" pitchFamily="18" charset="0"/>
                <a:cs typeface="Times New Roman" pitchFamily="18" charset="0"/>
              </a:rPr>
              <a:t>Үйге тапсырма: </a:t>
            </a:r>
            <a:r>
              <a:rPr lang="kk-KZ" sz="24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kk-KZ" sz="28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1. Жаңа сөздерді жаттау.</a:t>
            </a:r>
          </a:p>
          <a:p>
            <a:r>
              <a:rPr lang="kk-KZ" sz="28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2. «Менің мектебім» тақырыбына эссе жазу</a:t>
            </a:r>
            <a:endParaRPr lang="ru-RU" sz="2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27" descr="16331l9mebsrjr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00808"/>
            <a:ext cx="6667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30" descr="082d615c1f8850fbab72dc1819deba5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653136"/>
            <a:ext cx="1314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2" descr="bird_16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620688"/>
            <a:ext cx="1238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1" descr="8ec67a737b6ba59c719278fbcaeb9772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9088" y="548680"/>
            <a:ext cx="3744912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анимации\ramka-21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1" name="Рисунок 27" descr="16331l9mebsrjr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293096"/>
            <a:ext cx="6667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1" descr="310592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548680"/>
            <a:ext cx="160057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32" descr="bird_16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1266" y="1586628"/>
            <a:ext cx="1662733" cy="148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123728" y="476672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72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chemeClr val="bg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Сыныпты екі топқа бөлу</a:t>
            </a:r>
          </a:p>
        </p:txBody>
      </p:sp>
      <p:pic>
        <p:nvPicPr>
          <p:cNvPr id="9" name="Рисунок 8" descr="Ученик - Ольга Васильевна Смирнова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420888"/>
            <a:ext cx="1673818" cy="269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g-fotki.yandex.ru/get/6412/134091466.0/0_8dc88_725ec5fa_XL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3573016"/>
            <a:ext cx="1760684" cy="25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анимации\ramka-21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69" y="-29798"/>
            <a:ext cx="9144001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4" name="Прямоугольник 13"/>
          <p:cNvSpPr/>
          <p:nvPr/>
        </p:nvSpPr>
        <p:spPr>
          <a:xfrm>
            <a:off x="2307129" y="332656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72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chemeClr val="bg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БАҒАЛАУ</a:t>
            </a:r>
          </a:p>
        </p:txBody>
      </p:sp>
      <p:pic>
        <p:nvPicPr>
          <p:cNvPr id="15" name="Рисунок 14" descr="Smiley Grimac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356794"/>
            <a:ext cx="2399934" cy="201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Pouting Emoticon Asia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6311" y="3290356"/>
            <a:ext cx="1918783" cy="162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1" descr="3105925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6843" y="548680"/>
            <a:ext cx="160057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Right Side Up Smiley Face Text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941168"/>
            <a:ext cx="2020404" cy="147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67841" y="5168947"/>
            <a:ext cx="33366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i="1" u="sng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chemeClr val="bg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ҚЫЗЫЛ ТҮС – ОРТАШАДАН</a:t>
            </a:r>
          </a:p>
          <a:p>
            <a:r>
              <a:rPr lang="kk-KZ" sz="2000" b="1" i="1" u="sng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chemeClr val="bg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ТӨМЕН 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267841" y="3735105"/>
            <a:ext cx="29095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i="1" u="sng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chemeClr val="bg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САРЫ ТҮС – ОРТАША 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15441" y="2181751"/>
            <a:ext cx="30540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i="1" u="sng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chemeClr val="bg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ЖАСЫЛ ТҮС – ЖАҚСЫ 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9139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Развивающие игры для группы дете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8738" y="0"/>
            <a:ext cx="3705262" cy="2636912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2" y="1052736"/>
          <a:ext cx="5436097" cy="5805264"/>
        </p:xfrm>
        <a:graphic>
          <a:graphicData uri="http://schemas.openxmlformats.org/drawingml/2006/table">
            <a:tbl>
              <a:tblPr/>
              <a:tblGrid>
                <a:gridCol w="459221"/>
                <a:gridCol w="459221"/>
                <a:gridCol w="460302"/>
                <a:gridCol w="459221"/>
                <a:gridCol w="418161"/>
                <a:gridCol w="437611"/>
                <a:gridCol w="446255"/>
                <a:gridCol w="459221"/>
                <a:gridCol w="459221"/>
                <a:gridCol w="459221"/>
                <a:gridCol w="459221"/>
                <a:gridCol w="459221"/>
              </a:tblGrid>
              <a:tr h="967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7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7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27955"/>
            <a:ext cx="64442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Сөзжұмбақты шешу.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2333685"/>
            <a:ext cx="3563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Учитель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Широкий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Дежурный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Книга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Окно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Класс</a:t>
            </a:r>
            <a:endParaRPr lang="kk-KZ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Развивающие игры для группы дете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8738" y="0"/>
            <a:ext cx="3705262" cy="2636912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7339279"/>
              </p:ext>
            </p:extLst>
          </p:nvPr>
        </p:nvGraphicFramePr>
        <p:xfrm>
          <a:off x="-2" y="1052736"/>
          <a:ext cx="5220074" cy="5805264"/>
        </p:xfrm>
        <a:graphic>
          <a:graphicData uri="http://schemas.openxmlformats.org/drawingml/2006/table">
            <a:tbl>
              <a:tblPr/>
              <a:tblGrid>
                <a:gridCol w="459221"/>
                <a:gridCol w="460302"/>
                <a:gridCol w="459221"/>
                <a:gridCol w="429781"/>
                <a:gridCol w="425991"/>
                <a:gridCol w="446255"/>
                <a:gridCol w="459221"/>
                <a:gridCol w="459221"/>
                <a:gridCol w="459221"/>
                <a:gridCol w="459221"/>
                <a:gridCol w="702419"/>
              </a:tblGrid>
              <a:tr h="967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 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Ұ</a:t>
                      </a: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Ғ</a:t>
                      </a: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</a:t>
                      </a: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І</a:t>
                      </a: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</a:t>
                      </a: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Ң</a:t>
                      </a: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</a:t>
                      </a: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</a:t>
                      </a: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І</a:t>
                      </a: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І</a:t>
                      </a: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</a:t>
                      </a: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7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</a:t>
                      </a: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</a:t>
                      </a: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</a:t>
                      </a: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7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</a:t>
                      </a: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Ы</a:t>
                      </a: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Ы</a:t>
                      </a: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27955"/>
            <a:ext cx="64442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Сөзжұмбақты шешу.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2333685"/>
            <a:ext cx="3563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Учитель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Широкий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Дежурный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Книга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Окно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Класс</a:t>
            </a:r>
            <a:endParaRPr lang="kk-KZ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4" descr="ramka-115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632" y="0"/>
            <a:ext cx="931363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Блок-схема: знак завершения 7"/>
          <p:cNvSpPr/>
          <p:nvPr/>
        </p:nvSpPr>
        <p:spPr>
          <a:xfrm>
            <a:off x="1043608" y="476672"/>
            <a:ext cx="7272808" cy="1008112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Сабақтың мақсаты:</a:t>
            </a:r>
            <a:endParaRPr lang="ru-RU" sz="32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1360570" y="1484784"/>
            <a:ext cx="6480720" cy="4464496"/>
          </a:xfrm>
          <a:prstGeom prst="upArrowCallout">
            <a:avLst>
              <a:gd name="adj1" fmla="val 50000"/>
              <a:gd name="adj2" fmla="val 25000"/>
              <a:gd name="adj3" fmla="val 12173"/>
              <a:gd name="adj4" fmla="val 8193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2400" dirty="0" smtClean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Жаңа сөздерді пайдалана отырып,өзінің</a:t>
            </a:r>
          </a:p>
          <a:p>
            <a:r>
              <a:rPr lang="kk-KZ" sz="2400" dirty="0" smtClean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мектебі,мекенжайы туралы әңгімелеп беруді</a:t>
            </a:r>
          </a:p>
          <a:p>
            <a:r>
              <a:rPr lang="kk-KZ" sz="2400" dirty="0" smtClean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үйрету.Мәтінді дұрыс,саналы түрде түсініп </a:t>
            </a:r>
          </a:p>
          <a:p>
            <a:r>
              <a:rPr lang="kk-KZ" sz="2400" dirty="0" smtClean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оқу дағдыларын қалыптастыру;</a:t>
            </a:r>
          </a:p>
          <a:p>
            <a:r>
              <a:rPr lang="kk-KZ" sz="2400" dirty="0" smtClean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Тіл дамыту,ойлау,сөйлеу,есте сақтау</a:t>
            </a:r>
          </a:p>
          <a:p>
            <a:r>
              <a:rPr lang="kk-KZ" sz="2400" dirty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қабілеттерін дамыту;</a:t>
            </a:r>
          </a:p>
          <a:p>
            <a:r>
              <a:rPr lang="kk-KZ" sz="2400" dirty="0" smtClean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Оқу құралдарына мұқиятты болуына,мектеп </a:t>
            </a:r>
          </a:p>
          <a:p>
            <a:r>
              <a:rPr lang="kk-KZ" sz="2400" dirty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мүлкіне өз мүлкіндей ұқыпты қарауға </a:t>
            </a:r>
          </a:p>
          <a:p>
            <a:r>
              <a:rPr lang="kk-KZ" sz="2400" dirty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тәрбиелеу</a:t>
            </a:r>
            <a:endParaRPr lang="ru-RU" sz="2400" dirty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30" descr="082d615c1f8850fbab72dc1819deba5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484784"/>
            <a:ext cx="1314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последнее фото школ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8" y="0"/>
            <a:ext cx="9139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668859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анимации\ramka-1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25" descr="chat84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-243408"/>
            <a:ext cx="20875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83568" y="1543298"/>
            <a:ext cx="792088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Нау</a:t>
            </a:r>
            <a:r>
              <a:rPr kumimoji="0" lang="kk-KZ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рыздың он сегізі,сейсенбі.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Сынып жұмысы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Менің мектебім.</a:t>
            </a:r>
            <a:endParaRPr kumimoji="0" lang="kk-KZ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анимации\0_67dd3_fcd94083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610" y="0"/>
            <a:ext cx="91566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1024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548680"/>
            <a:ext cx="8892480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kk-KZ" sz="6600" i="1" dirty="0">
              <a:ln>
                <a:solidFill>
                  <a:schemeClr val="tx1"/>
                </a:solidFill>
              </a:ln>
              <a:solidFill>
                <a:srgbClr val="FF00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kk-KZ" sz="6600" i="1" dirty="0" smtClean="0">
              <a:ln>
                <a:solidFill>
                  <a:schemeClr val="tx1"/>
                </a:solidFill>
              </a:ln>
              <a:solidFill>
                <a:srgbClr val="FF00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kk-KZ" i="1" dirty="0">
              <a:ln>
                <a:solidFill>
                  <a:schemeClr val="tx1"/>
                </a:solidFill>
              </a:ln>
              <a:solidFill>
                <a:srgbClr val="FF00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kk-KZ" i="1" dirty="0" smtClean="0">
              <a:ln>
                <a:solidFill>
                  <a:schemeClr val="tx1"/>
                </a:solidFill>
              </a:ln>
              <a:solidFill>
                <a:srgbClr val="FF00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kk-KZ" i="1" dirty="0">
              <a:ln>
                <a:solidFill>
                  <a:schemeClr val="tx1"/>
                </a:solidFill>
              </a:ln>
              <a:solidFill>
                <a:srgbClr val="FF00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i="1" dirty="0">
              <a:ln>
                <a:solidFill>
                  <a:schemeClr val="tx1"/>
                </a:solidFill>
              </a:ln>
              <a:solidFill>
                <a:srgbClr val="FF00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ww\Pictures\dikie-zhivotnie-17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6366" y="2852936"/>
            <a:ext cx="302763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43608" y="836712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000" b="1" i="1" dirty="0" smtClean="0">
                <a:latin typeface="Times New Roman" pitchFamily="18" charset="0"/>
                <a:cs typeface="Times New Roman" pitchFamily="18" charset="0"/>
              </a:rPr>
              <a:t>Лексикалық тақырыбы: </a:t>
            </a:r>
          </a:p>
          <a:p>
            <a:pPr algn="ctr"/>
            <a:r>
              <a:rPr lang="kk-KZ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Менің мектебім</a:t>
            </a:r>
            <a:r>
              <a:rPr lang="kk-KZ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000" b="1" i="1" dirty="0" smtClean="0">
                <a:latin typeface="Times New Roman" pitchFamily="18" charset="0"/>
                <a:cs typeface="Times New Roman" pitchFamily="18" charset="0"/>
              </a:rPr>
              <a:t>Грамматикалық тақырыбы: </a:t>
            </a:r>
          </a:p>
          <a:p>
            <a:pPr algn="ctr"/>
            <a:r>
              <a:rPr lang="kk-KZ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Тәуелдік жалғауды</a:t>
            </a:r>
          </a:p>
          <a:p>
            <a:pPr algn="ctr"/>
            <a:r>
              <a:rPr lang="kk-KZ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қайталау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881</TotalTime>
  <Words>557</Words>
  <Application>Microsoft Office PowerPoint</Application>
  <PresentationFormat>Экран (4:3)</PresentationFormat>
  <Paragraphs>166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Мәтін бойынша сұрақ құрастыру</vt:lpstr>
      <vt:lpstr>Слайд 17</vt:lpstr>
      <vt:lpstr>Сергіту сәті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Айдын</dc:creator>
  <cp:lastModifiedBy>Сакен</cp:lastModifiedBy>
  <cp:revision>106</cp:revision>
  <dcterms:created xsi:type="dcterms:W3CDTF">2012-11-25T11:39:06Z</dcterms:created>
  <dcterms:modified xsi:type="dcterms:W3CDTF">2015-03-17T20:35:29Z</dcterms:modified>
</cp:coreProperties>
</file>